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oto Sans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gCVUDvfwBDA7uEmG+6Xa5IGY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E8306-9407-4051-A995-7A153D6D4D92}">
  <a:tblStyle styleId="{BEDE8306-9407-4051-A995-7A153D6D4D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BD237B-212E-4B7F-B9A4-2F8262D7A9D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D1E98C3-657C-4651-B301-40EEC5A798E6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BF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880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-titolo">
  <p:cSld name="Copertina-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2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body" idx="3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tti">
  <p:cSld name="Contatti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">
  <p:cSld name="Titolo e tes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2" descr="Immagine che contiene testo, esterni, screensho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743456"/>
            <a:ext cx="9144000" cy="51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2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r-HR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905691"/>
            <a:ext cx="9144000" cy="8473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body" idx="2"/>
          </p:nvPr>
        </p:nvSpPr>
        <p:spPr>
          <a:xfrm>
            <a:off x="676487" y="4301746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 dirty="0"/>
              <a:t>Project selection procedure</a:t>
            </a:r>
            <a:endParaRPr dirty="0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FB584DE2-7DAE-4134-B55E-0DC5567D72DE}"/>
              </a:ext>
            </a:extLst>
          </p:cNvPr>
          <p:cNvSpPr txBox="1">
            <a:spLocks/>
          </p:cNvSpPr>
          <p:nvPr/>
        </p:nvSpPr>
        <p:spPr>
          <a:xfrm>
            <a:off x="494675" y="2809257"/>
            <a:ext cx="7972837" cy="10769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GB" sz="3600" b="0" i="0" u="none" strike="noStrike" kern="1200" cap="none" spc="0" normalizeH="0" baseline="3000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for Proposals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Infoday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B3B62844-BEFB-47A8-9ED3-FFBB15FBB286}"/>
              </a:ext>
            </a:extLst>
          </p:cNvPr>
          <p:cNvSpPr txBox="1">
            <a:spLocks/>
          </p:cNvSpPr>
          <p:nvPr/>
        </p:nvSpPr>
        <p:spPr>
          <a:xfrm>
            <a:off x="676487" y="5334351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Infodays| Zadar/ Udine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301214" y="1538344"/>
            <a:ext cx="3915785" cy="428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400" b="1" dirty="0">
                <a:latin typeface="Open Sans"/>
                <a:ea typeface="Open Sans"/>
                <a:cs typeface="Open Sans"/>
                <a:sym typeface="Open Sans"/>
              </a:rPr>
              <a:t>Criteria</a:t>
            </a:r>
            <a:r>
              <a:rPr lang="hr-HR" sz="1400" dirty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it-IT" sz="1400" dirty="0" err="1">
                <a:latin typeface="Open Sans"/>
                <a:ea typeface="Open Sans"/>
                <a:cs typeface="Open Sans"/>
                <a:sym typeface="Open Sans"/>
              </a:rPr>
              <a:t>different</a:t>
            </a:r>
            <a:r>
              <a:rPr lang="it-IT" sz="1400" dirty="0">
                <a:latin typeface="Open Sans"/>
                <a:ea typeface="Open Sans"/>
                <a:cs typeface="Open Sans"/>
                <a:sym typeface="Open Sans"/>
              </a:rPr>
              <a:t> for Profit or no profit </a:t>
            </a:r>
            <a:r>
              <a:rPr lang="it-IT" sz="1400" dirty="0" err="1">
                <a:latin typeface="Open Sans"/>
                <a:ea typeface="Open Sans"/>
                <a:cs typeface="Open Sans"/>
                <a:sym typeface="Open Sans"/>
              </a:rPr>
              <a:t>organizations</a:t>
            </a:r>
            <a:r>
              <a:rPr lang="it-IT" sz="14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400" i="1" dirty="0" err="1"/>
              <a:t>Assessment</a:t>
            </a:r>
            <a:r>
              <a:rPr lang="it-IT" sz="1400" i="1" dirty="0"/>
              <a:t> </a:t>
            </a:r>
            <a:r>
              <a:rPr lang="it-IT" sz="1400" i="1" dirty="0" err="1"/>
              <a:t>based</a:t>
            </a:r>
            <a:r>
              <a:rPr lang="it-IT" sz="1400" i="1" dirty="0"/>
              <a:t> on</a:t>
            </a:r>
            <a:r>
              <a:rPr lang="it-IT" sz="1400" i="1" dirty="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hr-HR" sz="1400" i="1" dirty="0">
                <a:latin typeface="Open Sans"/>
                <a:ea typeface="Open Sans"/>
                <a:cs typeface="Open Sans"/>
                <a:sym typeface="Open Sans"/>
              </a:rPr>
              <a:t>Balance sheets and Profit &amp; Loss accounts </a:t>
            </a:r>
            <a:r>
              <a:rPr lang="it-IT" sz="1400" i="1" dirty="0">
                <a:latin typeface="Open Sans"/>
                <a:ea typeface="Open Sans"/>
                <a:cs typeface="Open Sans"/>
                <a:sym typeface="Open Sans"/>
              </a:rPr>
              <a:t>of the last 2 </a:t>
            </a:r>
            <a:r>
              <a:rPr lang="it-IT" sz="1400" i="1" dirty="0" err="1">
                <a:latin typeface="Open Sans"/>
                <a:ea typeface="Open Sans"/>
                <a:cs typeface="Open Sans"/>
                <a:sym typeface="Open Sans"/>
              </a:rPr>
              <a:t>financial</a:t>
            </a:r>
            <a:r>
              <a:rPr lang="it-IT" sz="14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400" i="1" dirty="0" err="1">
                <a:latin typeface="Open Sans"/>
                <a:ea typeface="Open Sans"/>
                <a:cs typeface="Open Sans"/>
                <a:sym typeface="Open Sans"/>
              </a:rPr>
              <a:t>years</a:t>
            </a:r>
            <a:endParaRPr lang="it-IT" sz="14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400" b="1" dirty="0"/>
              <a:t>B</a:t>
            </a:r>
            <a:r>
              <a:rPr lang="hr-HR" sz="1400" b="1" dirty="0">
                <a:latin typeface="Open Sans"/>
                <a:ea typeface="Open Sans"/>
                <a:cs typeface="Open Sans"/>
                <a:sym typeface="Open Sans"/>
              </a:rPr>
              <a:t>ank reference letter</a:t>
            </a:r>
            <a:r>
              <a:rPr lang="it-IT" sz="1400" b="1" dirty="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lang="it-IT" b="1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400" i="1" dirty="0" err="1">
                <a:latin typeface="Open Sans"/>
                <a:ea typeface="Open Sans"/>
                <a:cs typeface="Open Sans"/>
                <a:sym typeface="Open Sans"/>
              </a:rPr>
              <a:t>Declaring</a:t>
            </a:r>
            <a:r>
              <a:rPr lang="it-IT" sz="1400" i="1" dirty="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it-IT" sz="1400" i="1" dirty="0" err="1">
                <a:latin typeface="Open Sans"/>
                <a:ea typeface="Open Sans"/>
                <a:cs typeface="Open Sans"/>
                <a:sym typeface="Open Sans"/>
              </a:rPr>
              <a:t>financial</a:t>
            </a:r>
            <a:r>
              <a:rPr lang="it-IT" sz="1400" i="1" dirty="0">
                <a:latin typeface="Open Sans"/>
                <a:ea typeface="Open Sans"/>
                <a:cs typeface="Open Sans"/>
                <a:sym typeface="Open Sans"/>
              </a:rPr>
              <a:t> reliability of the private organization</a:t>
            </a:r>
            <a:r>
              <a:rPr lang="hr-HR" sz="14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400" b="1" dirty="0">
                <a:latin typeface="Open Sans"/>
                <a:ea typeface="Open Sans"/>
                <a:cs typeface="Open Sans"/>
                <a:sym typeface="Open Sans"/>
              </a:rPr>
              <a:t>Excel tool for self assessment</a:t>
            </a:r>
            <a:r>
              <a:rPr lang="it-IT" sz="1400" b="1" dirty="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"/>
              <a:buChar char="⮚"/>
            </a:pPr>
            <a:r>
              <a:rPr lang="it-IT" sz="1400" i="1" dirty="0" err="1">
                <a:solidFill>
                  <a:srgbClr val="000000"/>
                </a:solidFill>
              </a:rPr>
              <a:t>Try</a:t>
            </a:r>
            <a:r>
              <a:rPr lang="it-IT" sz="1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by yourself!</a:t>
            </a: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"/>
              <a:buChar char="⮚"/>
            </a:pPr>
            <a:r>
              <a:rPr lang="it-IT" sz="1400" dirty="0">
                <a:solidFill>
                  <a:srgbClr val="000000"/>
                </a:solidFill>
              </a:rPr>
              <a:t>T</a:t>
            </a:r>
            <a:r>
              <a:rPr lang="hr-HR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 result of the assessment performed by the Programme, in compliance with the rules set for this </a:t>
            </a:r>
            <a:r>
              <a:rPr lang="it-IT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OSI</a:t>
            </a:r>
            <a:r>
              <a:rPr lang="hr-HR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Call, will be considered the only valid for determining the financial capacity </a:t>
            </a:r>
            <a:endParaRPr dirty="0"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1066848" y="1312433"/>
            <a:ext cx="7010303" cy="4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hr-HR" sz="2000" b="1"/>
              <a:t>FINANCIAL CAPACITY</a:t>
            </a:r>
            <a:endParaRPr sz="2000" b="1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6E58DB-03B6-435E-9C17-4B904844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09562"/>
              </p:ext>
            </p:extLst>
          </p:nvPr>
        </p:nvGraphicFramePr>
        <p:xfrm>
          <a:off x="4217000" y="394258"/>
          <a:ext cx="4927000" cy="6069484"/>
        </p:xfrm>
        <a:graphic>
          <a:graphicData uri="http://schemas.openxmlformats.org/drawingml/2006/table">
            <a:tbl>
              <a:tblPr/>
              <a:tblGrid>
                <a:gridCol w="4927000">
                  <a:extLst>
                    <a:ext uri="{9D8B030D-6E8A-4147-A177-3AD203B41FA5}">
                      <a16:colId xmlns:a16="http://schemas.microsoft.com/office/drawing/2014/main" val="2711725353"/>
                    </a:ext>
                  </a:extLst>
                </a:gridCol>
              </a:tblGrid>
              <a:tr h="4005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PROFIT MAKING ORGANIZATION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04999"/>
                  </a:ext>
                </a:extLst>
              </a:tr>
              <a:tr h="438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least one of the two criteria referring to "Balance sheet" and at least one of the two criteria  referring to "Profit and loss accounts", must be respected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8976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referring to Balance sheet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63334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SUBVENTION RATE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99995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ratio "Equity/ ERDF requested by PA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higher than 0,5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22819"/>
                  </a:ext>
                </a:extLst>
              </a:tr>
              <a:tr h="3003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LIQUIDITY RATE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7480"/>
                  </a:ext>
                </a:extLst>
              </a:tr>
              <a:tr h="500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ratio "Current assets" + “Cash and cash equivalents” / "Current liabilities" is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 or higher than 0,8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595832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referring to Profit and loss accounts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55806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SUBVENTION RATE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73646"/>
                  </a:ext>
                </a:extLst>
              </a:tr>
              <a:tr h="500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ratio "ERDF requested by PA/Value of Revenues from sales and services" is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equal/less than 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71473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OPERATIONAL PROFIT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61419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is a positive Operational profit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13189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6717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NON PROFIT ORGANIZATION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93118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least one of the two criteria must be respected: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68142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SUBVENTION RATE (criterion referring to Balance sheet or equivalent financial document)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05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Worth / ERDF requested by the PA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higher than 0,5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14488"/>
                  </a:ext>
                </a:extLst>
              </a:tr>
              <a:tr h="425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GRANT DEPENDENCY RATIO (criterion referring to Profit and loss accounts or equivalent financial document)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6268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ratio ("ERDF/Project duration in years) / Total Annual income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lower than 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3324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1066848" y="1312433"/>
            <a:ext cx="7010303" cy="4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sz="2000" b="1" dirty="0" err="1"/>
              <a:t>Only</a:t>
            </a:r>
            <a:r>
              <a:rPr lang="it-IT" sz="2000" b="1" dirty="0"/>
              <a:t> for projects «</a:t>
            </a:r>
            <a:r>
              <a:rPr lang="it-IT" sz="2000" b="1" dirty="0" err="1"/>
              <a:t>recommended</a:t>
            </a:r>
            <a:r>
              <a:rPr lang="it-IT" sz="2000" b="1" dirty="0"/>
              <a:t> for funding»</a:t>
            </a:r>
            <a:endParaRPr sz="2000" b="1" dirty="0"/>
          </a:p>
        </p:txBody>
      </p:sp>
      <p:graphicFrame>
        <p:nvGraphicFramePr>
          <p:cNvPr id="4" name="Google Shape;138;p37">
            <a:extLst>
              <a:ext uri="{FF2B5EF4-FFF2-40B4-BE49-F238E27FC236}">
                <a16:creationId xmlns:a16="http://schemas.microsoft.com/office/drawing/2014/main" id="{15970889-84BD-483E-B42B-78EEEA5E9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206944"/>
              </p:ext>
            </p:extLst>
          </p:nvPr>
        </p:nvGraphicFramePr>
        <p:xfrm>
          <a:off x="946672" y="1727720"/>
          <a:ext cx="7282925" cy="2901880"/>
        </p:xfrm>
        <a:graphic>
          <a:graphicData uri="http://schemas.openxmlformats.org/drawingml/2006/table">
            <a:tbl>
              <a:tblPr firstRow="1" bandRow="1">
                <a:noFill/>
                <a:tableStyleId>{D7BD237B-212E-4B7F-B9A4-2F8262D7A9D1}</a:tableStyleId>
              </a:tblPr>
              <a:tblGrid>
                <a:gridCol w="117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Key aspects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Sub-criteria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Eligibility</a:t>
                      </a:r>
                      <a:r>
                        <a:rPr lang="it-IT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Project partners</a:t>
                      </a:r>
                      <a:endParaRPr dirty="0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A9BEE4"/>
                        </a:gs>
                        <a:gs pos="4000">
                          <a:srgbClr val="A9BEE4"/>
                        </a:gs>
                        <a:gs pos="45000">
                          <a:srgbClr val="2DA57D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Assessment of financial capacity of private applicants (possibility to replace in CC the applicant not meeting the requirements)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PPs</a:t>
                      </a: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are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eligible</a:t>
                      </a: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applicants</a:t>
                      </a: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according</a:t>
                      </a: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Call requirements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State </a:t>
                      </a:r>
                      <a:r>
                        <a:rPr lang="it-IT" sz="1200" b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Aid</a:t>
                      </a:r>
                      <a:r>
                        <a:rPr lang="it-IT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200" b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implications</a:t>
                      </a:r>
                      <a:endParaRPr dirty="0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A9BEE4"/>
                        </a:gs>
                        <a:gs pos="4000">
                          <a:srgbClr val="A9BEE4"/>
                        </a:gs>
                        <a:gs pos="45000">
                          <a:srgbClr val="2DA57D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Verification of State Aid compliance </a:t>
                      </a: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30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body" idx="1"/>
          </p:nvPr>
        </p:nvSpPr>
        <p:spPr>
          <a:xfrm>
            <a:off x="1066848" y="1323191"/>
            <a:ext cx="7010303" cy="43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Results of the selection</a:t>
            </a:r>
            <a:endParaRPr b="1"/>
          </a:p>
        </p:txBody>
      </p:sp>
      <p:sp>
        <p:nvSpPr>
          <p:cNvPr id="152" name="Google Shape;152;p39"/>
          <p:cNvSpPr txBox="1">
            <a:spLocks noGrp="1"/>
          </p:cNvSpPr>
          <p:nvPr>
            <p:ph type="body" idx="2"/>
          </p:nvPr>
        </p:nvSpPr>
        <p:spPr>
          <a:xfrm>
            <a:off x="1066848" y="1871831"/>
            <a:ext cx="7010303" cy="31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hr-HR" dirty="0"/>
              <a:t>FINAL SCORE for each application after the closure of the quality assessment and State aid assessment</a:t>
            </a:r>
            <a:endParaRPr dirty="0"/>
          </a:p>
          <a:p>
            <a:pPr marL="457200" lvl="0" indent="-330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hr-HR" dirty="0"/>
              <a:t>Ranking lists per SO</a:t>
            </a:r>
            <a:endParaRPr dirty="0"/>
          </a:p>
          <a:p>
            <a:pPr marL="59690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	● applications approved and financed</a:t>
            </a:r>
            <a:endParaRPr dirty="0"/>
          </a:p>
          <a:p>
            <a:pPr marL="59690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	● applications approved and not financed</a:t>
            </a:r>
            <a:endParaRPr dirty="0"/>
          </a:p>
          <a:p>
            <a:pPr marL="59690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	● applications not approved</a:t>
            </a:r>
            <a:endParaRPr dirty="0"/>
          </a:p>
          <a:p>
            <a:pPr marL="457200" lvl="0" indent="-330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hr-HR" dirty="0"/>
              <a:t>MC of the Programme responsible for the </a:t>
            </a:r>
            <a:r>
              <a:rPr lang="hr-HR" b="1" dirty="0"/>
              <a:t>final decision</a:t>
            </a:r>
            <a:endParaRPr dirty="0"/>
          </a:p>
          <a:p>
            <a:pPr marL="457200" lvl="0" indent="-330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hr-HR" dirty="0"/>
              <a:t>The MC reserves the right not to commit all available resources depending on the quality of submitted applications</a:t>
            </a:r>
            <a:r>
              <a:rPr lang="it-IT" dirty="0"/>
              <a:t>. </a:t>
            </a:r>
            <a:r>
              <a:rPr lang="it-IT" b="1" dirty="0" err="1"/>
              <a:t>Any</a:t>
            </a:r>
            <a:r>
              <a:rPr lang="it-IT" b="1" dirty="0"/>
              <a:t> saving </a:t>
            </a:r>
            <a:r>
              <a:rPr lang="it-IT" b="1" dirty="0" err="1"/>
              <a:t>will</a:t>
            </a:r>
            <a:r>
              <a:rPr lang="it-IT" b="1" dirty="0"/>
              <a:t> be </a:t>
            </a:r>
            <a:r>
              <a:rPr lang="it-IT" b="1" dirty="0" err="1"/>
              <a:t>allocated</a:t>
            </a:r>
            <a:r>
              <a:rPr lang="it-IT" b="1" dirty="0"/>
              <a:t> for future </a:t>
            </a:r>
            <a:r>
              <a:rPr lang="it-IT" b="1" dirty="0" err="1"/>
              <a:t>Calls</a:t>
            </a:r>
            <a:r>
              <a:rPr lang="it-IT" b="1" dirty="0"/>
              <a:t>.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 txBox="1">
            <a:spLocks noGrp="1"/>
          </p:cNvSpPr>
          <p:nvPr>
            <p:ph type="body" idx="1"/>
          </p:nvPr>
        </p:nvSpPr>
        <p:spPr>
          <a:xfrm>
            <a:off x="1066848" y="1699708"/>
            <a:ext cx="7010303" cy="32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lvl="0" indent="-1825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b="1" dirty="0"/>
          </a:p>
          <a:p>
            <a:pPr marL="268288" lvl="0" indent="-1825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hr-HR" sz="2000" b="1" dirty="0"/>
          </a:p>
          <a:p>
            <a:pPr marL="268288" lvl="0" indent="-1825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000" b="1" dirty="0" err="1"/>
              <a:t>Recommendations</a:t>
            </a:r>
            <a:endParaRPr sz="2000" dirty="0"/>
          </a:p>
          <a:p>
            <a:pPr marL="268288" lvl="0" indent="-1825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b="1" dirty="0"/>
          </a:p>
        </p:txBody>
      </p:sp>
      <p:sp>
        <p:nvSpPr>
          <p:cNvPr id="158" name="Google Shape;158;p40"/>
          <p:cNvSpPr txBox="1">
            <a:spLocks noGrp="1"/>
          </p:cNvSpPr>
          <p:nvPr>
            <p:ph type="body" idx="2"/>
          </p:nvPr>
        </p:nvSpPr>
        <p:spPr>
          <a:xfrm>
            <a:off x="710004" y="2749231"/>
            <a:ext cx="7723989" cy="375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45720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hr-HR" dirty="0">
                <a:latin typeface="Open Sans"/>
                <a:ea typeface="Open Sans"/>
                <a:cs typeface="Open Sans"/>
                <a:sym typeface="Open Sans"/>
              </a:rPr>
              <a:t>Read carefully </a:t>
            </a:r>
            <a:r>
              <a:rPr lang="it-IT" dirty="0"/>
              <a:t>the</a:t>
            </a:r>
            <a:r>
              <a:rPr lang="hr-HR" dirty="0">
                <a:latin typeface="Open Sans"/>
                <a:ea typeface="Open Sans"/>
                <a:cs typeface="Open Sans"/>
                <a:sym typeface="Open Sans"/>
              </a:rPr>
              <a:t> Application package, and other useful documents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 (PIM, </a:t>
            </a:r>
            <a:r>
              <a:rPr lang="it-IT" dirty="0" err="1"/>
              <a:t>B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eneficiary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financial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capacity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, DNSH procedure etc.)</a:t>
            </a:r>
          </a:p>
          <a:p>
            <a:pPr lvl="0" algn="just">
              <a:lnSpc>
                <a:spcPct val="100000"/>
              </a:lnSpc>
            </a:pPr>
            <a:r>
              <a:rPr lang="en-US" dirty="0"/>
              <a:t>Choose your partners in accordance with the purpose/goals of the project and define their role in the project 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Ask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 for a 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consultation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 with JS 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before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finalization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 of the 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proposal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hr-HR" dirty="0">
                <a:latin typeface="Open Sans"/>
                <a:ea typeface="Open Sans"/>
                <a:cs typeface="Open Sans"/>
                <a:sym typeface="Open Sans"/>
              </a:rPr>
              <a:t>Duly fill in the AF 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following the «guidelines for </a:t>
            </a:r>
            <a:r>
              <a:rPr lang="it-IT" dirty="0" err="1">
                <a:latin typeface="Open Sans"/>
                <a:ea typeface="Open Sans"/>
                <a:cs typeface="Open Sans"/>
                <a:sym typeface="Open Sans"/>
              </a:rPr>
              <a:t>applicants</a:t>
            </a:r>
            <a:r>
              <a:rPr lang="it-IT" dirty="0">
                <a:latin typeface="Open Sans"/>
                <a:ea typeface="Open Sans"/>
                <a:cs typeface="Open Sans"/>
                <a:sym typeface="Open Sans"/>
              </a:rPr>
              <a:t>» </a:t>
            </a:r>
            <a:r>
              <a:rPr lang="hr-HR" dirty="0">
                <a:latin typeface="Open Sans"/>
                <a:ea typeface="Open Sans"/>
                <a:cs typeface="Open Sans"/>
                <a:sym typeface="Open Sans"/>
              </a:rPr>
              <a:t>and upload annexes to Jems and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"/>
              </a:rPr>
              <a:t>CHECK!!!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9" name="Google Shape;159;p40"/>
          <p:cNvGrpSpPr/>
          <p:nvPr/>
        </p:nvGrpSpPr>
        <p:grpSpPr>
          <a:xfrm>
            <a:off x="763793" y="1021975"/>
            <a:ext cx="7068383" cy="2086985"/>
            <a:chOff x="2976" y="-66582"/>
            <a:chExt cx="6090047" cy="1309599"/>
          </a:xfrm>
        </p:grpSpPr>
        <p:sp>
          <p:nvSpPr>
            <p:cNvPr id="160" name="Google Shape;160;p40"/>
            <p:cNvSpPr/>
            <p:nvPr/>
          </p:nvSpPr>
          <p:spPr>
            <a:xfrm>
              <a:off x="2069794" y="537"/>
              <a:ext cx="4023229" cy="110158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0"/>
            <p:cNvSpPr/>
            <p:nvPr/>
          </p:nvSpPr>
          <p:spPr>
            <a:xfrm>
              <a:off x="197619" y="101756"/>
              <a:ext cx="1661106" cy="76998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000"/>
                </a:gs>
                <a:gs pos="73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0"/>
            <p:cNvSpPr txBox="1"/>
            <p:nvPr/>
          </p:nvSpPr>
          <p:spPr>
            <a:xfrm>
              <a:off x="2976" y="145649"/>
              <a:ext cx="2022925" cy="66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300" b="1" i="0" u="none" strike="noStrike" cap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Successful</a:t>
              </a:r>
              <a:r>
                <a:rPr lang="hr-HR" sz="23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hr-HR" sz="2300" b="1" i="0" u="none" strike="noStrike" cap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projects</a:t>
              </a:r>
              <a:endParaRPr sz="23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40"/>
            <p:cNvSpPr txBox="1"/>
            <p:nvPr/>
          </p:nvSpPr>
          <p:spPr>
            <a:xfrm>
              <a:off x="2162579" y="-66582"/>
              <a:ext cx="3458268" cy="1309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endParaRPr lang="hr-HR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endParaRPr lang="hr-HR" sz="1200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well-developed</a:t>
              </a:r>
              <a:r>
                <a:rPr lang="hr-HR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project</a:t>
              </a:r>
              <a:r>
                <a:rPr lang="hr-HR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idea</a:t>
              </a: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documents</a:t>
              </a:r>
              <a:r>
                <a:rPr lang="hr-HR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prepared</a:t>
              </a:r>
              <a:endParaRPr lang="hr-HR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hr-HR" sz="1200" dirty="0" err="1">
                  <a:latin typeface="Open Sans"/>
                  <a:ea typeface="Open Sans"/>
                  <a:cs typeface="Open Sans"/>
                  <a:sym typeface="Open Sans"/>
                </a:rPr>
                <a:t>good</a:t>
              </a:r>
              <a:r>
                <a:rPr lang="hr-HR" sz="1200" dirty="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hr-HR" sz="1200" dirty="0" err="1">
                  <a:latin typeface="Open Sans"/>
                  <a:ea typeface="Open Sans"/>
                  <a:cs typeface="Open Sans"/>
                  <a:sym typeface="Open Sans"/>
                </a:rPr>
                <a:t>project</a:t>
              </a:r>
              <a:r>
                <a:rPr lang="hr-HR" sz="1200" dirty="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hr-HR" sz="1200" dirty="0" err="1">
                  <a:latin typeface="Open Sans"/>
                  <a:ea typeface="Open Sans"/>
                  <a:cs typeface="Open Sans"/>
                  <a:sym typeface="Open Sans"/>
                </a:rPr>
                <a:t>partnership</a:t>
              </a: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adequate</a:t>
              </a:r>
              <a:r>
                <a:rPr lang="hr-HR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capacities</a:t>
              </a:r>
              <a:r>
                <a:rPr lang="hr-HR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for </a:t>
              </a:r>
              <a:r>
                <a:rPr lang="hr-HR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implementation</a:t>
              </a:r>
              <a:endParaRPr lang="hr-HR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80"/>
                </a:spcBef>
                <a:buSzPts val="1200"/>
                <a:buFont typeface="Arial"/>
                <a:buChar char="••"/>
              </a:pPr>
              <a:r>
                <a:rPr lang="hr-HR" sz="1200" dirty="0">
                  <a:latin typeface="Open Sans"/>
                  <a:ea typeface="Open Sans"/>
                  <a:cs typeface="Open Sans"/>
                </a:rPr>
                <a:t>c</a:t>
              </a:r>
              <a:r>
                <a:rPr lang="en-GB" sz="1200" dirty="0" err="1">
                  <a:latin typeface="Open Sans"/>
                  <a:ea typeface="Open Sans"/>
                  <a:cs typeface="Open Sans"/>
                </a:rPr>
                <a:t>ontribution</a:t>
              </a:r>
              <a:r>
                <a:rPr lang="en-GB" sz="1200" dirty="0">
                  <a:latin typeface="Open Sans"/>
                  <a:ea typeface="Open Sans"/>
                  <a:cs typeface="Open Sans"/>
                </a:rPr>
                <a:t> to the overall broader impact</a:t>
              </a:r>
              <a:endParaRPr lang="hr-HR" sz="1200" dirty="0">
                <a:latin typeface="Open Sans"/>
                <a:ea typeface="Open Sans"/>
                <a:cs typeface="Open Sans"/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80"/>
                </a:spcBef>
                <a:buSzPts val="1200"/>
                <a:buFont typeface="Arial"/>
                <a:buChar char="••"/>
              </a:pPr>
              <a:r>
                <a:rPr lang="hr-HR" sz="1200" dirty="0" err="1">
                  <a:latin typeface="Open Sans"/>
                  <a:ea typeface="Open Sans"/>
                  <a:cs typeface="Open Sans"/>
                </a:rPr>
                <a:t>sustainability</a:t>
              </a:r>
              <a:r>
                <a:rPr lang="en-GB" sz="1200" dirty="0">
                  <a:latin typeface="Open Sans"/>
                  <a:ea typeface="Open Sans"/>
                  <a:cs typeface="Open Sans"/>
                </a:rPr>
                <a:t> of the outputs</a:t>
              </a:r>
              <a:endParaRPr lang="hr-HR" sz="1200" dirty="0">
                <a:latin typeface="Open Sans"/>
                <a:ea typeface="Open Sans"/>
                <a:cs typeface="Open Sans"/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80"/>
                </a:spcBef>
                <a:buSzPts val="1200"/>
                <a:buFont typeface="Arial"/>
                <a:buChar char="••"/>
              </a:pPr>
              <a:r>
                <a:rPr lang="en-GB" sz="1200" dirty="0">
                  <a:latin typeface="Open Sans"/>
                  <a:ea typeface="Open Sans"/>
                  <a:cs typeface="Open Sans"/>
                </a:rPr>
                <a:t>target audience reached</a:t>
              </a:r>
              <a:endParaRPr lang="hr-HR" sz="1200" dirty="0">
                <a:latin typeface="Open Sans"/>
                <a:ea typeface="Open Sans"/>
                <a:cs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64" name="Google Shape;164;p40" descr="Group succes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806" y="15006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Priorities with solid fill">
            <a:extLst>
              <a:ext uri="{FF2B5EF4-FFF2-40B4-BE49-F238E27FC236}">
                <a16:creationId xmlns:a16="http://schemas.microsoft.com/office/drawing/2014/main" id="{95A9583C-D73B-7F8B-46DD-954F3FE31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148" y="5143949"/>
            <a:ext cx="914400" cy="914400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1" descr="Bus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010" y="4686324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1" descr="Cornetta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010" y="5156080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1" descr="Mond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009" y="5548357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1" descr="Mappa con segnaposto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7009" y="4219976"/>
            <a:ext cx="280514" cy="2805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E735FD-E1F5-490F-A600-FD3622F091C3}"/>
              </a:ext>
            </a:extLst>
          </p:cNvPr>
          <p:cNvSpPr txBox="1"/>
          <p:nvPr/>
        </p:nvSpPr>
        <p:spPr>
          <a:xfrm>
            <a:off x="1066848" y="2788806"/>
            <a:ext cx="701030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Veneto </a:t>
            </a:r>
            <a:r>
              <a:rPr lang="it-IT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for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Policies, Human Capital </a:t>
            </a: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Programming of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Funds </a:t>
            </a:r>
          </a:p>
          <a:p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Directorate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Joint Programming</a:t>
            </a:r>
          </a:p>
          <a:p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</a:t>
            </a:r>
            <a:r>
              <a:rPr lang="it-IT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Managing 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Authority and Joint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</a:t>
            </a: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</a:t>
            </a:r>
            <a:r>
              <a:rPr lang="it-IT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Dorsoduro</a:t>
            </a:r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3494/A - 30123 Venezia </a:t>
            </a:r>
            <a:r>
              <a:rPr lang="it-IT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</a:t>
            </a:r>
            <a:r>
              <a:rPr lang="it-IT" sz="1000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Franka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Lisice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77, 23000 Zadar, </a:t>
            </a:r>
            <a:r>
              <a:rPr lang="it-IT" sz="1000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Croatia</a:t>
            </a:r>
            <a:endParaRPr lang="it-IT" sz="10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 js.italy-croatia@regione.veneto.it</a:t>
            </a: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 js.it-hr.antenna@mrrfeu.hr</a:t>
            </a: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+39 041 279</a:t>
            </a:r>
            <a:r>
              <a:rPr lang="hr-HR" sz="1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it-IT" sz="1000" dirty="0">
                <a:solidFill>
                  <a:schemeClr val="bg1"/>
                </a:solidFill>
                <a:latin typeface="Open Sans"/>
              </a:rPr>
              <a:t>3120</a:t>
            </a: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+385 23 6</a:t>
            </a:r>
            <a:r>
              <a:rPr lang="hr-HR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70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r-HR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412</a:t>
            </a:r>
            <a:endParaRPr lang="it-IT" sz="10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endParaRPr lang="it-IT" sz="1000" dirty="0">
              <a:solidFill>
                <a:schemeClr val="bg1"/>
              </a:solidFill>
              <a:latin typeface="Open Sans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www.italy-croatia.eu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/>
          <p:nvPr/>
        </p:nvSpPr>
        <p:spPr>
          <a:xfrm>
            <a:off x="1247887" y="1893346"/>
            <a:ext cx="4292301" cy="12694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31"/>
          <p:cNvGrpSpPr/>
          <p:nvPr/>
        </p:nvGrpSpPr>
        <p:grpSpPr>
          <a:xfrm>
            <a:off x="1529357" y="3298954"/>
            <a:ext cx="6085284" cy="960834"/>
            <a:chOff x="5357" y="1201213"/>
            <a:chExt cx="6085284" cy="960834"/>
          </a:xfrm>
        </p:grpSpPr>
        <p:sp>
          <p:nvSpPr>
            <p:cNvPr id="40" name="Google Shape;40;p31"/>
            <p:cNvSpPr/>
            <p:nvPr/>
          </p:nvSpPr>
          <p:spPr>
            <a:xfrm>
              <a:off x="5357" y="1201213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3A66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1"/>
            <p:cNvSpPr txBox="1"/>
            <p:nvPr/>
          </p:nvSpPr>
          <p:spPr>
            <a:xfrm>
              <a:off x="33499" y="1229355"/>
              <a:ext cx="1545106" cy="90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Final Score</a:t>
              </a: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Google Shape;42;p31"/>
            <p:cNvSpPr/>
            <p:nvPr/>
          </p:nvSpPr>
          <p:spPr>
            <a:xfrm>
              <a:off x="1766887" y="1483058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06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1"/>
            <p:cNvSpPr txBox="1"/>
            <p:nvPr/>
          </p:nvSpPr>
          <p:spPr>
            <a:xfrm>
              <a:off x="1766887" y="1562487"/>
              <a:ext cx="237646" cy="23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1"/>
            <p:cNvSpPr/>
            <p:nvPr/>
          </p:nvSpPr>
          <p:spPr>
            <a:xfrm>
              <a:off x="2247304" y="1201213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6786C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1"/>
            <p:cNvSpPr txBox="1"/>
            <p:nvPr/>
          </p:nvSpPr>
          <p:spPr>
            <a:xfrm>
              <a:off x="2275446" y="1229355"/>
              <a:ext cx="1545106" cy="90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Ranking lists</a:t>
              </a: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" name="Google Shape;46;p31"/>
            <p:cNvSpPr/>
            <p:nvPr/>
          </p:nvSpPr>
          <p:spPr>
            <a:xfrm>
              <a:off x="4008834" y="1483058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BAB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1"/>
            <p:cNvSpPr txBox="1"/>
            <p:nvPr/>
          </p:nvSpPr>
          <p:spPr>
            <a:xfrm>
              <a:off x="4008834" y="1562487"/>
              <a:ext cx="237646" cy="23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1"/>
            <p:cNvSpPr/>
            <p:nvPr/>
          </p:nvSpPr>
          <p:spPr>
            <a:xfrm>
              <a:off x="4489251" y="1201213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9BAB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1"/>
            <p:cNvSpPr txBox="1"/>
            <p:nvPr/>
          </p:nvSpPr>
          <p:spPr>
            <a:xfrm>
              <a:off x="4517393" y="1229355"/>
              <a:ext cx="1545106" cy="90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MC Final decision</a:t>
              </a: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>
          <a:xfrm>
            <a:off x="1066848" y="1333948"/>
            <a:ext cx="7010303" cy="47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Steps in the selection process</a:t>
            </a:r>
            <a:endParaRPr b="1"/>
          </a:p>
        </p:txBody>
      </p:sp>
      <p:pic>
        <p:nvPicPr>
          <p:cNvPr id="51" name="Google Shape;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5745" y="3582296"/>
            <a:ext cx="341406" cy="4733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31"/>
          <p:cNvGrpSpPr/>
          <p:nvPr/>
        </p:nvGrpSpPr>
        <p:grpSpPr>
          <a:xfrm>
            <a:off x="1529357" y="2025110"/>
            <a:ext cx="6085284" cy="1005873"/>
            <a:chOff x="5357" y="131764"/>
            <a:chExt cx="6085284" cy="1005873"/>
          </a:xfrm>
        </p:grpSpPr>
        <p:sp>
          <p:nvSpPr>
            <p:cNvPr id="53" name="Google Shape;53;p31"/>
            <p:cNvSpPr/>
            <p:nvPr/>
          </p:nvSpPr>
          <p:spPr>
            <a:xfrm>
              <a:off x="5357" y="182641"/>
              <a:ext cx="1601390" cy="90411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1"/>
            <p:cNvSpPr txBox="1"/>
            <p:nvPr/>
          </p:nvSpPr>
          <p:spPr>
            <a:xfrm>
              <a:off x="31838" y="209122"/>
              <a:ext cx="1548428" cy="85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Administrative compliance and eligibility check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1"/>
            <p:cNvSpPr/>
            <p:nvPr/>
          </p:nvSpPr>
          <p:spPr>
            <a:xfrm>
              <a:off x="1766887" y="436128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1"/>
            <p:cNvSpPr txBox="1"/>
            <p:nvPr/>
          </p:nvSpPr>
          <p:spPr>
            <a:xfrm>
              <a:off x="1766887" y="515557"/>
              <a:ext cx="237646" cy="23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1"/>
            <p:cNvSpPr/>
            <p:nvPr/>
          </p:nvSpPr>
          <p:spPr>
            <a:xfrm>
              <a:off x="2247304" y="131764"/>
              <a:ext cx="1601390" cy="100587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1"/>
            <p:cNvSpPr txBox="1"/>
            <p:nvPr/>
          </p:nvSpPr>
          <p:spPr>
            <a:xfrm>
              <a:off x="2276765" y="161225"/>
              <a:ext cx="1542468" cy="94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Quality assessment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1"/>
            <p:cNvSpPr/>
            <p:nvPr/>
          </p:nvSpPr>
          <p:spPr>
            <a:xfrm>
              <a:off x="4008834" y="436128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1"/>
            <p:cNvSpPr txBox="1"/>
            <p:nvPr/>
          </p:nvSpPr>
          <p:spPr>
            <a:xfrm>
              <a:off x="4008834" y="515557"/>
              <a:ext cx="237646" cy="23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4489251" y="131764"/>
              <a:ext cx="1601390" cy="100587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1"/>
            <p:cNvSpPr txBox="1"/>
            <p:nvPr/>
          </p:nvSpPr>
          <p:spPr>
            <a:xfrm>
              <a:off x="4518712" y="161225"/>
              <a:ext cx="1542468" cy="94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7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State Aid assessment</a:t>
              </a:r>
              <a:endParaRPr sz="1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3" name="Google Shape;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5745" y="2288462"/>
            <a:ext cx="341406" cy="402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31"/>
          <p:cNvGrpSpPr/>
          <p:nvPr/>
        </p:nvGrpSpPr>
        <p:grpSpPr>
          <a:xfrm>
            <a:off x="1529357" y="4647304"/>
            <a:ext cx="6085284" cy="813696"/>
            <a:chOff x="5357" y="0"/>
            <a:chExt cx="6085284" cy="813696"/>
          </a:xfrm>
        </p:grpSpPr>
        <p:sp>
          <p:nvSpPr>
            <p:cNvPr id="65" name="Google Shape;65;p31"/>
            <p:cNvSpPr/>
            <p:nvPr/>
          </p:nvSpPr>
          <p:spPr>
            <a:xfrm>
              <a:off x="5357" y="0"/>
              <a:ext cx="1601390" cy="813696"/>
            </a:xfrm>
            <a:prstGeom prst="roundRect">
              <a:avLst>
                <a:gd name="adj" fmla="val 10000"/>
              </a:avLst>
            </a:prstGeom>
            <a:solidFill>
              <a:srgbClr val="4372C3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1"/>
            <p:cNvSpPr txBox="1"/>
            <p:nvPr/>
          </p:nvSpPr>
          <p:spPr>
            <a:xfrm>
              <a:off x="29189" y="23832"/>
              <a:ext cx="1553726" cy="766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Condition Clearing</a:t>
              </a:r>
              <a:endPara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" name="Google Shape;67;p31"/>
            <p:cNvSpPr/>
            <p:nvPr/>
          </p:nvSpPr>
          <p:spPr>
            <a:xfrm>
              <a:off x="1766887" y="208275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06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1"/>
            <p:cNvSpPr txBox="1"/>
            <p:nvPr/>
          </p:nvSpPr>
          <p:spPr>
            <a:xfrm>
              <a:off x="1766887" y="287704"/>
              <a:ext cx="237646" cy="23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1"/>
            <p:cNvSpPr/>
            <p:nvPr/>
          </p:nvSpPr>
          <p:spPr>
            <a:xfrm>
              <a:off x="2247304" y="0"/>
              <a:ext cx="1601390" cy="813696"/>
            </a:xfrm>
            <a:prstGeom prst="roundRect">
              <a:avLst>
                <a:gd name="adj" fmla="val 10000"/>
              </a:avLst>
            </a:prstGeom>
            <a:solidFill>
              <a:srgbClr val="4372C3">
                <a:alpha val="6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1"/>
            <p:cNvSpPr txBox="1"/>
            <p:nvPr/>
          </p:nvSpPr>
          <p:spPr>
            <a:xfrm>
              <a:off x="2271136" y="23832"/>
              <a:ext cx="1553726" cy="766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Contracting</a:t>
              </a:r>
              <a:endPara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" name="Google Shape;71;p31"/>
            <p:cNvSpPr/>
            <p:nvPr/>
          </p:nvSpPr>
          <p:spPr>
            <a:xfrm>
              <a:off x="4008834" y="208275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1"/>
            <p:cNvSpPr txBox="1"/>
            <p:nvPr/>
          </p:nvSpPr>
          <p:spPr>
            <a:xfrm>
              <a:off x="4008834" y="287704"/>
              <a:ext cx="237646" cy="23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1"/>
            <p:cNvSpPr/>
            <p:nvPr/>
          </p:nvSpPr>
          <p:spPr>
            <a:xfrm>
              <a:off x="4489251" y="0"/>
              <a:ext cx="1601390" cy="813696"/>
            </a:xfrm>
            <a:prstGeom prst="roundRect">
              <a:avLst>
                <a:gd name="adj" fmla="val 10000"/>
              </a:avLst>
            </a:prstGeom>
            <a:solidFill>
              <a:srgbClr val="4372C3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1"/>
            <p:cNvSpPr txBox="1"/>
            <p:nvPr/>
          </p:nvSpPr>
          <p:spPr>
            <a:xfrm>
              <a:off x="4513083" y="23832"/>
              <a:ext cx="1553726" cy="766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Project start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1066848" y="1323192"/>
            <a:ext cx="7010303" cy="47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Project selection</a:t>
            </a:r>
            <a:endParaRPr b="1"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2"/>
          </p:nvPr>
        </p:nvSpPr>
        <p:spPr>
          <a:xfrm>
            <a:off x="1066848" y="1796528"/>
            <a:ext cx="7010303" cy="319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hr-HR" i="1">
                <a:latin typeface="Calibri"/>
                <a:ea typeface="Calibri"/>
                <a:cs typeface="Calibri"/>
                <a:sym typeface="Calibri"/>
              </a:rPr>
              <a:t>Project selection procedure 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r-HR" i="1">
                <a:latin typeface="Calibri"/>
                <a:ea typeface="Calibri"/>
                <a:cs typeface="Calibri"/>
                <a:sym typeface="Calibri"/>
              </a:rPr>
              <a:t>     Annex 1 – Project Selection Assessment Criteria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r-HR" sz="2000" b="1">
                <a:solidFill>
                  <a:srgbClr val="40A2DA"/>
                </a:solidFill>
              </a:rPr>
              <a:t>Bodies in charge</a:t>
            </a:r>
            <a:endParaRPr sz="2000" b="1">
              <a:solidFill>
                <a:srgbClr val="40A2DA"/>
              </a:solidFill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81" name="Google Shape;81;p32"/>
          <p:cNvSpPr/>
          <p:nvPr/>
        </p:nvSpPr>
        <p:spPr>
          <a:xfrm>
            <a:off x="6196405" y="1645920"/>
            <a:ext cx="2033195" cy="1376979"/>
          </a:xfrm>
          <a:prstGeom prst="ellipse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published on </a:t>
            </a:r>
            <a:r>
              <a:rPr lang="it-IT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hr-H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it-IT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</a:t>
            </a:r>
            <a:r>
              <a:rPr lang="hr-H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ember 202</a:t>
            </a:r>
            <a:r>
              <a:rPr lang="it-IT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grpSp>
        <p:nvGrpSpPr>
          <p:cNvPr id="82" name="Google Shape;82;p32"/>
          <p:cNvGrpSpPr/>
          <p:nvPr/>
        </p:nvGrpSpPr>
        <p:grpSpPr>
          <a:xfrm>
            <a:off x="1010773" y="3345938"/>
            <a:ext cx="6970001" cy="2222326"/>
            <a:chOff x="96374" y="311"/>
            <a:chExt cx="6970001" cy="2222326"/>
          </a:xfrm>
        </p:grpSpPr>
        <p:sp>
          <p:nvSpPr>
            <p:cNvPr id="83" name="Google Shape;83;p32"/>
            <p:cNvSpPr/>
            <p:nvPr/>
          </p:nvSpPr>
          <p:spPr>
            <a:xfrm rot="5400000">
              <a:off x="4425657" y="-1921462"/>
              <a:ext cx="697276" cy="458416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8DA9DB"/>
                </a:gs>
                <a:gs pos="74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18900000" scaled="0"/>
            </a:gradFill>
            <a:ln w="25400" cap="flat" cmpd="sng">
              <a:solidFill>
                <a:srgbClr val="B7C1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2"/>
            <p:cNvSpPr txBox="1"/>
            <p:nvPr/>
          </p:nvSpPr>
          <p:spPr>
            <a:xfrm>
              <a:off x="2482215" y="56018"/>
              <a:ext cx="4550122" cy="62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171450" marR="0" lvl="1" indent="-1714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hr-HR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Carrying out the assessment on behalf of MC during adm/eligibility check, quality assessment, State aid phases, CC and complaints (with MA)</a:t>
              </a:r>
              <a:endParaRPr/>
            </a:p>
          </p:txBody>
        </p:sp>
        <p:sp>
          <p:nvSpPr>
            <p:cNvPr id="85" name="Google Shape;85;p32"/>
            <p:cNvSpPr/>
            <p:nvPr/>
          </p:nvSpPr>
          <p:spPr>
            <a:xfrm>
              <a:off x="96374" y="311"/>
              <a:ext cx="2385840" cy="740612"/>
            </a:xfrm>
            <a:prstGeom prst="roundRect">
              <a:avLst>
                <a:gd name="adj" fmla="val 16667"/>
              </a:avLst>
            </a:prstGeom>
            <a:solidFill>
              <a:srgbClr val="2E538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2"/>
            <p:cNvSpPr txBox="1"/>
            <p:nvPr/>
          </p:nvSpPr>
          <p:spPr>
            <a:xfrm>
              <a:off x="132528" y="36465"/>
              <a:ext cx="2313532" cy="668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Joint Secretariat</a:t>
              </a:r>
              <a:endParaRPr/>
            </a:p>
          </p:txBody>
        </p:sp>
        <p:sp>
          <p:nvSpPr>
            <p:cNvPr id="87" name="Google Shape;87;p32"/>
            <p:cNvSpPr/>
            <p:nvPr/>
          </p:nvSpPr>
          <p:spPr>
            <a:xfrm rot="5400000">
              <a:off x="4420551" y="-1158937"/>
              <a:ext cx="697276" cy="458416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A8D08C"/>
                </a:gs>
                <a:gs pos="74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18900000" scaled="0"/>
            </a:gradFill>
            <a:ln w="25400" cap="flat" cmpd="sng">
              <a:solidFill>
                <a:srgbClr val="B7C1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2"/>
            <p:cNvSpPr txBox="1"/>
            <p:nvPr/>
          </p:nvSpPr>
          <p:spPr>
            <a:xfrm>
              <a:off x="2477109" y="818543"/>
              <a:ext cx="4550122" cy="62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171450" marR="0" lvl="1" indent="-1714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hr-HR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Involvement on Assimilated competence and Infringement ex art 258 TFEU (only for projects which pass the quality phase)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2"/>
            <p:cNvSpPr/>
            <p:nvPr/>
          </p:nvSpPr>
          <p:spPr>
            <a:xfrm>
              <a:off x="96374" y="817188"/>
              <a:ext cx="2380735" cy="63190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2"/>
            <p:cNvSpPr txBox="1"/>
            <p:nvPr/>
          </p:nvSpPr>
          <p:spPr>
            <a:xfrm>
              <a:off x="127221" y="848035"/>
              <a:ext cx="2319041" cy="57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 Authorities</a:t>
              </a: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2"/>
            <p:cNvSpPr/>
            <p:nvPr/>
          </p:nvSpPr>
          <p:spPr>
            <a:xfrm rot="5400000">
              <a:off x="4425657" y="-418081"/>
              <a:ext cx="697276" cy="458416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D8D8D8"/>
                </a:gs>
                <a:gs pos="74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w="25400" cap="flat" cmpd="sng">
              <a:solidFill>
                <a:srgbClr val="B7C1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2"/>
            <p:cNvSpPr txBox="1"/>
            <p:nvPr/>
          </p:nvSpPr>
          <p:spPr>
            <a:xfrm>
              <a:off x="2482215" y="1559399"/>
              <a:ext cx="4550122" cy="62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228600" marR="0" lvl="1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hr-HR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Final Decision on Selection (and criteria)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2"/>
            <p:cNvSpPr/>
            <p:nvPr/>
          </p:nvSpPr>
          <p:spPr>
            <a:xfrm>
              <a:off x="96374" y="1565649"/>
              <a:ext cx="2385840" cy="61669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2"/>
            <p:cNvSpPr txBox="1"/>
            <p:nvPr/>
          </p:nvSpPr>
          <p:spPr>
            <a:xfrm>
              <a:off x="126479" y="1595754"/>
              <a:ext cx="2325630" cy="556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Monitoring Committee</a:t>
              </a: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Google Shape;95;p32" descr="Folder Search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48" y="179652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>
            <a:spLocks noGrp="1"/>
          </p:cNvSpPr>
          <p:nvPr>
            <p:ph type="body" idx="1"/>
          </p:nvPr>
        </p:nvSpPr>
        <p:spPr>
          <a:xfrm>
            <a:off x="1066848" y="1194100"/>
            <a:ext cx="7010303" cy="43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Main elements</a:t>
            </a:r>
            <a:endParaRPr b="1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2"/>
          </p:nvPr>
        </p:nvSpPr>
        <p:spPr>
          <a:xfrm>
            <a:off x="1066848" y="1807285"/>
            <a:ext cx="7010303" cy="31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2" name="Google Shape;102;p33"/>
          <p:cNvGraphicFramePr/>
          <p:nvPr>
            <p:extLst>
              <p:ext uri="{D42A27DB-BD31-4B8C-83A1-F6EECF244321}">
                <p14:modId xmlns:p14="http://schemas.microsoft.com/office/powerpoint/2010/main" val="588204043"/>
              </p:ext>
            </p:extLst>
          </p:nvPr>
        </p:nvGraphicFramePr>
        <p:xfrm>
          <a:off x="365761" y="1721223"/>
          <a:ext cx="8197300" cy="3648635"/>
        </p:xfrm>
        <a:graphic>
          <a:graphicData uri="http://schemas.openxmlformats.org/drawingml/2006/table">
            <a:tbl>
              <a:tblPr firstRow="1" bandRow="1">
                <a:noFill/>
                <a:tableStyleId>{BEDE8306-9407-4051-A995-7A153D6D4D92}</a:tableStyleId>
              </a:tblPr>
              <a:tblGrid>
                <a:gridCol w="90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2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F5496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hr-HR" sz="16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Admissibility compliance and eligibility check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F5496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hr-HR" sz="16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Quality assessment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F5496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AIM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F5496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verifying the administrative and eligibility compliance with the requirements set in the Call knock-out criteria – YES / NO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(if 1 criteria is NO, the project to be REJECTED as ineligible – exception: the failure of the criterion leads to the rejection of a single project partner and the general partnership requirements are still met)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D8D8D8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evaluating the quality of admitted and eligible proposals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set of criteria: </a:t>
                      </a:r>
                      <a:endParaRPr/>
                    </a:p>
                    <a:p>
                      <a:pPr marL="355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STRATEGIC </a:t>
                      </a:r>
                      <a:endParaRPr/>
                    </a:p>
                    <a:p>
                      <a:pPr marL="355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OPERATIONAL</a:t>
                      </a:r>
                      <a:endParaRPr sz="18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Points awarded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A8D08C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6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dirty="0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F5496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Passed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&gt; quality assessment, communicated to the MC for approval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Rejected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&gt; Lead applicants to be informed by MA</a:t>
                      </a:r>
                      <a:endParaRPr dirty="0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D8D8D8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Next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hr-HR" sz="14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stages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State </a:t>
                      </a:r>
                      <a:r>
                        <a:rPr lang="hr-HR" sz="14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Aid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hr-HR" sz="14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assessment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– </a:t>
                      </a:r>
                      <a:r>
                        <a:rPr lang="hr-HR" sz="14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Final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hr-HR" sz="14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score</a:t>
                      </a:r>
                      <a:r>
                        <a:rPr lang="hr-HR" sz="14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A8D08C"/>
                        </a:gs>
                        <a:gs pos="74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753035" y="1269402"/>
            <a:ext cx="7723991" cy="52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hr-HR" sz="2000" b="1"/>
              <a:t>Administrative compliance and eligibility checks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2"/>
          </p:nvPr>
        </p:nvSpPr>
        <p:spPr>
          <a:xfrm>
            <a:off x="451821" y="1796528"/>
            <a:ext cx="8122023" cy="41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7000" algn="just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graphicFrame>
        <p:nvGraphicFramePr>
          <p:cNvPr id="109" name="Google Shape;109;p34"/>
          <p:cNvGraphicFramePr/>
          <p:nvPr>
            <p:extLst>
              <p:ext uri="{D42A27DB-BD31-4B8C-83A1-F6EECF244321}">
                <p14:modId xmlns:p14="http://schemas.microsoft.com/office/powerpoint/2010/main" val="2040160431"/>
              </p:ext>
            </p:extLst>
          </p:nvPr>
        </p:nvGraphicFramePr>
        <p:xfrm>
          <a:off x="570156" y="1635161"/>
          <a:ext cx="7820800" cy="4322700"/>
        </p:xfrm>
        <a:graphic>
          <a:graphicData uri="http://schemas.openxmlformats.org/drawingml/2006/table">
            <a:tbl>
              <a:tblPr firstRow="1" bandRow="1">
                <a:noFill/>
                <a:tableStyleId>{D7BD237B-212E-4B7F-B9A4-2F8262D7A9D1}</a:tableStyleId>
              </a:tblPr>
              <a:tblGrid>
                <a:gridCol w="202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CRITERIA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Submission and completeness of the AF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proposal is the only submitted for the given project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 complete and filled out in English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                 signed by the responsible person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 Call requirements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 duration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     min No of partners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                                total financial dimension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Eligibility of Lead partner /Project partners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involved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only 2 proposals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LP)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eligible organizations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               participation “per department”                                                     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Annexes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declarations are complete and correct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consistent information in the proposal and in annexes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               for investments: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Mandatory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document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annexed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or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listed</a:t>
                      </a:r>
                      <a:endParaRPr lang="it-IT"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/>
                        <a:t>                                                  DNSH: </a:t>
                      </a:r>
                      <a:r>
                        <a:rPr lang="it-IT" dirty="0" err="1"/>
                        <a:t>Declaration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annexed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Cooperation criteria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commitment to at least three cooperation criteria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Horizontal principles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respect of the horizontal principles – assessment of declarations commitments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>
            <a:spLocks noGrp="1"/>
          </p:cNvSpPr>
          <p:nvPr>
            <p:ph type="body" idx="1"/>
          </p:nvPr>
        </p:nvSpPr>
        <p:spPr>
          <a:xfrm>
            <a:off x="1066848" y="1108038"/>
            <a:ext cx="7010303" cy="4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Quality assessment</a:t>
            </a:r>
            <a:endParaRPr b="1"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2"/>
          </p:nvPr>
        </p:nvSpPr>
        <p:spPr>
          <a:xfrm>
            <a:off x="1066848" y="1850315"/>
            <a:ext cx="7010303" cy="314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24" name="Google Shape;124;p35"/>
          <p:cNvGraphicFramePr/>
          <p:nvPr>
            <p:extLst>
              <p:ext uri="{D42A27DB-BD31-4B8C-83A1-F6EECF244321}">
                <p14:modId xmlns:p14="http://schemas.microsoft.com/office/powerpoint/2010/main" val="1006475957"/>
              </p:ext>
            </p:extLst>
          </p:nvPr>
        </p:nvGraphicFramePr>
        <p:xfrm>
          <a:off x="462580" y="1721223"/>
          <a:ext cx="8089750" cy="3963275"/>
        </p:xfrm>
        <a:graphic>
          <a:graphicData uri="http://schemas.openxmlformats.org/drawingml/2006/table">
            <a:tbl>
              <a:tblPr firstRow="1" bandRow="1">
                <a:noFill/>
                <a:tableStyleId>{D7BD237B-212E-4B7F-B9A4-2F8262D7A9D1}</a:tableStyleId>
              </a:tblPr>
              <a:tblGrid>
                <a:gridCol w="125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Key aspects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Sub-criteria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Cooperation character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Presence of a common identity as a CBC project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Importance and necessity of cooperation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results cannot be achieved without cooperation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Benefit for PP from cooperation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 activities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Territorial dimension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Existence of territorial customized solution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Common territorial challenges and opportunities are addressed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Capitalization aspects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Effective transfer and reuse of existing knowledge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of available knowledge and builds on existing results and practices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i="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Innovative character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Added value of the solution proposed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Demonstration of new cross-border solutions (beyond existing practice)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Relevance and strategy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Need for the project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Macro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hr-HR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strategies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EUSAIR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Synergies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hr-HR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hr-HR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programmes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hr-HR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initiatives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>
            <a:off x="1066848" y="1108038"/>
            <a:ext cx="7010303" cy="4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Quality assessment</a:t>
            </a:r>
            <a:endParaRPr b="1"/>
          </a:p>
        </p:txBody>
      </p:sp>
      <p:sp>
        <p:nvSpPr>
          <p:cNvPr id="130" name="Google Shape;130;p36"/>
          <p:cNvSpPr txBox="1">
            <a:spLocks noGrp="1"/>
          </p:cNvSpPr>
          <p:nvPr>
            <p:ph type="body" idx="2"/>
          </p:nvPr>
        </p:nvSpPr>
        <p:spPr>
          <a:xfrm>
            <a:off x="1066848" y="1850315"/>
            <a:ext cx="7010303" cy="314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31" name="Google Shape;131;p36"/>
          <p:cNvGraphicFramePr/>
          <p:nvPr>
            <p:extLst>
              <p:ext uri="{D42A27DB-BD31-4B8C-83A1-F6EECF244321}">
                <p14:modId xmlns:p14="http://schemas.microsoft.com/office/powerpoint/2010/main" val="1675166029"/>
              </p:ext>
            </p:extLst>
          </p:nvPr>
        </p:nvGraphicFramePr>
        <p:xfrm>
          <a:off x="462580" y="1677961"/>
          <a:ext cx="8089725" cy="4241590"/>
        </p:xfrm>
        <a:graphic>
          <a:graphicData uri="http://schemas.openxmlformats.org/drawingml/2006/table">
            <a:tbl>
              <a:tblPr firstRow="1" bandRow="1">
                <a:noFill/>
                <a:tableStyleId>{D7BD237B-212E-4B7F-B9A4-2F8262D7A9D1}</a:tableStyleId>
              </a:tblPr>
              <a:tblGrid>
                <a:gridCol w="12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Key aspects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Sub-criteria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Intervention logic</a:t>
                      </a:r>
                      <a:endParaRPr dirty="0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Contribution to achievement of Programme objectives </a:t>
                      </a:r>
                      <a:r>
                        <a:rPr lang="it-IT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 </a:t>
                      </a: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indicators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Plausibility of the IL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Contribution to Program objectives / priorities / SO/targets;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 outputs linkage to the POI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SO/outputs/results are needed and achievable with given resources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Needs of TGs are addressed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Durability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Impact of project outputs beyond project lifetime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Benefits to beneficiaries after project closure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Durability of the outputs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Replicability of the outputs outside partnership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case of investment in infrastructure or productive investment – evidence of financial resources and mechanisms to cover operation and maintenance costs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Quality of partnership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2DA57D"/>
                        </a:gs>
                        <a:gs pos="42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Composition of partnership is relevant for the project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LP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fit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leading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200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according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Call requirement.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Relevant project partners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are 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competent and experienced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Necessary operational capacity</a:t>
                      </a:r>
                      <a:endParaRPr lang="it-IT"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dirty="0"/>
                        <a:t>Financial capacity of the private PP is demonstrated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Appropriate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overall </a:t>
                      </a: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size of partnership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Role/complementarity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>
            <a:off x="1066848" y="1108038"/>
            <a:ext cx="7010303" cy="4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Quality assessment</a:t>
            </a:r>
            <a:endParaRPr b="1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endParaRPr b="1"/>
          </a:p>
        </p:txBody>
      </p:sp>
      <p:sp>
        <p:nvSpPr>
          <p:cNvPr id="137" name="Google Shape;137;p37"/>
          <p:cNvSpPr txBox="1">
            <a:spLocks noGrp="1"/>
          </p:cNvSpPr>
          <p:nvPr>
            <p:ph type="body" idx="2"/>
          </p:nvPr>
        </p:nvSpPr>
        <p:spPr>
          <a:xfrm>
            <a:off x="1066848" y="1850315"/>
            <a:ext cx="7010303" cy="314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38" name="Google Shape;138;p37"/>
          <p:cNvGraphicFramePr/>
          <p:nvPr>
            <p:extLst>
              <p:ext uri="{D42A27DB-BD31-4B8C-83A1-F6EECF244321}">
                <p14:modId xmlns:p14="http://schemas.microsoft.com/office/powerpoint/2010/main" val="2516496104"/>
              </p:ext>
            </p:extLst>
          </p:nvPr>
        </p:nvGraphicFramePr>
        <p:xfrm>
          <a:off x="946672" y="1727720"/>
          <a:ext cx="7282925" cy="2353240"/>
        </p:xfrm>
        <a:graphic>
          <a:graphicData uri="http://schemas.openxmlformats.org/drawingml/2006/table">
            <a:tbl>
              <a:tblPr firstRow="1" bandRow="1">
                <a:noFill/>
                <a:tableStyleId>{D7BD237B-212E-4B7F-B9A4-2F8262D7A9D1}</a:tableStyleId>
              </a:tblPr>
              <a:tblGrid>
                <a:gridCol w="117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Key aspects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Sub-criteria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Environment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A9BEE4"/>
                        </a:gs>
                        <a:gs pos="4000">
                          <a:srgbClr val="A9BEE4"/>
                        </a:gs>
                        <a:gs pos="45000">
                          <a:srgbClr val="2DA57D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objectives  and </a:t>
                      </a:r>
                      <a:r>
                        <a:rPr lang="it-IT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respect of </a:t>
                      </a: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DNSH principle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Sustainable development practices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SEA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DNSH</a:t>
                      </a: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declarations</a:t>
                      </a: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are appropriate</a:t>
                      </a:r>
                      <a:r>
                        <a:rPr lang="hr-HR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Operational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A9BEE4"/>
                        </a:gs>
                        <a:gs pos="4000">
                          <a:srgbClr val="A9BEE4"/>
                        </a:gs>
                        <a:gs pos="45000">
                          <a:srgbClr val="2DA57D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Feasibility and efficiency of the project</a:t>
                      </a:r>
                      <a:endParaRPr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Management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Communication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 Plan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8"/>
          <p:cNvSpPr txBox="1">
            <a:spLocks noGrp="1"/>
          </p:cNvSpPr>
          <p:nvPr>
            <p:ph type="body" idx="1"/>
          </p:nvPr>
        </p:nvSpPr>
        <p:spPr>
          <a:xfrm>
            <a:off x="1066848" y="1301675"/>
            <a:ext cx="7010303" cy="50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hr-HR" b="1"/>
              <a:t>Scoring</a:t>
            </a:r>
            <a:endParaRPr b="1"/>
          </a:p>
        </p:txBody>
      </p:sp>
      <p:sp>
        <p:nvSpPr>
          <p:cNvPr id="144" name="Google Shape;144;p38"/>
          <p:cNvSpPr txBox="1">
            <a:spLocks noGrp="1"/>
          </p:cNvSpPr>
          <p:nvPr>
            <p:ph type="body" idx="2"/>
          </p:nvPr>
        </p:nvSpPr>
        <p:spPr>
          <a:xfrm>
            <a:off x="484094" y="1721224"/>
            <a:ext cx="3861995" cy="327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r-HR">
                <a:latin typeface="Open Sans"/>
                <a:ea typeface="Open Sans"/>
                <a:cs typeface="Open Sans"/>
                <a:sym typeface="Open Sans"/>
              </a:rPr>
              <a:t>Each quality assessment criterion is assessed on the basis of sub-criteria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aphicFrame>
        <p:nvGraphicFramePr>
          <p:cNvPr id="145" name="Google Shape;145;p38"/>
          <p:cNvGraphicFramePr/>
          <p:nvPr/>
        </p:nvGraphicFramePr>
        <p:xfrm>
          <a:off x="484094" y="2431229"/>
          <a:ext cx="3732900" cy="3141500"/>
        </p:xfrm>
        <a:graphic>
          <a:graphicData uri="http://schemas.openxmlformats.org/drawingml/2006/table">
            <a:tbl>
              <a:tblPr firstRow="1" bandRow="1">
                <a:noFill/>
                <a:tableStyleId>{BD1E98C3-657C-4651-B301-40EEC5A798E6}</a:tableStyleId>
              </a:tblPr>
              <a:tblGrid>
                <a:gridCol w="10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evaluable (0)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information not present or missing</a:t>
                      </a:r>
                      <a:endParaRPr sz="1200" b="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Insufficient (20)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information not relevant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Poor (40)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information provided is relevant, but contains strong weaknesses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Fair (60)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sufficiently detailed, there are areas that could be strengthened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 (80)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clear and detailed, small improvements could be made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Excellent (100)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information provided addresses well the criterion in its details, clearness and coherence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8DA9DB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6" name="Google Shape;146;p38"/>
          <p:cNvGraphicFramePr/>
          <p:nvPr>
            <p:extLst>
              <p:ext uri="{D42A27DB-BD31-4B8C-83A1-F6EECF244321}">
                <p14:modId xmlns:p14="http://schemas.microsoft.com/office/powerpoint/2010/main" val="136139184"/>
              </p:ext>
            </p:extLst>
          </p:nvPr>
        </p:nvGraphicFramePr>
        <p:xfrm>
          <a:off x="4346090" y="1301675"/>
          <a:ext cx="3862000" cy="4163407"/>
        </p:xfrm>
        <a:graphic>
          <a:graphicData uri="http://schemas.openxmlformats.org/drawingml/2006/table">
            <a:tbl>
              <a:tblPr firstRow="1" bandRow="1">
                <a:noFill/>
                <a:tableStyleId>{D7BD237B-212E-4B7F-B9A4-2F8262D7A9D1}</a:tableStyleId>
              </a:tblPr>
              <a:tblGrid>
                <a:gridCol w="209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Strategic assessment criteria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Weight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Min. quality thresholds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Cooperation  character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highlight>
                          <a:srgbClr val="C0C0C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 relevance and strategy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highlight>
                          <a:srgbClr val="C0C0C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5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Contribution to Programme’s objectives,  results/outputs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highlight>
                          <a:srgbClr val="C0C0C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Partnership relevance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highlight>
                          <a:srgbClr val="C0C0C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STRATEGIC</a:t>
                      </a:r>
                      <a:endParaRPr/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C000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Management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Communication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 Plan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50">
                <a:tc>
                  <a:txBody>
                    <a:bodyPr/>
                    <a:lstStyle/>
                    <a:p>
                      <a:pPr marL="2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075" marR="630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r>
                        <a:rPr lang="hr-HR" sz="12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OPERATIONAL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C000"/>
                        </a:gs>
                        <a:gs pos="73000">
                          <a:srgbClr val="A9BEE4"/>
                        </a:gs>
                        <a:gs pos="83000">
                          <a:srgbClr val="A9BEE4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OVERAL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1419</Words>
  <Application>Microsoft Office PowerPoint</Application>
  <PresentationFormat>Presentazione su schermo (4:3)</PresentationFormat>
  <Paragraphs>260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Noto Sans</vt:lpstr>
      <vt:lpstr>Calibri</vt:lpstr>
      <vt:lpstr>Arial</vt:lpstr>
      <vt:lpstr>Open Sans</vt:lpstr>
      <vt:lpstr>Copertina</vt:lpstr>
      <vt:lpstr>Layout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evidenzia@gmail.com</dc:creator>
  <cp:lastModifiedBy>Sara Battini</cp:lastModifiedBy>
  <cp:revision>33</cp:revision>
  <dcterms:created xsi:type="dcterms:W3CDTF">2022-10-17T09:48:48Z</dcterms:created>
  <dcterms:modified xsi:type="dcterms:W3CDTF">2024-09-30T13:57:34Z</dcterms:modified>
</cp:coreProperties>
</file>