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2.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3.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4.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29.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30.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31.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32.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73" r:id="rId3"/>
    <p:sldMasterId id="2147483678" r:id="rId4"/>
  </p:sldMasterIdLst>
  <p:notesMasterIdLst>
    <p:notesMasterId r:id="rId38"/>
  </p:notesMasterIdLst>
  <p:sldIdLst>
    <p:sldId id="256" r:id="rId5"/>
    <p:sldId id="262" r:id="rId6"/>
    <p:sldId id="273" r:id="rId7"/>
    <p:sldId id="275" r:id="rId8"/>
    <p:sldId id="274"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264" r:id="rId37"/>
  </p:sldIdLst>
  <p:sldSz cx="9144000" cy="6858000" type="screen4x3"/>
  <p:notesSz cx="6858000" cy="9144000"/>
  <p:embeddedFontLst>
    <p:embeddedFont>
      <p:font typeface="Calibri" panose="020F0502020204030204" pitchFamily="34" charset="0"/>
      <p:regular r:id="rId39"/>
      <p:bold r:id="rId40"/>
      <p:italic r:id="rId41"/>
      <p:boldItalic r:id="rId42"/>
    </p:embeddedFont>
    <p:embeddedFont>
      <p:font typeface="Montserrat" panose="020B0604020202020204" charset="0"/>
      <p:regular r:id="rId43"/>
      <p:bold r:id="rId44"/>
      <p:italic r:id="rId45"/>
      <p:boldItalic r:id="rId46"/>
    </p:embeddedFont>
    <p:embeddedFont>
      <p:font typeface="Open Sans" panose="020B060402020202020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jFRIspG/vmYBo6+NRqMW+xCedm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147771E-CE02-4945-9394-835F9361B5F1}">
  <a:tblStyle styleId="{3147771E-CE02-4945-9394-835F9361B5F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33" autoAdjust="0"/>
    <p:restoredTop sz="94660"/>
  </p:normalViewPr>
  <p:slideViewPr>
    <p:cSldViewPr snapToGrid="0">
      <p:cViewPr varScale="1">
        <p:scale>
          <a:sx n="107" d="100"/>
          <a:sy n="107" d="100"/>
        </p:scale>
        <p:origin x="198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4.xml"/><Relationship Id="rId51" Type="http://customschemas.google.com/relationships/presentationmetadata" Target="metadata"/><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781792-8501-4C6F-95A7-FA46D49FEBC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F675545A-054F-4F5C-8513-164E081F3ED6}">
      <dgm:prSet custT="1"/>
      <dgm:spPr/>
      <dgm:t>
        <a:bodyPr/>
        <a:lstStyle/>
        <a:p>
          <a:r>
            <a:rPr lang="en-GB" sz="1300" b="1" i="0" dirty="0"/>
            <a:t>Joint topic </a:t>
          </a:r>
          <a:r>
            <a:rPr lang="en-GB" sz="1300" b="0" i="0" dirty="0"/>
            <a:t>(e.g. </a:t>
          </a:r>
          <a:r>
            <a:rPr lang="en-GB" sz="1300" b="0" i="0" u="none" strike="noStrike" baseline="0" dirty="0">
              <a:solidFill>
                <a:srgbClr val="000000"/>
              </a:solidFill>
              <a:latin typeface="Calibri" panose="020F0502020204030204" pitchFamily="34" charset="0"/>
            </a:rPr>
            <a:t>flood/drought risks, salt wedge intrusion, coastal and inland erosion processes</a:t>
          </a:r>
          <a:r>
            <a:rPr lang="en-GB" sz="1300" b="0" i="0" dirty="0"/>
            <a:t>)</a:t>
          </a:r>
          <a:endParaRPr lang="en-GB" sz="1300" dirty="0"/>
        </a:p>
      </dgm:t>
    </dgm:pt>
    <dgm:pt modelId="{677A59CA-34D7-420F-9617-1FD2F8254035}" type="parTrans" cxnId="{55FD2C51-5B6D-45D7-BB99-DD4F804C5AAD}">
      <dgm:prSet/>
      <dgm:spPr/>
      <dgm:t>
        <a:bodyPr/>
        <a:lstStyle/>
        <a:p>
          <a:endParaRPr lang="en-GB"/>
        </a:p>
      </dgm:t>
    </dgm:pt>
    <dgm:pt modelId="{02215FEA-BB99-4E01-95B9-8E00932B5897}" type="sibTrans" cxnId="{55FD2C51-5B6D-45D7-BB99-DD4F804C5AAD}">
      <dgm:prSet/>
      <dgm:spPr/>
      <dgm:t>
        <a:bodyPr/>
        <a:lstStyle/>
        <a:p>
          <a:endParaRPr lang="en-GB"/>
        </a:p>
      </dgm:t>
    </dgm:pt>
    <dgm:pt modelId="{40C6A68E-E5E6-4A31-BAA3-CF7CC325AC3B}" type="pres">
      <dgm:prSet presAssocID="{12781792-8501-4C6F-95A7-FA46D49FEBC4}" presName="compositeShape" presStyleCnt="0">
        <dgm:presLayoutVars>
          <dgm:chMax val="7"/>
          <dgm:dir/>
          <dgm:resizeHandles val="exact"/>
        </dgm:presLayoutVars>
      </dgm:prSet>
      <dgm:spPr/>
    </dgm:pt>
    <dgm:pt modelId="{0E237DA2-4BC9-476A-AC4F-26511931D68B}" type="pres">
      <dgm:prSet presAssocID="{F675545A-054F-4F5C-8513-164E081F3ED6}" presName="circ1TxSh" presStyleLbl="vennNode1" presStyleIdx="0" presStyleCnt="1" custScaleX="203989" custLinFactNeighborX="-27691" custLinFactNeighborY="-5052"/>
      <dgm:spPr/>
    </dgm:pt>
  </dgm:ptLst>
  <dgm:cxnLst>
    <dgm:cxn modelId="{8A03EA70-CC69-499B-B914-4E64D2A42993}" type="presOf" srcId="{F675545A-054F-4F5C-8513-164E081F3ED6}" destId="{0E237DA2-4BC9-476A-AC4F-26511931D68B}" srcOrd="0" destOrd="0" presId="urn:microsoft.com/office/officeart/2005/8/layout/venn1"/>
    <dgm:cxn modelId="{55FD2C51-5B6D-45D7-BB99-DD4F804C5AAD}" srcId="{12781792-8501-4C6F-95A7-FA46D49FEBC4}" destId="{F675545A-054F-4F5C-8513-164E081F3ED6}" srcOrd="0" destOrd="0" parTransId="{677A59CA-34D7-420F-9617-1FD2F8254035}" sibTransId="{02215FEA-BB99-4E01-95B9-8E00932B5897}"/>
    <dgm:cxn modelId="{4822DE8E-C639-4FE3-A715-5299A9B7FF01}" type="presOf" srcId="{12781792-8501-4C6F-95A7-FA46D49FEBC4}" destId="{40C6A68E-E5E6-4A31-BAA3-CF7CC325AC3B}" srcOrd="0" destOrd="0" presId="urn:microsoft.com/office/officeart/2005/8/layout/venn1"/>
    <dgm:cxn modelId="{BF2872D4-F582-48AE-801F-19D6DA067731}" type="presParOf" srcId="{40C6A68E-E5E6-4A31-BAA3-CF7CC325AC3B}" destId="{0E237DA2-4BC9-476A-AC4F-26511931D68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2781792-8501-4C6F-95A7-FA46D49FEBC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40C6A68E-E5E6-4A31-BAA3-CF7CC325AC3B}" type="pres">
      <dgm:prSet presAssocID="{12781792-8501-4C6F-95A7-FA46D49FEBC4}" presName="compositeShape" presStyleCnt="0">
        <dgm:presLayoutVars>
          <dgm:chMax val="7"/>
          <dgm:dir/>
          <dgm:resizeHandles val="exact"/>
        </dgm:presLayoutVars>
      </dgm:prSet>
      <dgm:spPr/>
    </dgm:pt>
  </dgm:ptLst>
  <dgm:cxnLst>
    <dgm:cxn modelId="{4822DE8E-C639-4FE3-A715-5299A9B7FF01}" type="presOf" srcId="{12781792-8501-4C6F-95A7-FA46D49FEBC4}" destId="{40C6A68E-E5E6-4A31-BAA3-CF7CC325AC3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2781792-8501-4C6F-95A7-FA46D49FEBC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40C6A68E-E5E6-4A31-BAA3-CF7CC325AC3B}" type="pres">
      <dgm:prSet presAssocID="{12781792-8501-4C6F-95A7-FA46D49FEBC4}" presName="compositeShape" presStyleCnt="0">
        <dgm:presLayoutVars>
          <dgm:chMax val="7"/>
          <dgm:dir/>
          <dgm:resizeHandles val="exact"/>
        </dgm:presLayoutVars>
      </dgm:prSet>
      <dgm:spPr/>
    </dgm:pt>
  </dgm:ptLst>
  <dgm:cxnLst>
    <dgm:cxn modelId="{4822DE8E-C639-4FE3-A715-5299A9B7FF01}" type="presOf" srcId="{12781792-8501-4C6F-95A7-FA46D49FEBC4}" destId="{40C6A68E-E5E6-4A31-BAA3-CF7CC325AC3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EE5B586-CB5F-41EF-A2FE-A1308729465E}"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A63C0765-A289-447E-861D-AF7C4757A0F7}" type="pres">
      <dgm:prSet presAssocID="{7EE5B586-CB5F-41EF-A2FE-A1308729465E}" presName="compositeShape" presStyleCnt="0">
        <dgm:presLayoutVars>
          <dgm:chMax val="7"/>
          <dgm:dir/>
          <dgm:resizeHandles val="exact"/>
        </dgm:presLayoutVars>
      </dgm:prSet>
      <dgm:spPr/>
    </dgm:pt>
  </dgm:ptLst>
  <dgm:cxnLst>
    <dgm:cxn modelId="{7A250D97-CEDD-4BD1-A90D-EAE1DEB52C5C}" type="presOf" srcId="{7EE5B586-CB5F-41EF-A2FE-A1308729465E}" destId="{A63C0765-A289-447E-861D-AF7C4757A0F7}"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6A9717C-57CF-4E15-BF24-FF4065051412}" type="doc">
      <dgm:prSet loTypeId="urn:microsoft.com/office/officeart/2009/layout/CircleArrowProcess" loCatId="cycle" qsTypeId="urn:microsoft.com/office/officeart/2005/8/quickstyle/3d1" qsCatId="3D" csTypeId="urn:microsoft.com/office/officeart/2005/8/colors/accent1_2" csCatId="accent1" phldr="1"/>
      <dgm:spPr/>
      <dgm:t>
        <a:bodyPr/>
        <a:lstStyle/>
        <a:p>
          <a:endParaRPr lang="en-GB"/>
        </a:p>
      </dgm:t>
    </dgm:pt>
    <dgm:pt modelId="{FD0D893D-39AB-4891-85D8-18F6EC509322}">
      <dgm:prSet phldrT="[Text]" custT="1"/>
      <dgm:spPr/>
      <dgm:t>
        <a:bodyPr/>
        <a:lstStyle/>
        <a:p>
          <a:r>
            <a:rPr lang="en-GB" sz="1200" b="1" dirty="0">
              <a:latin typeface="Open Sans" panose="020B0606030504020204" pitchFamily="34" charset="0"/>
              <a:ea typeface="Open Sans" panose="020B0606030504020204" pitchFamily="34" charset="0"/>
              <a:cs typeface="Open Sans" panose="020B0606030504020204" pitchFamily="34" charset="0"/>
            </a:rPr>
            <a:t>small-scale investments and pilot activities</a:t>
          </a:r>
          <a:endParaRPr lang="en-GB" sz="1200" b="1" dirty="0"/>
        </a:p>
      </dgm:t>
    </dgm:pt>
    <dgm:pt modelId="{2EFE15EC-02B5-4DDE-9A75-DA5DA1B7DBF6}" type="parTrans" cxnId="{3C700F23-0DD0-4D75-8D76-D36BE91704D0}">
      <dgm:prSet/>
      <dgm:spPr/>
      <dgm:t>
        <a:bodyPr/>
        <a:lstStyle/>
        <a:p>
          <a:endParaRPr lang="en-GB" sz="1200"/>
        </a:p>
      </dgm:t>
    </dgm:pt>
    <dgm:pt modelId="{0A6C6994-93DD-41DE-9BBC-5601FBE7BDA4}" type="sibTrans" cxnId="{3C700F23-0DD0-4D75-8D76-D36BE91704D0}">
      <dgm:prSet/>
      <dgm:spPr/>
      <dgm:t>
        <a:bodyPr/>
        <a:lstStyle/>
        <a:p>
          <a:endParaRPr lang="en-GB" sz="1200"/>
        </a:p>
      </dgm:t>
    </dgm:pt>
    <dgm:pt modelId="{9C422027-B395-455B-BBF1-E2A3F536D9AE}">
      <dgm:prSet phldrT="[Text]" custT="1"/>
      <dgm:spPr/>
      <dgm:t>
        <a:bodyPr/>
        <a:lstStyle/>
        <a:p>
          <a:r>
            <a:rPr lang="en-GB" sz="1200" dirty="0">
              <a:latin typeface="Open Sans" panose="020B0606030504020204" pitchFamily="34" charset="0"/>
              <a:ea typeface="Open Sans" panose="020B0606030504020204" pitchFamily="34" charset="0"/>
              <a:cs typeface="Open Sans" panose="020B0606030504020204" pitchFamily="34" charset="0"/>
            </a:rPr>
            <a:t>addressing climate change adaptation at local level</a:t>
          </a:r>
          <a:endParaRPr lang="en-GB" sz="1200" dirty="0"/>
        </a:p>
      </dgm:t>
    </dgm:pt>
    <dgm:pt modelId="{F32FB480-7320-4E01-AB69-AE02E183E494}" type="parTrans" cxnId="{9A689204-016F-4806-BF74-904D23205EDF}">
      <dgm:prSet/>
      <dgm:spPr/>
      <dgm:t>
        <a:bodyPr/>
        <a:lstStyle/>
        <a:p>
          <a:endParaRPr lang="en-GB" sz="1200"/>
        </a:p>
      </dgm:t>
    </dgm:pt>
    <dgm:pt modelId="{8DEDFEDD-4A99-40DB-B2C9-2F2F25DA6609}" type="sibTrans" cxnId="{9A689204-016F-4806-BF74-904D23205EDF}">
      <dgm:prSet/>
      <dgm:spPr/>
      <dgm:t>
        <a:bodyPr/>
        <a:lstStyle/>
        <a:p>
          <a:endParaRPr lang="en-GB" sz="1200"/>
        </a:p>
      </dgm:t>
    </dgm:pt>
    <dgm:pt modelId="{C1F4B377-01A6-4C2D-935E-91C2255EF6A5}">
      <dgm:prSet phldrT="[Text]" custT="1"/>
      <dgm:spPr/>
      <dgm:t>
        <a:bodyPr lIns="324000" tIns="72000" rIns="108000" bIns="36000"/>
        <a:lstStyle/>
        <a:p>
          <a:r>
            <a:rPr lang="en-GB" sz="1200" dirty="0">
              <a:latin typeface="Open Sans" panose="020B0606030504020204" pitchFamily="34" charset="0"/>
              <a:ea typeface="Open Sans" panose="020B0606030504020204" pitchFamily="34" charset="0"/>
              <a:cs typeface="Open Sans" panose="020B0606030504020204" pitchFamily="34" charset="0"/>
            </a:rPr>
            <a:t>provide replicable/transferable solutions, useful to substantiate adaptation strategies and plans </a:t>
          </a:r>
          <a:endParaRPr lang="en-GB" sz="1200" dirty="0"/>
        </a:p>
      </dgm:t>
    </dgm:pt>
    <dgm:pt modelId="{A72A24AE-754A-4577-BF19-B4A3D3AC9F22}" type="parTrans" cxnId="{AC352483-9D9E-499B-B358-3FE5C0B822C0}">
      <dgm:prSet/>
      <dgm:spPr/>
      <dgm:t>
        <a:bodyPr/>
        <a:lstStyle/>
        <a:p>
          <a:endParaRPr lang="en-GB" sz="1200"/>
        </a:p>
      </dgm:t>
    </dgm:pt>
    <dgm:pt modelId="{015CC254-E996-43DC-8EEF-AF6A14113BE8}" type="sibTrans" cxnId="{AC352483-9D9E-499B-B358-3FE5C0B822C0}">
      <dgm:prSet/>
      <dgm:spPr/>
      <dgm:t>
        <a:bodyPr/>
        <a:lstStyle/>
        <a:p>
          <a:endParaRPr lang="en-GB" sz="1200"/>
        </a:p>
      </dgm:t>
    </dgm:pt>
    <dgm:pt modelId="{619EC99C-EB3C-44AB-B589-E0D500E2F143}" type="pres">
      <dgm:prSet presAssocID="{E6A9717C-57CF-4E15-BF24-FF4065051412}" presName="Name0" presStyleCnt="0">
        <dgm:presLayoutVars>
          <dgm:chMax val="7"/>
          <dgm:chPref val="7"/>
          <dgm:dir/>
          <dgm:animLvl val="lvl"/>
        </dgm:presLayoutVars>
      </dgm:prSet>
      <dgm:spPr/>
    </dgm:pt>
    <dgm:pt modelId="{B2DD4C21-2BD8-43DF-85DD-D2E66C39B27E}" type="pres">
      <dgm:prSet presAssocID="{FD0D893D-39AB-4891-85D8-18F6EC509322}" presName="Accent1" presStyleCnt="0"/>
      <dgm:spPr/>
    </dgm:pt>
    <dgm:pt modelId="{B04EA475-E429-47D7-A062-96CD395C090E}" type="pres">
      <dgm:prSet presAssocID="{FD0D893D-39AB-4891-85D8-18F6EC509322}" presName="Accent" presStyleLbl="node1" presStyleIdx="0" presStyleCnt="3"/>
      <dgm:spPr/>
    </dgm:pt>
    <dgm:pt modelId="{FDB5C7DE-ACAF-4079-A267-29012BF6E454}" type="pres">
      <dgm:prSet presAssocID="{FD0D893D-39AB-4891-85D8-18F6EC509322}" presName="Parent1" presStyleLbl="revTx" presStyleIdx="0" presStyleCnt="3" custScaleY="235377" custLinFactNeighborX="3842" custLinFactNeighborY="-4897">
        <dgm:presLayoutVars>
          <dgm:chMax val="1"/>
          <dgm:chPref val="1"/>
          <dgm:bulletEnabled val="1"/>
        </dgm:presLayoutVars>
      </dgm:prSet>
      <dgm:spPr/>
    </dgm:pt>
    <dgm:pt modelId="{65E3E2BD-69D5-48D1-881D-9620DF21342A}" type="pres">
      <dgm:prSet presAssocID="{9C422027-B395-455B-BBF1-E2A3F536D9AE}" presName="Accent2" presStyleCnt="0"/>
      <dgm:spPr/>
    </dgm:pt>
    <dgm:pt modelId="{FED22817-5A46-40F8-9873-48ED8F6E74C2}" type="pres">
      <dgm:prSet presAssocID="{9C422027-B395-455B-BBF1-E2A3F536D9AE}" presName="Accent" presStyleLbl="node1" presStyleIdx="1" presStyleCnt="3"/>
      <dgm:spPr/>
    </dgm:pt>
    <dgm:pt modelId="{DA3FC8A8-6CF2-4263-BF24-BF9AFF566E90}" type="pres">
      <dgm:prSet presAssocID="{9C422027-B395-455B-BBF1-E2A3F536D9AE}" presName="Parent2" presStyleLbl="revTx" presStyleIdx="1" presStyleCnt="3" custScaleX="164989" custLinFactNeighborX="38004" custLinFactNeighborY="4110">
        <dgm:presLayoutVars>
          <dgm:chMax val="1"/>
          <dgm:chPref val="1"/>
          <dgm:bulletEnabled val="1"/>
        </dgm:presLayoutVars>
      </dgm:prSet>
      <dgm:spPr/>
    </dgm:pt>
    <dgm:pt modelId="{118BE527-DDCA-4136-B007-B89E3F5948F9}" type="pres">
      <dgm:prSet presAssocID="{C1F4B377-01A6-4C2D-935E-91C2255EF6A5}" presName="Accent3" presStyleCnt="0"/>
      <dgm:spPr/>
    </dgm:pt>
    <dgm:pt modelId="{0B254B7C-89F0-466B-911C-B917E033AFAC}" type="pres">
      <dgm:prSet presAssocID="{C1F4B377-01A6-4C2D-935E-91C2255EF6A5}" presName="Accent" presStyleLbl="node1" presStyleIdx="2" presStyleCnt="3" custScaleX="193323" custScaleY="100004" custLinFactNeighborX="-66" custLinFactNeighborY="2103"/>
      <dgm:spPr/>
    </dgm:pt>
    <dgm:pt modelId="{D78832EA-0B08-4C76-AAED-7372BB62EC9B}" type="pres">
      <dgm:prSet presAssocID="{C1F4B377-01A6-4C2D-935E-91C2255EF6A5}" presName="Parent3" presStyleLbl="revTx" presStyleIdx="2" presStyleCnt="3" custScaleX="265004" custScaleY="160208" custLinFactNeighborX="-12326" custLinFactNeighborY="16034">
        <dgm:presLayoutVars>
          <dgm:chMax val="1"/>
          <dgm:chPref val="1"/>
          <dgm:bulletEnabled val="1"/>
        </dgm:presLayoutVars>
      </dgm:prSet>
      <dgm:spPr/>
    </dgm:pt>
  </dgm:ptLst>
  <dgm:cxnLst>
    <dgm:cxn modelId="{1E3DB900-22BC-4A9D-8D3C-E9331577394A}" type="presOf" srcId="{C1F4B377-01A6-4C2D-935E-91C2255EF6A5}" destId="{D78832EA-0B08-4C76-AAED-7372BB62EC9B}" srcOrd="0" destOrd="0" presId="urn:microsoft.com/office/officeart/2009/layout/CircleArrowProcess"/>
    <dgm:cxn modelId="{9A689204-016F-4806-BF74-904D23205EDF}" srcId="{E6A9717C-57CF-4E15-BF24-FF4065051412}" destId="{9C422027-B395-455B-BBF1-E2A3F536D9AE}" srcOrd="1" destOrd="0" parTransId="{F32FB480-7320-4E01-AB69-AE02E183E494}" sibTransId="{8DEDFEDD-4A99-40DB-B2C9-2F2F25DA6609}"/>
    <dgm:cxn modelId="{3C700F23-0DD0-4D75-8D76-D36BE91704D0}" srcId="{E6A9717C-57CF-4E15-BF24-FF4065051412}" destId="{FD0D893D-39AB-4891-85D8-18F6EC509322}" srcOrd="0" destOrd="0" parTransId="{2EFE15EC-02B5-4DDE-9A75-DA5DA1B7DBF6}" sibTransId="{0A6C6994-93DD-41DE-9BBC-5601FBE7BDA4}"/>
    <dgm:cxn modelId="{AC352483-9D9E-499B-B358-3FE5C0B822C0}" srcId="{E6A9717C-57CF-4E15-BF24-FF4065051412}" destId="{C1F4B377-01A6-4C2D-935E-91C2255EF6A5}" srcOrd="2" destOrd="0" parTransId="{A72A24AE-754A-4577-BF19-B4A3D3AC9F22}" sibTransId="{015CC254-E996-43DC-8EEF-AF6A14113BE8}"/>
    <dgm:cxn modelId="{01321694-B4E0-4DE1-B491-7C868D22D07A}" type="presOf" srcId="{E6A9717C-57CF-4E15-BF24-FF4065051412}" destId="{619EC99C-EB3C-44AB-B589-E0D500E2F143}" srcOrd="0" destOrd="0" presId="urn:microsoft.com/office/officeart/2009/layout/CircleArrowProcess"/>
    <dgm:cxn modelId="{7E3B0FCC-3E4D-45FB-A43E-9A018FA697ED}" type="presOf" srcId="{FD0D893D-39AB-4891-85D8-18F6EC509322}" destId="{FDB5C7DE-ACAF-4079-A267-29012BF6E454}" srcOrd="0" destOrd="0" presId="urn:microsoft.com/office/officeart/2009/layout/CircleArrowProcess"/>
    <dgm:cxn modelId="{E89016EF-B7D5-44D0-BB2D-3FDDCF963B38}" type="presOf" srcId="{9C422027-B395-455B-BBF1-E2A3F536D9AE}" destId="{DA3FC8A8-6CF2-4263-BF24-BF9AFF566E90}" srcOrd="0" destOrd="0" presId="urn:microsoft.com/office/officeart/2009/layout/CircleArrowProcess"/>
    <dgm:cxn modelId="{FD6D9B84-B6FC-48C6-9701-90130F34EB66}" type="presParOf" srcId="{619EC99C-EB3C-44AB-B589-E0D500E2F143}" destId="{B2DD4C21-2BD8-43DF-85DD-D2E66C39B27E}" srcOrd="0" destOrd="0" presId="urn:microsoft.com/office/officeart/2009/layout/CircleArrowProcess"/>
    <dgm:cxn modelId="{F9715F88-9052-4D2D-99CB-8B7A5F1DA7CD}" type="presParOf" srcId="{B2DD4C21-2BD8-43DF-85DD-D2E66C39B27E}" destId="{B04EA475-E429-47D7-A062-96CD395C090E}" srcOrd="0" destOrd="0" presId="urn:microsoft.com/office/officeart/2009/layout/CircleArrowProcess"/>
    <dgm:cxn modelId="{F2509C78-19C4-465D-9F2E-561AC119893B}" type="presParOf" srcId="{619EC99C-EB3C-44AB-B589-E0D500E2F143}" destId="{FDB5C7DE-ACAF-4079-A267-29012BF6E454}" srcOrd="1" destOrd="0" presId="urn:microsoft.com/office/officeart/2009/layout/CircleArrowProcess"/>
    <dgm:cxn modelId="{3D63B703-5073-4E3C-8160-96862DD0D13C}" type="presParOf" srcId="{619EC99C-EB3C-44AB-B589-E0D500E2F143}" destId="{65E3E2BD-69D5-48D1-881D-9620DF21342A}" srcOrd="2" destOrd="0" presId="urn:microsoft.com/office/officeart/2009/layout/CircleArrowProcess"/>
    <dgm:cxn modelId="{38D30844-FEB8-4829-B747-68FB22F34EE5}" type="presParOf" srcId="{65E3E2BD-69D5-48D1-881D-9620DF21342A}" destId="{FED22817-5A46-40F8-9873-48ED8F6E74C2}" srcOrd="0" destOrd="0" presId="urn:microsoft.com/office/officeart/2009/layout/CircleArrowProcess"/>
    <dgm:cxn modelId="{69EE4731-5758-4E57-89FB-99D507B67281}" type="presParOf" srcId="{619EC99C-EB3C-44AB-B589-E0D500E2F143}" destId="{DA3FC8A8-6CF2-4263-BF24-BF9AFF566E90}" srcOrd="3" destOrd="0" presId="urn:microsoft.com/office/officeart/2009/layout/CircleArrowProcess"/>
    <dgm:cxn modelId="{CC1A660F-340C-460F-9735-565ECA7076D7}" type="presParOf" srcId="{619EC99C-EB3C-44AB-B589-E0D500E2F143}" destId="{118BE527-DDCA-4136-B007-B89E3F5948F9}" srcOrd="4" destOrd="0" presId="urn:microsoft.com/office/officeart/2009/layout/CircleArrowProcess"/>
    <dgm:cxn modelId="{1DC8A44E-D56A-4346-80C8-11637792C8A5}" type="presParOf" srcId="{118BE527-DDCA-4136-B007-B89E3F5948F9}" destId="{0B254B7C-89F0-466B-911C-B917E033AFAC}" srcOrd="0" destOrd="0" presId="urn:microsoft.com/office/officeart/2009/layout/CircleArrowProcess"/>
    <dgm:cxn modelId="{DEBF05C0-83FB-4AFB-8E91-CA83A7175360}" type="presParOf" srcId="{619EC99C-EB3C-44AB-B589-E0D500E2F143}" destId="{D78832EA-0B08-4C76-AAED-7372BB62EC9B}" srcOrd="5" destOrd="0" presId="urn:microsoft.com/office/officeart/2009/layout/CircleArrowProces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578E82B-9F7D-463F-A0A9-2564B4822658}" type="doc">
      <dgm:prSet loTypeId="urn:microsoft.com/office/officeart/2005/8/layout/matrix3" loCatId="matrix" qsTypeId="urn:microsoft.com/office/officeart/2005/8/quickstyle/simple3" qsCatId="simple" csTypeId="urn:microsoft.com/office/officeart/2005/8/colors/accent1_2" csCatId="accent1" phldr="1"/>
      <dgm:spPr/>
      <dgm:t>
        <a:bodyPr/>
        <a:lstStyle/>
        <a:p>
          <a:endParaRPr lang="en-GB"/>
        </a:p>
      </dgm:t>
    </dgm:pt>
    <dgm:pt modelId="{965B931A-4B99-472A-AC7E-343BE55831D4}">
      <dgm:prSet/>
      <dgm:spPr/>
      <dgm:t>
        <a:bodyPr/>
        <a:lstStyle/>
        <a:p>
          <a:endParaRPr lang="hr-HR"/>
        </a:p>
      </dgm:t>
    </dgm:pt>
    <dgm:pt modelId="{47923A55-6A74-43A7-A3F3-94B33DC4E2AC}" type="parTrans" cxnId="{471E80A3-2495-4258-86AB-3FE2DE74D1C5}">
      <dgm:prSet/>
      <dgm:spPr/>
      <dgm:t>
        <a:bodyPr/>
        <a:lstStyle/>
        <a:p>
          <a:endParaRPr lang="en-GB"/>
        </a:p>
      </dgm:t>
    </dgm:pt>
    <dgm:pt modelId="{C0C3609C-CA4C-44A7-9BC6-FBB25905357C}" type="sibTrans" cxnId="{471E80A3-2495-4258-86AB-3FE2DE74D1C5}">
      <dgm:prSet/>
      <dgm:spPr/>
      <dgm:t>
        <a:bodyPr/>
        <a:lstStyle/>
        <a:p>
          <a:endParaRPr lang="en-GB"/>
        </a:p>
      </dgm:t>
    </dgm:pt>
    <dgm:pt modelId="{439770B6-BBBF-4B8F-92E0-76CA045F48B8}">
      <dgm:prSet/>
      <dgm:spPr/>
      <dgm:t>
        <a:bodyPr/>
        <a:lstStyle/>
        <a:p>
          <a:endParaRPr lang="en-GB"/>
        </a:p>
      </dgm:t>
    </dgm:pt>
    <dgm:pt modelId="{08CB66CF-9D3C-4EB9-9653-06D8E57CCBA2}" type="parTrans" cxnId="{F53C5DFC-6659-4C33-A72B-FA2328CEE073}">
      <dgm:prSet/>
      <dgm:spPr/>
      <dgm:t>
        <a:bodyPr/>
        <a:lstStyle/>
        <a:p>
          <a:endParaRPr lang="en-GB"/>
        </a:p>
      </dgm:t>
    </dgm:pt>
    <dgm:pt modelId="{34A26936-A955-4D1E-B5CE-9C9761869BFC}" type="sibTrans" cxnId="{F53C5DFC-6659-4C33-A72B-FA2328CEE073}">
      <dgm:prSet/>
      <dgm:spPr/>
      <dgm:t>
        <a:bodyPr/>
        <a:lstStyle/>
        <a:p>
          <a:endParaRPr lang="en-GB"/>
        </a:p>
      </dgm:t>
    </dgm:pt>
    <dgm:pt modelId="{27267B14-2BB9-44BF-84FF-1621F8E1A849}">
      <dgm:prSet custT="1"/>
      <dgm:spPr/>
      <dgm:t>
        <a:bodyPr/>
        <a:lstStyle/>
        <a:p>
          <a:r>
            <a:rPr lang="en-GB" sz="1400" b="0" i="0" u="none" strike="noStrike" baseline="0" dirty="0">
              <a:solidFill>
                <a:srgbClr val="000000"/>
              </a:solidFill>
              <a:latin typeface="Calibri" panose="020F0502020204030204" pitchFamily="34" charset="0"/>
            </a:rPr>
            <a:t>Monitoring species, habitats, sites, pollution, coastal land use</a:t>
          </a:r>
          <a:endParaRPr lang="en-GB" sz="1400" dirty="0"/>
        </a:p>
      </dgm:t>
    </dgm:pt>
    <dgm:pt modelId="{41DAFB3E-3DBD-450B-987D-C4E5F31DB1BE}" type="parTrans" cxnId="{2AFFB239-42C2-44C2-8C3E-32663A8CB1D1}">
      <dgm:prSet/>
      <dgm:spPr/>
      <dgm:t>
        <a:bodyPr/>
        <a:lstStyle/>
        <a:p>
          <a:endParaRPr lang="en-GB"/>
        </a:p>
      </dgm:t>
    </dgm:pt>
    <dgm:pt modelId="{E403DC56-423B-48FC-8B28-4AB40367A4E3}" type="sibTrans" cxnId="{2AFFB239-42C2-44C2-8C3E-32663A8CB1D1}">
      <dgm:prSet/>
      <dgm:spPr/>
      <dgm:t>
        <a:bodyPr/>
        <a:lstStyle/>
        <a:p>
          <a:endParaRPr lang="en-GB"/>
        </a:p>
      </dgm:t>
    </dgm:pt>
    <dgm:pt modelId="{E0D69705-E773-4407-9681-D79CFB56D5AD}">
      <dgm:prSet/>
      <dgm:spPr/>
    </dgm:pt>
    <dgm:pt modelId="{8452CA30-A67D-4123-A135-6556FCCEBF0F}" type="parTrans" cxnId="{9B673226-B5EC-40D2-8E5C-19AB0094F60F}">
      <dgm:prSet/>
      <dgm:spPr/>
      <dgm:t>
        <a:bodyPr/>
        <a:lstStyle/>
        <a:p>
          <a:endParaRPr lang="en-GB"/>
        </a:p>
      </dgm:t>
    </dgm:pt>
    <dgm:pt modelId="{74C6B97A-4AB0-4D82-BE86-389D06DAFC9A}" type="sibTrans" cxnId="{9B673226-B5EC-40D2-8E5C-19AB0094F60F}">
      <dgm:prSet/>
      <dgm:spPr/>
      <dgm:t>
        <a:bodyPr/>
        <a:lstStyle/>
        <a:p>
          <a:endParaRPr lang="en-GB"/>
        </a:p>
      </dgm:t>
    </dgm:pt>
    <dgm:pt modelId="{0F566D70-EBE6-4DE4-8553-7DDB90FB0A6E}">
      <dgm:prSet/>
      <dgm:spPr/>
      <dgm:t>
        <a:bodyPr/>
        <a:lstStyle/>
        <a:p>
          <a:endParaRPr lang="hr-HR"/>
        </a:p>
      </dgm:t>
    </dgm:pt>
    <dgm:pt modelId="{989F984C-14E3-4401-AA3C-334A18B45D4D}" type="parTrans" cxnId="{7B775210-AE5F-459E-8E8F-CFC39A2EAC07}">
      <dgm:prSet/>
      <dgm:spPr/>
      <dgm:t>
        <a:bodyPr/>
        <a:lstStyle/>
        <a:p>
          <a:endParaRPr lang="en-GB"/>
        </a:p>
      </dgm:t>
    </dgm:pt>
    <dgm:pt modelId="{74F8CB47-843A-408E-BA8F-4D5AC79A7FB3}" type="sibTrans" cxnId="{7B775210-AE5F-459E-8E8F-CFC39A2EAC07}">
      <dgm:prSet/>
      <dgm:spPr/>
      <dgm:t>
        <a:bodyPr/>
        <a:lstStyle/>
        <a:p>
          <a:endParaRPr lang="en-GB"/>
        </a:p>
      </dgm:t>
    </dgm:pt>
    <dgm:pt modelId="{7624528E-C918-4F30-8EC3-93C67B930D1F}">
      <dgm:prSet custT="1"/>
      <dgm:spPr/>
      <dgm:t>
        <a:bodyPr/>
        <a:lstStyle/>
        <a:p>
          <a:r>
            <a:rPr lang="en-GB" sz="1400" b="0" i="0" u="none" strike="noStrike" baseline="0" dirty="0">
              <a:solidFill>
                <a:srgbClr val="000000"/>
              </a:solidFill>
              <a:latin typeface="Calibri" panose="020F0502020204030204" pitchFamily="34" charset="0"/>
            </a:rPr>
            <a:t>Addressing threats and pressures</a:t>
          </a:r>
          <a:endParaRPr lang="en-GB" sz="1400" dirty="0"/>
        </a:p>
      </dgm:t>
    </dgm:pt>
    <dgm:pt modelId="{2137A6E2-6B22-4653-824F-F3A0E2C3E79E}" type="parTrans" cxnId="{77596392-88AC-4D40-ADC9-DFDF6EA2A3C2}">
      <dgm:prSet/>
      <dgm:spPr/>
      <dgm:t>
        <a:bodyPr/>
        <a:lstStyle/>
        <a:p>
          <a:endParaRPr lang="en-GB"/>
        </a:p>
      </dgm:t>
    </dgm:pt>
    <dgm:pt modelId="{2F0D4A07-8A49-4AEE-9DEC-B263FE9FFF9C}" type="sibTrans" cxnId="{77596392-88AC-4D40-ADC9-DFDF6EA2A3C2}">
      <dgm:prSet/>
      <dgm:spPr/>
      <dgm:t>
        <a:bodyPr/>
        <a:lstStyle/>
        <a:p>
          <a:endParaRPr lang="en-GB"/>
        </a:p>
      </dgm:t>
    </dgm:pt>
    <dgm:pt modelId="{87D288A6-73FC-438F-8CFE-99112EED7F13}">
      <dgm:prSet custT="1"/>
      <dgm:spPr/>
      <dgm:t>
        <a:bodyPr/>
        <a:lstStyle/>
        <a:p>
          <a:r>
            <a:rPr lang="en-GB" sz="1400" b="0" i="0" u="none" strike="noStrike" baseline="0" dirty="0">
              <a:solidFill>
                <a:srgbClr val="000000"/>
              </a:solidFill>
              <a:latin typeface="Calibri" panose="020F0502020204030204" pitchFamily="34" charset="0"/>
            </a:rPr>
            <a:t>Involving relevant stakeholders</a:t>
          </a:r>
          <a:endParaRPr lang="en-GB" sz="1400" dirty="0"/>
        </a:p>
      </dgm:t>
    </dgm:pt>
    <dgm:pt modelId="{44208E29-62CA-4781-B6DB-F53F9AB679EE}" type="parTrans" cxnId="{42585332-6ADC-4ECD-9E76-B4F231815B3A}">
      <dgm:prSet/>
      <dgm:spPr/>
      <dgm:t>
        <a:bodyPr/>
        <a:lstStyle/>
        <a:p>
          <a:endParaRPr lang="en-GB"/>
        </a:p>
      </dgm:t>
    </dgm:pt>
    <dgm:pt modelId="{0535EAA7-42ED-47B3-99DF-1DF88745090A}" type="sibTrans" cxnId="{42585332-6ADC-4ECD-9E76-B4F231815B3A}">
      <dgm:prSet/>
      <dgm:spPr/>
      <dgm:t>
        <a:bodyPr/>
        <a:lstStyle/>
        <a:p>
          <a:endParaRPr lang="en-GB"/>
        </a:p>
      </dgm:t>
    </dgm:pt>
    <dgm:pt modelId="{D29E5063-93AA-43B7-B1AF-1E91016BFE23}">
      <dgm:prSet custT="1"/>
      <dgm:spPr/>
      <dgm:t>
        <a:bodyPr/>
        <a:lstStyle/>
        <a:p>
          <a:r>
            <a:rPr lang="en-GB" sz="1400" b="0" i="0" u="none" strike="noStrike" baseline="0" dirty="0">
              <a:solidFill>
                <a:srgbClr val="000000"/>
              </a:solidFill>
              <a:latin typeface="Calibri" panose="020F0502020204030204" pitchFamily="34" charset="0"/>
            </a:rPr>
            <a:t>Monitoring methodologies and data management</a:t>
          </a:r>
          <a:endParaRPr lang="en-GB" sz="1400" dirty="0"/>
        </a:p>
      </dgm:t>
    </dgm:pt>
    <dgm:pt modelId="{B73DEFA0-6DDF-420D-9A36-AB69F7E1CA64}" type="sibTrans" cxnId="{E67D2D1B-CF66-43BD-B958-4095178275CD}">
      <dgm:prSet/>
      <dgm:spPr/>
      <dgm:t>
        <a:bodyPr/>
        <a:lstStyle/>
        <a:p>
          <a:endParaRPr lang="en-GB"/>
        </a:p>
      </dgm:t>
    </dgm:pt>
    <dgm:pt modelId="{BEF74FA3-3FA9-4D08-9E08-4EC018251084}" type="parTrans" cxnId="{E67D2D1B-CF66-43BD-B958-4095178275CD}">
      <dgm:prSet/>
      <dgm:spPr/>
      <dgm:t>
        <a:bodyPr/>
        <a:lstStyle/>
        <a:p>
          <a:endParaRPr lang="en-GB"/>
        </a:p>
      </dgm:t>
    </dgm:pt>
    <dgm:pt modelId="{83FE1A5A-138B-4535-AD08-72CABEF86FD0}">
      <dgm:prSet/>
      <dgm:spPr/>
    </dgm:pt>
    <dgm:pt modelId="{554DB884-6945-42F1-8C86-1A4B1148EE97}" type="parTrans" cxnId="{3653517C-41DC-4C76-B373-A26A0E14EF09}">
      <dgm:prSet/>
      <dgm:spPr/>
      <dgm:t>
        <a:bodyPr/>
        <a:lstStyle/>
        <a:p>
          <a:endParaRPr lang="en-GB"/>
        </a:p>
      </dgm:t>
    </dgm:pt>
    <dgm:pt modelId="{95DEE28B-D50C-48E2-94BA-FDB082097AFF}" type="sibTrans" cxnId="{3653517C-41DC-4C76-B373-A26A0E14EF09}">
      <dgm:prSet/>
      <dgm:spPr/>
      <dgm:t>
        <a:bodyPr/>
        <a:lstStyle/>
        <a:p>
          <a:endParaRPr lang="en-GB"/>
        </a:p>
      </dgm:t>
    </dgm:pt>
    <dgm:pt modelId="{3E83E134-5162-4656-A6D1-D534378B98F8}">
      <dgm:prSet/>
      <dgm:spPr/>
    </dgm:pt>
    <dgm:pt modelId="{D7A0C7A1-A10E-4D5A-8E1B-C7352F9874F6}" type="parTrans" cxnId="{988B64E6-2457-4663-8E2F-62B03ACBD348}">
      <dgm:prSet/>
      <dgm:spPr/>
      <dgm:t>
        <a:bodyPr/>
        <a:lstStyle/>
        <a:p>
          <a:endParaRPr lang="en-GB"/>
        </a:p>
      </dgm:t>
    </dgm:pt>
    <dgm:pt modelId="{B27C4690-99CB-4132-B1CF-A1A0E79242D3}" type="sibTrans" cxnId="{988B64E6-2457-4663-8E2F-62B03ACBD348}">
      <dgm:prSet/>
      <dgm:spPr/>
      <dgm:t>
        <a:bodyPr/>
        <a:lstStyle/>
        <a:p>
          <a:endParaRPr lang="en-GB"/>
        </a:p>
      </dgm:t>
    </dgm:pt>
    <dgm:pt modelId="{286040DA-8804-4884-B8B0-D3E6BFAD24CC}">
      <dgm:prSet/>
      <dgm:spPr/>
    </dgm:pt>
    <dgm:pt modelId="{93EC14A7-B209-4239-9CE4-D8B465E0363B}" type="parTrans" cxnId="{92CE2C49-4248-4D38-8577-6B63019583C2}">
      <dgm:prSet/>
      <dgm:spPr/>
      <dgm:t>
        <a:bodyPr/>
        <a:lstStyle/>
        <a:p>
          <a:endParaRPr lang="en-GB"/>
        </a:p>
      </dgm:t>
    </dgm:pt>
    <dgm:pt modelId="{3551DAE9-3968-4C4E-9ECE-E58AC67E821A}" type="sibTrans" cxnId="{92CE2C49-4248-4D38-8577-6B63019583C2}">
      <dgm:prSet/>
      <dgm:spPr/>
      <dgm:t>
        <a:bodyPr/>
        <a:lstStyle/>
        <a:p>
          <a:endParaRPr lang="en-GB"/>
        </a:p>
      </dgm:t>
    </dgm:pt>
    <dgm:pt modelId="{EA1F7908-FEB5-4842-94FA-C87119F55391}">
      <dgm:prSet/>
      <dgm:spPr/>
    </dgm:pt>
    <dgm:pt modelId="{E25E6A7E-B096-481F-9A3F-B0A6E59DA8EA}" type="parTrans" cxnId="{6CB60808-CB69-4847-B6AD-B6ADEDE3E749}">
      <dgm:prSet/>
      <dgm:spPr/>
      <dgm:t>
        <a:bodyPr/>
        <a:lstStyle/>
        <a:p>
          <a:endParaRPr lang="en-GB"/>
        </a:p>
      </dgm:t>
    </dgm:pt>
    <dgm:pt modelId="{243163CA-3786-4647-B4B8-C2A2FB606EAA}" type="sibTrans" cxnId="{6CB60808-CB69-4847-B6AD-B6ADEDE3E749}">
      <dgm:prSet/>
      <dgm:spPr/>
      <dgm:t>
        <a:bodyPr/>
        <a:lstStyle/>
        <a:p>
          <a:endParaRPr lang="en-GB"/>
        </a:p>
      </dgm:t>
    </dgm:pt>
    <dgm:pt modelId="{31A26A2D-90CE-4746-AD0D-5B910577FA4F}">
      <dgm:prSet/>
      <dgm:spPr/>
    </dgm:pt>
    <dgm:pt modelId="{B6741FEA-27AC-40FB-88C8-B7A0D7AC34A7}" type="parTrans" cxnId="{798FDB03-24D7-4C23-8839-687D1518ABD4}">
      <dgm:prSet/>
      <dgm:spPr/>
      <dgm:t>
        <a:bodyPr/>
        <a:lstStyle/>
        <a:p>
          <a:endParaRPr lang="en-GB"/>
        </a:p>
      </dgm:t>
    </dgm:pt>
    <dgm:pt modelId="{487B2031-772D-4BD7-BAF1-6AC5A2BA7ACF}" type="sibTrans" cxnId="{798FDB03-24D7-4C23-8839-687D1518ABD4}">
      <dgm:prSet/>
      <dgm:spPr/>
      <dgm:t>
        <a:bodyPr/>
        <a:lstStyle/>
        <a:p>
          <a:endParaRPr lang="en-GB"/>
        </a:p>
      </dgm:t>
    </dgm:pt>
    <dgm:pt modelId="{4D058EC2-9472-43E4-AF4D-25C0BA861423}">
      <dgm:prSet/>
      <dgm:spPr/>
    </dgm:pt>
    <dgm:pt modelId="{B3D251AE-1DC3-4A89-B709-B8C0952B3F80}" type="parTrans" cxnId="{09CCCAED-859A-4A31-999E-39585ED5AC8F}">
      <dgm:prSet/>
      <dgm:spPr/>
      <dgm:t>
        <a:bodyPr/>
        <a:lstStyle/>
        <a:p>
          <a:endParaRPr lang="en-GB"/>
        </a:p>
      </dgm:t>
    </dgm:pt>
    <dgm:pt modelId="{C2E204F2-7587-4C2A-8A07-AE9D647D4FEC}" type="sibTrans" cxnId="{09CCCAED-859A-4A31-999E-39585ED5AC8F}">
      <dgm:prSet/>
      <dgm:spPr/>
      <dgm:t>
        <a:bodyPr/>
        <a:lstStyle/>
        <a:p>
          <a:endParaRPr lang="en-GB"/>
        </a:p>
      </dgm:t>
    </dgm:pt>
    <dgm:pt modelId="{B81BED7F-F07D-4183-A2BD-DED0906AB83C}">
      <dgm:prSet/>
      <dgm:spPr/>
    </dgm:pt>
    <dgm:pt modelId="{D65F57E5-4F0F-4BA4-A393-4A3287B02A09}" type="parTrans" cxnId="{FD2DD38D-7EF2-4751-AE3B-FBB7623869AC}">
      <dgm:prSet/>
      <dgm:spPr/>
      <dgm:t>
        <a:bodyPr/>
        <a:lstStyle/>
        <a:p>
          <a:endParaRPr lang="en-GB"/>
        </a:p>
      </dgm:t>
    </dgm:pt>
    <dgm:pt modelId="{D1E20EC2-0403-40A8-ACC3-80BD6CA91F99}" type="sibTrans" cxnId="{FD2DD38D-7EF2-4751-AE3B-FBB7623869AC}">
      <dgm:prSet/>
      <dgm:spPr/>
      <dgm:t>
        <a:bodyPr/>
        <a:lstStyle/>
        <a:p>
          <a:endParaRPr lang="en-GB"/>
        </a:p>
      </dgm:t>
    </dgm:pt>
    <dgm:pt modelId="{929849E7-4097-4FA0-9EF6-22A3FAE78129}">
      <dgm:prSet/>
      <dgm:spPr/>
    </dgm:pt>
    <dgm:pt modelId="{FCDEE901-2A08-4D92-AA27-C676BE31EA72}" type="parTrans" cxnId="{616BB796-1B63-4CDA-8701-5DE08EF1C43B}">
      <dgm:prSet/>
      <dgm:spPr/>
      <dgm:t>
        <a:bodyPr/>
        <a:lstStyle/>
        <a:p>
          <a:endParaRPr lang="en-GB"/>
        </a:p>
      </dgm:t>
    </dgm:pt>
    <dgm:pt modelId="{D4F7B024-8650-47C7-A3B2-A85186F09B2A}" type="sibTrans" cxnId="{616BB796-1B63-4CDA-8701-5DE08EF1C43B}">
      <dgm:prSet/>
      <dgm:spPr/>
      <dgm:t>
        <a:bodyPr/>
        <a:lstStyle/>
        <a:p>
          <a:endParaRPr lang="en-GB"/>
        </a:p>
      </dgm:t>
    </dgm:pt>
    <dgm:pt modelId="{A3C6A64B-2481-4F85-86B7-03557CA64753}">
      <dgm:prSet/>
      <dgm:spPr/>
    </dgm:pt>
    <dgm:pt modelId="{4937A231-DA82-48AA-92E7-7DC08DE4BD93}" type="parTrans" cxnId="{B0884326-EF8A-4CC8-AB6A-E979B5EF5A3F}">
      <dgm:prSet/>
      <dgm:spPr/>
      <dgm:t>
        <a:bodyPr/>
        <a:lstStyle/>
        <a:p>
          <a:endParaRPr lang="en-GB"/>
        </a:p>
      </dgm:t>
    </dgm:pt>
    <dgm:pt modelId="{7CE060B9-3105-40B4-9B77-8815DEDFA647}" type="sibTrans" cxnId="{B0884326-EF8A-4CC8-AB6A-E979B5EF5A3F}">
      <dgm:prSet/>
      <dgm:spPr/>
      <dgm:t>
        <a:bodyPr/>
        <a:lstStyle/>
        <a:p>
          <a:endParaRPr lang="en-GB"/>
        </a:p>
      </dgm:t>
    </dgm:pt>
    <dgm:pt modelId="{AE8A3147-536E-405F-836F-78E342F2C0CE}" type="pres">
      <dgm:prSet presAssocID="{D578E82B-9F7D-463F-A0A9-2564B4822658}" presName="matrix" presStyleCnt="0">
        <dgm:presLayoutVars>
          <dgm:chMax val="1"/>
          <dgm:dir/>
          <dgm:resizeHandles val="exact"/>
        </dgm:presLayoutVars>
      </dgm:prSet>
      <dgm:spPr/>
    </dgm:pt>
    <dgm:pt modelId="{A262F43A-7B64-4088-8870-4D35BD69F8DF}" type="pres">
      <dgm:prSet presAssocID="{D578E82B-9F7D-463F-A0A9-2564B4822658}" presName="diamond" presStyleLbl="bgShp" presStyleIdx="0" presStyleCnt="1"/>
      <dgm:spPr/>
    </dgm:pt>
    <dgm:pt modelId="{13ABEB03-9109-4FE3-B776-A5CCCE8CB662}" type="pres">
      <dgm:prSet presAssocID="{D578E82B-9F7D-463F-A0A9-2564B4822658}" presName="quad1" presStyleLbl="node1" presStyleIdx="0" presStyleCnt="4">
        <dgm:presLayoutVars>
          <dgm:chMax val="0"/>
          <dgm:chPref val="0"/>
          <dgm:bulletEnabled val="1"/>
        </dgm:presLayoutVars>
      </dgm:prSet>
      <dgm:spPr/>
    </dgm:pt>
    <dgm:pt modelId="{EA3418DA-8D8D-4EA1-ACBC-0A4293F5FE3C}" type="pres">
      <dgm:prSet presAssocID="{D578E82B-9F7D-463F-A0A9-2564B4822658}" presName="quad2" presStyleLbl="node1" presStyleIdx="1" presStyleCnt="4">
        <dgm:presLayoutVars>
          <dgm:chMax val="0"/>
          <dgm:chPref val="0"/>
          <dgm:bulletEnabled val="1"/>
        </dgm:presLayoutVars>
      </dgm:prSet>
      <dgm:spPr/>
    </dgm:pt>
    <dgm:pt modelId="{F95AA158-2965-4105-A8BF-6D5FCD972DF7}" type="pres">
      <dgm:prSet presAssocID="{D578E82B-9F7D-463F-A0A9-2564B4822658}" presName="quad3" presStyleLbl="node1" presStyleIdx="2" presStyleCnt="4">
        <dgm:presLayoutVars>
          <dgm:chMax val="0"/>
          <dgm:chPref val="0"/>
          <dgm:bulletEnabled val="1"/>
        </dgm:presLayoutVars>
      </dgm:prSet>
      <dgm:spPr/>
    </dgm:pt>
    <dgm:pt modelId="{8BBDDF58-1742-4ADA-B310-12344410DDA2}" type="pres">
      <dgm:prSet presAssocID="{D578E82B-9F7D-463F-A0A9-2564B4822658}" presName="quad4" presStyleLbl="node1" presStyleIdx="3" presStyleCnt="4">
        <dgm:presLayoutVars>
          <dgm:chMax val="0"/>
          <dgm:chPref val="0"/>
          <dgm:bulletEnabled val="1"/>
        </dgm:presLayoutVars>
      </dgm:prSet>
      <dgm:spPr/>
    </dgm:pt>
  </dgm:ptLst>
  <dgm:cxnLst>
    <dgm:cxn modelId="{798FDB03-24D7-4C23-8839-687D1518ABD4}" srcId="{D578E82B-9F7D-463F-A0A9-2564B4822658}" destId="{31A26A2D-90CE-4746-AD0D-5B910577FA4F}" srcOrd="16" destOrd="0" parTransId="{B6741FEA-27AC-40FB-88C8-B7A0D7AC34A7}" sibTransId="{487B2031-772D-4BD7-BAF1-6AC5A2BA7ACF}"/>
    <dgm:cxn modelId="{6CB60808-CB69-4847-B6AD-B6ADEDE3E749}" srcId="{D578E82B-9F7D-463F-A0A9-2564B4822658}" destId="{EA1F7908-FEB5-4842-94FA-C87119F55391}" srcOrd="15" destOrd="0" parTransId="{E25E6A7E-B096-481F-9A3F-B0A6E59DA8EA}" sibTransId="{243163CA-3786-4647-B4B8-C2A2FB606EAA}"/>
    <dgm:cxn modelId="{7B775210-AE5F-459E-8E8F-CFC39A2EAC07}" srcId="{D578E82B-9F7D-463F-A0A9-2564B4822658}" destId="{0F566D70-EBE6-4DE4-8553-7DDB90FB0A6E}" srcOrd="9" destOrd="0" parTransId="{989F984C-14E3-4401-AA3C-334A18B45D4D}" sibTransId="{74F8CB47-843A-408E-BA8F-4D5AC79A7FB3}"/>
    <dgm:cxn modelId="{E67D2D1B-CF66-43BD-B958-4095178275CD}" srcId="{D578E82B-9F7D-463F-A0A9-2564B4822658}" destId="{D29E5063-93AA-43B7-B1AF-1E91016BFE23}" srcOrd="0" destOrd="0" parTransId="{BEF74FA3-3FA9-4D08-9E08-4EC018251084}" sibTransId="{B73DEFA0-6DDF-420D-9A36-AB69F7E1CA64}"/>
    <dgm:cxn modelId="{9B673226-B5EC-40D2-8E5C-19AB0094F60F}" srcId="{D578E82B-9F7D-463F-A0A9-2564B4822658}" destId="{E0D69705-E773-4407-9681-D79CFB56D5AD}" srcOrd="4" destOrd="0" parTransId="{8452CA30-A67D-4123-A135-6556FCCEBF0F}" sibTransId="{74C6B97A-4AB0-4D82-BE86-389D06DAFC9A}"/>
    <dgm:cxn modelId="{B0884326-EF8A-4CC8-AB6A-E979B5EF5A3F}" srcId="{D578E82B-9F7D-463F-A0A9-2564B4822658}" destId="{A3C6A64B-2481-4F85-86B7-03557CA64753}" srcOrd="8" destOrd="0" parTransId="{4937A231-DA82-48AA-92E7-7DC08DE4BD93}" sibTransId="{7CE060B9-3105-40B4-9B77-8815DEDFA647}"/>
    <dgm:cxn modelId="{42585332-6ADC-4ECD-9E76-B4F231815B3A}" srcId="{D578E82B-9F7D-463F-A0A9-2564B4822658}" destId="{87D288A6-73FC-438F-8CFE-99112EED7F13}" srcOrd="2" destOrd="0" parTransId="{44208E29-62CA-4781-B6DB-F53F9AB679EE}" sibTransId="{0535EAA7-42ED-47B3-99DF-1DF88745090A}"/>
    <dgm:cxn modelId="{2AFFB239-42C2-44C2-8C3E-32663A8CB1D1}" srcId="{D578E82B-9F7D-463F-A0A9-2564B4822658}" destId="{27267B14-2BB9-44BF-84FF-1621F8E1A849}" srcOrd="3" destOrd="0" parTransId="{41DAFB3E-3DBD-450B-987D-C4E5F31DB1BE}" sibTransId="{E403DC56-423B-48FC-8B28-4AB40367A4E3}"/>
    <dgm:cxn modelId="{92CE2C49-4248-4D38-8577-6B63019583C2}" srcId="{D578E82B-9F7D-463F-A0A9-2564B4822658}" destId="{286040DA-8804-4884-B8B0-D3E6BFAD24CC}" srcOrd="14" destOrd="0" parTransId="{93EC14A7-B209-4239-9CE4-D8B465E0363B}" sibTransId="{3551DAE9-3968-4C4E-9ECE-E58AC67E821A}"/>
    <dgm:cxn modelId="{1745866E-7E9E-403A-9090-88C7EA1B167B}" type="presOf" srcId="{D29E5063-93AA-43B7-B1AF-1E91016BFE23}" destId="{13ABEB03-9109-4FE3-B776-A5CCCE8CB662}" srcOrd="0" destOrd="0" presId="urn:microsoft.com/office/officeart/2005/8/layout/matrix3"/>
    <dgm:cxn modelId="{72A2304F-05F0-4D4B-B80D-C23DE5C99873}" type="presOf" srcId="{D578E82B-9F7D-463F-A0A9-2564B4822658}" destId="{AE8A3147-536E-405F-836F-78E342F2C0CE}" srcOrd="0" destOrd="0" presId="urn:microsoft.com/office/officeart/2005/8/layout/matrix3"/>
    <dgm:cxn modelId="{3653517C-41DC-4C76-B373-A26A0E14EF09}" srcId="{D578E82B-9F7D-463F-A0A9-2564B4822658}" destId="{83FE1A5A-138B-4535-AD08-72CABEF86FD0}" srcOrd="12" destOrd="0" parTransId="{554DB884-6945-42F1-8C86-1A4B1148EE97}" sibTransId="{95DEE28B-D50C-48E2-94BA-FDB082097AFF}"/>
    <dgm:cxn modelId="{58A5447E-C20D-4227-8AE4-524BC88DB0C9}" type="presOf" srcId="{27267B14-2BB9-44BF-84FF-1621F8E1A849}" destId="{8BBDDF58-1742-4ADA-B310-12344410DDA2}" srcOrd="0" destOrd="0" presId="urn:microsoft.com/office/officeart/2005/8/layout/matrix3"/>
    <dgm:cxn modelId="{FD2DD38D-7EF2-4751-AE3B-FBB7623869AC}" srcId="{D578E82B-9F7D-463F-A0A9-2564B4822658}" destId="{B81BED7F-F07D-4183-A2BD-DED0906AB83C}" srcOrd="6" destOrd="0" parTransId="{D65F57E5-4F0F-4BA4-A393-4A3287B02A09}" sibTransId="{D1E20EC2-0403-40A8-ACC3-80BD6CA91F99}"/>
    <dgm:cxn modelId="{77596392-88AC-4D40-ADC9-DFDF6EA2A3C2}" srcId="{D578E82B-9F7D-463F-A0A9-2564B4822658}" destId="{7624528E-C918-4F30-8EC3-93C67B930D1F}" srcOrd="1" destOrd="0" parTransId="{2137A6E2-6B22-4653-824F-F3A0E2C3E79E}" sibTransId="{2F0D4A07-8A49-4AEE-9DEC-B263FE9FFF9C}"/>
    <dgm:cxn modelId="{616BB796-1B63-4CDA-8701-5DE08EF1C43B}" srcId="{D578E82B-9F7D-463F-A0A9-2564B4822658}" destId="{929849E7-4097-4FA0-9EF6-22A3FAE78129}" srcOrd="7" destOrd="0" parTransId="{FCDEE901-2A08-4D92-AA27-C676BE31EA72}" sibTransId="{D4F7B024-8650-47C7-A3B2-A85186F09B2A}"/>
    <dgm:cxn modelId="{471E80A3-2495-4258-86AB-3FE2DE74D1C5}" srcId="{D578E82B-9F7D-463F-A0A9-2564B4822658}" destId="{965B931A-4B99-472A-AC7E-343BE55831D4}" srcOrd="10" destOrd="0" parTransId="{47923A55-6A74-43A7-A3F3-94B33DC4E2AC}" sibTransId="{C0C3609C-CA4C-44A7-9BC6-FBB25905357C}"/>
    <dgm:cxn modelId="{3F9241DD-E385-4ECD-AF0F-B4ACDF874E54}" type="presOf" srcId="{87D288A6-73FC-438F-8CFE-99112EED7F13}" destId="{F95AA158-2965-4105-A8BF-6D5FCD972DF7}" srcOrd="0" destOrd="0" presId="urn:microsoft.com/office/officeart/2005/8/layout/matrix3"/>
    <dgm:cxn modelId="{988B64E6-2457-4663-8E2F-62B03ACBD348}" srcId="{D578E82B-9F7D-463F-A0A9-2564B4822658}" destId="{3E83E134-5162-4656-A6D1-D534378B98F8}" srcOrd="13" destOrd="0" parTransId="{D7A0C7A1-A10E-4D5A-8E1B-C7352F9874F6}" sibTransId="{B27C4690-99CB-4132-B1CF-A1A0E79242D3}"/>
    <dgm:cxn modelId="{09CCCAED-859A-4A31-999E-39585ED5AC8F}" srcId="{D578E82B-9F7D-463F-A0A9-2564B4822658}" destId="{4D058EC2-9472-43E4-AF4D-25C0BA861423}" srcOrd="5" destOrd="0" parTransId="{B3D251AE-1DC3-4A89-B709-B8C0952B3F80}" sibTransId="{C2E204F2-7587-4C2A-8A07-AE9D647D4FEC}"/>
    <dgm:cxn modelId="{F53C5DFC-6659-4C33-A72B-FA2328CEE073}" srcId="{D578E82B-9F7D-463F-A0A9-2564B4822658}" destId="{439770B6-BBBF-4B8F-92E0-76CA045F48B8}" srcOrd="11" destOrd="0" parTransId="{08CB66CF-9D3C-4EB9-9653-06D8E57CCBA2}" sibTransId="{34A26936-A955-4D1E-B5CE-9C9761869BFC}"/>
    <dgm:cxn modelId="{61AD74FF-3451-4163-AE4C-73CA72C6F8DC}" type="presOf" srcId="{7624528E-C918-4F30-8EC3-93C67B930D1F}" destId="{EA3418DA-8D8D-4EA1-ACBC-0A4293F5FE3C}" srcOrd="0" destOrd="0" presId="urn:microsoft.com/office/officeart/2005/8/layout/matrix3"/>
    <dgm:cxn modelId="{E5749BBC-C7B3-46A5-8A7D-6D84B38825B5}" type="presParOf" srcId="{AE8A3147-536E-405F-836F-78E342F2C0CE}" destId="{A262F43A-7B64-4088-8870-4D35BD69F8DF}" srcOrd="0" destOrd="0" presId="urn:microsoft.com/office/officeart/2005/8/layout/matrix3"/>
    <dgm:cxn modelId="{38981A1E-73B6-4C1C-9905-4EF736B89AC3}" type="presParOf" srcId="{AE8A3147-536E-405F-836F-78E342F2C0CE}" destId="{13ABEB03-9109-4FE3-B776-A5CCCE8CB662}" srcOrd="1" destOrd="0" presId="urn:microsoft.com/office/officeart/2005/8/layout/matrix3"/>
    <dgm:cxn modelId="{C7DDEAF1-5A88-4278-B958-F2A7D3F7D6FB}" type="presParOf" srcId="{AE8A3147-536E-405F-836F-78E342F2C0CE}" destId="{EA3418DA-8D8D-4EA1-ACBC-0A4293F5FE3C}" srcOrd="2" destOrd="0" presId="urn:microsoft.com/office/officeart/2005/8/layout/matrix3"/>
    <dgm:cxn modelId="{91E12DC1-2594-4738-944A-0121A62A1129}" type="presParOf" srcId="{AE8A3147-536E-405F-836F-78E342F2C0CE}" destId="{F95AA158-2965-4105-A8BF-6D5FCD972DF7}" srcOrd="3" destOrd="0" presId="urn:microsoft.com/office/officeart/2005/8/layout/matrix3"/>
    <dgm:cxn modelId="{D3CC55B2-0201-4949-98FF-F974C97E1466}" type="presParOf" srcId="{AE8A3147-536E-405F-836F-78E342F2C0CE}" destId="{8BBDDF58-1742-4ADA-B310-12344410DDA2}"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2781792-8501-4C6F-95A7-FA46D49FEBC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40C6A68E-E5E6-4A31-BAA3-CF7CC325AC3B}" type="pres">
      <dgm:prSet presAssocID="{12781792-8501-4C6F-95A7-FA46D49FEBC4}" presName="compositeShape" presStyleCnt="0">
        <dgm:presLayoutVars>
          <dgm:chMax val="7"/>
          <dgm:dir/>
          <dgm:resizeHandles val="exact"/>
        </dgm:presLayoutVars>
      </dgm:prSet>
      <dgm:spPr/>
    </dgm:pt>
  </dgm:ptLst>
  <dgm:cxnLst>
    <dgm:cxn modelId="{4822DE8E-C639-4FE3-A715-5299A9B7FF01}" type="presOf" srcId="{12781792-8501-4C6F-95A7-FA46D49FEBC4}" destId="{40C6A68E-E5E6-4A31-BAA3-CF7CC325AC3B}"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2781792-8501-4C6F-95A7-FA46D49FEBC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40C6A68E-E5E6-4A31-BAA3-CF7CC325AC3B}" type="pres">
      <dgm:prSet presAssocID="{12781792-8501-4C6F-95A7-FA46D49FEBC4}" presName="compositeShape" presStyleCnt="0">
        <dgm:presLayoutVars>
          <dgm:chMax val="7"/>
          <dgm:dir/>
          <dgm:resizeHandles val="exact"/>
        </dgm:presLayoutVars>
      </dgm:prSet>
      <dgm:spPr/>
    </dgm:pt>
  </dgm:ptLst>
  <dgm:cxnLst>
    <dgm:cxn modelId="{4822DE8E-C639-4FE3-A715-5299A9B7FF01}" type="presOf" srcId="{12781792-8501-4C6F-95A7-FA46D49FEBC4}" destId="{40C6A68E-E5E6-4A31-BAA3-CF7CC325AC3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EE5B586-CB5F-41EF-A2FE-A1308729465E}"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A63C0765-A289-447E-861D-AF7C4757A0F7}" type="pres">
      <dgm:prSet presAssocID="{7EE5B586-CB5F-41EF-A2FE-A1308729465E}" presName="compositeShape" presStyleCnt="0">
        <dgm:presLayoutVars>
          <dgm:chMax val="7"/>
          <dgm:dir/>
          <dgm:resizeHandles val="exact"/>
        </dgm:presLayoutVars>
      </dgm:prSet>
      <dgm:spPr/>
    </dgm:pt>
  </dgm:ptLst>
  <dgm:cxnLst>
    <dgm:cxn modelId="{7A250D97-CEDD-4BD1-A90D-EAE1DEB52C5C}" type="presOf" srcId="{7EE5B586-CB5F-41EF-A2FE-A1308729465E}" destId="{A63C0765-A289-447E-861D-AF7C4757A0F7}"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2781792-8501-4C6F-95A7-FA46D49FEBC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F675545A-054F-4F5C-8513-164E081F3ED6}">
      <dgm:prSet custT="1"/>
      <dgm:spPr>
        <a:solidFill>
          <a:schemeClr val="accent1">
            <a:lumMod val="40000"/>
            <a:lumOff val="60000"/>
            <a:alpha val="50000"/>
          </a:schemeClr>
        </a:solidFill>
      </dgm:spPr>
      <dgm:t>
        <a:bodyPr/>
        <a:lstStyle/>
        <a:p>
          <a:r>
            <a:rPr lang="en-GB" sz="1300" b="0" i="0" dirty="0"/>
            <a:t>Resource depletion; environmental impacts/management; biodiversity/ecosystem conservation</a:t>
          </a:r>
        </a:p>
      </dgm:t>
    </dgm:pt>
    <dgm:pt modelId="{677A59CA-34D7-420F-9617-1FD2F8254035}" type="parTrans" cxnId="{55FD2C51-5B6D-45D7-BB99-DD4F804C5AAD}">
      <dgm:prSet/>
      <dgm:spPr/>
      <dgm:t>
        <a:bodyPr/>
        <a:lstStyle/>
        <a:p>
          <a:endParaRPr lang="en-GB"/>
        </a:p>
      </dgm:t>
    </dgm:pt>
    <dgm:pt modelId="{02215FEA-BB99-4E01-95B9-8E00932B5897}" type="sibTrans" cxnId="{55FD2C51-5B6D-45D7-BB99-DD4F804C5AAD}">
      <dgm:prSet/>
      <dgm:spPr/>
      <dgm:t>
        <a:bodyPr/>
        <a:lstStyle/>
        <a:p>
          <a:endParaRPr lang="en-GB"/>
        </a:p>
      </dgm:t>
    </dgm:pt>
    <dgm:pt modelId="{40C6A68E-E5E6-4A31-BAA3-CF7CC325AC3B}" type="pres">
      <dgm:prSet presAssocID="{12781792-8501-4C6F-95A7-FA46D49FEBC4}" presName="compositeShape" presStyleCnt="0">
        <dgm:presLayoutVars>
          <dgm:chMax val="7"/>
          <dgm:dir/>
          <dgm:resizeHandles val="exact"/>
        </dgm:presLayoutVars>
      </dgm:prSet>
      <dgm:spPr/>
    </dgm:pt>
    <dgm:pt modelId="{0E237DA2-4BC9-476A-AC4F-26511931D68B}" type="pres">
      <dgm:prSet presAssocID="{F675545A-054F-4F5C-8513-164E081F3ED6}" presName="circ1TxSh" presStyleLbl="vennNode1" presStyleIdx="0" presStyleCnt="1" custScaleX="203989" custLinFactNeighborX="21744" custLinFactNeighborY="-11126"/>
      <dgm:spPr/>
    </dgm:pt>
  </dgm:ptLst>
  <dgm:cxnLst>
    <dgm:cxn modelId="{8A03EA70-CC69-499B-B914-4E64D2A42993}" type="presOf" srcId="{F675545A-054F-4F5C-8513-164E081F3ED6}" destId="{0E237DA2-4BC9-476A-AC4F-26511931D68B}" srcOrd="0" destOrd="0" presId="urn:microsoft.com/office/officeart/2005/8/layout/venn1"/>
    <dgm:cxn modelId="{55FD2C51-5B6D-45D7-BB99-DD4F804C5AAD}" srcId="{12781792-8501-4C6F-95A7-FA46D49FEBC4}" destId="{F675545A-054F-4F5C-8513-164E081F3ED6}" srcOrd="0" destOrd="0" parTransId="{677A59CA-34D7-420F-9617-1FD2F8254035}" sibTransId="{02215FEA-BB99-4E01-95B9-8E00932B5897}"/>
    <dgm:cxn modelId="{4822DE8E-C639-4FE3-A715-5299A9B7FF01}" type="presOf" srcId="{12781792-8501-4C6F-95A7-FA46D49FEBC4}" destId="{40C6A68E-E5E6-4A31-BAA3-CF7CC325AC3B}" srcOrd="0" destOrd="0" presId="urn:microsoft.com/office/officeart/2005/8/layout/venn1"/>
    <dgm:cxn modelId="{BF2872D4-F582-48AE-801F-19D6DA067731}" type="presParOf" srcId="{40C6A68E-E5E6-4A31-BAA3-CF7CC325AC3B}" destId="{0E237DA2-4BC9-476A-AC4F-26511931D68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2781792-8501-4C6F-95A7-FA46D49FEBC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F675545A-054F-4F5C-8513-164E081F3ED6}">
      <dgm:prSet custT="1"/>
      <dgm:spPr>
        <a:solidFill>
          <a:schemeClr val="accent1">
            <a:lumMod val="40000"/>
            <a:lumOff val="60000"/>
            <a:alpha val="50000"/>
          </a:schemeClr>
        </a:solidFill>
      </dgm:spPr>
      <dgm:t>
        <a:bodyPr/>
        <a:lstStyle/>
        <a:p>
          <a:r>
            <a:rPr lang="en-GB" sz="1300" b="0" i="0" dirty="0"/>
            <a:t>Management of Protected Areas/N2K; invasive species; traditional activities vs. biodiversity; landscape conservation; anthropogenic pollution; tools (ICT) for joint strategies/action plan </a:t>
          </a:r>
        </a:p>
        <a:p>
          <a:endParaRPr lang="en-GB" sz="1300" b="1" i="0" dirty="0"/>
        </a:p>
      </dgm:t>
    </dgm:pt>
    <dgm:pt modelId="{677A59CA-34D7-420F-9617-1FD2F8254035}" type="parTrans" cxnId="{55FD2C51-5B6D-45D7-BB99-DD4F804C5AAD}">
      <dgm:prSet/>
      <dgm:spPr/>
      <dgm:t>
        <a:bodyPr/>
        <a:lstStyle/>
        <a:p>
          <a:endParaRPr lang="en-GB"/>
        </a:p>
      </dgm:t>
    </dgm:pt>
    <dgm:pt modelId="{02215FEA-BB99-4E01-95B9-8E00932B5897}" type="sibTrans" cxnId="{55FD2C51-5B6D-45D7-BB99-DD4F804C5AAD}">
      <dgm:prSet/>
      <dgm:spPr/>
      <dgm:t>
        <a:bodyPr/>
        <a:lstStyle/>
        <a:p>
          <a:endParaRPr lang="en-GB"/>
        </a:p>
      </dgm:t>
    </dgm:pt>
    <dgm:pt modelId="{40C6A68E-E5E6-4A31-BAA3-CF7CC325AC3B}" type="pres">
      <dgm:prSet presAssocID="{12781792-8501-4C6F-95A7-FA46D49FEBC4}" presName="compositeShape" presStyleCnt="0">
        <dgm:presLayoutVars>
          <dgm:chMax val="7"/>
          <dgm:dir/>
          <dgm:resizeHandles val="exact"/>
        </dgm:presLayoutVars>
      </dgm:prSet>
      <dgm:spPr/>
    </dgm:pt>
    <dgm:pt modelId="{0E237DA2-4BC9-476A-AC4F-26511931D68B}" type="pres">
      <dgm:prSet presAssocID="{F675545A-054F-4F5C-8513-164E081F3ED6}" presName="circ1TxSh" presStyleLbl="vennNode1" presStyleIdx="0" presStyleCnt="1" custScaleX="178161" custLinFactNeighborX="21744" custLinFactNeighborY="-11126"/>
      <dgm:spPr/>
    </dgm:pt>
  </dgm:ptLst>
  <dgm:cxnLst>
    <dgm:cxn modelId="{8A03EA70-CC69-499B-B914-4E64D2A42993}" type="presOf" srcId="{F675545A-054F-4F5C-8513-164E081F3ED6}" destId="{0E237DA2-4BC9-476A-AC4F-26511931D68B}" srcOrd="0" destOrd="0" presId="urn:microsoft.com/office/officeart/2005/8/layout/venn1"/>
    <dgm:cxn modelId="{55FD2C51-5B6D-45D7-BB99-DD4F804C5AAD}" srcId="{12781792-8501-4C6F-95A7-FA46D49FEBC4}" destId="{F675545A-054F-4F5C-8513-164E081F3ED6}" srcOrd="0" destOrd="0" parTransId="{677A59CA-34D7-420F-9617-1FD2F8254035}" sibTransId="{02215FEA-BB99-4E01-95B9-8E00932B5897}"/>
    <dgm:cxn modelId="{4822DE8E-C639-4FE3-A715-5299A9B7FF01}" type="presOf" srcId="{12781792-8501-4C6F-95A7-FA46D49FEBC4}" destId="{40C6A68E-E5E6-4A31-BAA3-CF7CC325AC3B}" srcOrd="0" destOrd="0" presId="urn:microsoft.com/office/officeart/2005/8/layout/venn1"/>
    <dgm:cxn modelId="{BF2872D4-F582-48AE-801F-19D6DA067731}" type="presParOf" srcId="{40C6A68E-E5E6-4A31-BAA3-CF7CC325AC3B}" destId="{0E237DA2-4BC9-476A-AC4F-26511931D68B}"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27122F-0CB6-4EF3-8280-1330CF88A1C7}"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CED1A144-8151-4BD8-89F0-9D237A809BC5}">
      <dgm:prSet/>
      <dgm:spPr/>
      <dgm:t>
        <a:bodyPr/>
        <a:lstStyle/>
        <a:p>
          <a:r>
            <a:rPr lang="en-GB" b="1" i="0" dirty="0"/>
            <a:t>Activities</a:t>
          </a:r>
          <a:endParaRPr lang="en-GB" dirty="0"/>
        </a:p>
      </dgm:t>
    </dgm:pt>
    <dgm:pt modelId="{5D3CAB31-94B1-4718-A47C-8A8F2479B55D}" type="parTrans" cxnId="{D8CDA79F-10B4-49A0-90B1-7892C217CE2E}">
      <dgm:prSet/>
      <dgm:spPr/>
      <dgm:t>
        <a:bodyPr/>
        <a:lstStyle/>
        <a:p>
          <a:endParaRPr lang="en-GB"/>
        </a:p>
      </dgm:t>
    </dgm:pt>
    <dgm:pt modelId="{51132041-F9B8-43E8-82F3-607E4F112136}" type="sibTrans" cxnId="{D8CDA79F-10B4-49A0-90B1-7892C217CE2E}">
      <dgm:prSet/>
      <dgm:spPr/>
      <dgm:t>
        <a:bodyPr/>
        <a:lstStyle/>
        <a:p>
          <a:endParaRPr lang="en-GB"/>
        </a:p>
      </dgm:t>
    </dgm:pt>
    <dgm:pt modelId="{5CAEB95B-1A3E-427E-837F-1B017B4040CE}" type="pres">
      <dgm:prSet presAssocID="{2727122F-0CB6-4EF3-8280-1330CF88A1C7}" presName="compositeShape" presStyleCnt="0">
        <dgm:presLayoutVars>
          <dgm:chMax val="7"/>
          <dgm:dir/>
          <dgm:resizeHandles val="exact"/>
        </dgm:presLayoutVars>
      </dgm:prSet>
      <dgm:spPr/>
    </dgm:pt>
    <dgm:pt modelId="{DF133E29-16E2-40F7-80F9-745F8A1C820D}" type="pres">
      <dgm:prSet presAssocID="{CED1A144-8151-4BD8-89F0-9D237A809BC5}" presName="circ1TxSh" presStyleLbl="vennNode1" presStyleIdx="0" presStyleCnt="1" custLinFactNeighborX="13648" custLinFactNeighborY="2080"/>
      <dgm:spPr/>
    </dgm:pt>
  </dgm:ptLst>
  <dgm:cxnLst>
    <dgm:cxn modelId="{E741647B-7969-4744-839A-1789F0A1D819}" type="presOf" srcId="{CED1A144-8151-4BD8-89F0-9D237A809BC5}" destId="{DF133E29-16E2-40F7-80F9-745F8A1C820D}" srcOrd="0" destOrd="0" presId="urn:microsoft.com/office/officeart/2005/8/layout/venn1"/>
    <dgm:cxn modelId="{BA6C0487-0217-4262-AED9-35E4729BEB30}" type="presOf" srcId="{2727122F-0CB6-4EF3-8280-1330CF88A1C7}" destId="{5CAEB95B-1A3E-427E-837F-1B017B4040CE}" srcOrd="0" destOrd="0" presId="urn:microsoft.com/office/officeart/2005/8/layout/venn1"/>
    <dgm:cxn modelId="{D8CDA79F-10B4-49A0-90B1-7892C217CE2E}" srcId="{2727122F-0CB6-4EF3-8280-1330CF88A1C7}" destId="{CED1A144-8151-4BD8-89F0-9D237A809BC5}" srcOrd="0" destOrd="0" parTransId="{5D3CAB31-94B1-4718-A47C-8A8F2479B55D}" sibTransId="{51132041-F9B8-43E8-82F3-607E4F112136}"/>
    <dgm:cxn modelId="{B6F071DB-5101-4B8B-BF98-DABEAB6FDEB1}" type="presParOf" srcId="{5CAEB95B-1A3E-427E-837F-1B017B4040CE}" destId="{DF133E29-16E2-40F7-80F9-745F8A1C820D}"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2781792-8501-4C6F-95A7-FA46D49FEBC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40C6A68E-E5E6-4A31-BAA3-CF7CC325AC3B}" type="pres">
      <dgm:prSet presAssocID="{12781792-8501-4C6F-95A7-FA46D49FEBC4}" presName="compositeShape" presStyleCnt="0">
        <dgm:presLayoutVars>
          <dgm:chMax val="7"/>
          <dgm:dir/>
          <dgm:resizeHandles val="exact"/>
        </dgm:presLayoutVars>
      </dgm:prSet>
      <dgm:spPr/>
    </dgm:pt>
  </dgm:ptLst>
  <dgm:cxnLst>
    <dgm:cxn modelId="{4822DE8E-C639-4FE3-A715-5299A9B7FF01}" type="presOf" srcId="{12781792-8501-4C6F-95A7-FA46D49FEBC4}" destId="{40C6A68E-E5E6-4A31-BAA3-CF7CC325AC3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2781792-8501-4C6F-95A7-FA46D49FEBC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40C6A68E-E5E6-4A31-BAA3-CF7CC325AC3B}" type="pres">
      <dgm:prSet presAssocID="{12781792-8501-4C6F-95A7-FA46D49FEBC4}" presName="compositeShape" presStyleCnt="0">
        <dgm:presLayoutVars>
          <dgm:chMax val="7"/>
          <dgm:dir/>
          <dgm:resizeHandles val="exact"/>
        </dgm:presLayoutVars>
      </dgm:prSet>
      <dgm:spPr/>
    </dgm:pt>
  </dgm:ptLst>
  <dgm:cxnLst>
    <dgm:cxn modelId="{4822DE8E-C639-4FE3-A715-5299A9B7FF01}" type="presOf" srcId="{12781792-8501-4C6F-95A7-FA46D49FEBC4}" destId="{40C6A68E-E5E6-4A31-BAA3-CF7CC325AC3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EE5B586-CB5F-41EF-A2FE-A1308729465E}"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A63C0765-A289-447E-861D-AF7C4757A0F7}" type="pres">
      <dgm:prSet presAssocID="{7EE5B586-CB5F-41EF-A2FE-A1308729465E}" presName="compositeShape" presStyleCnt="0">
        <dgm:presLayoutVars>
          <dgm:chMax val="7"/>
          <dgm:dir/>
          <dgm:resizeHandles val="exact"/>
        </dgm:presLayoutVars>
      </dgm:prSet>
      <dgm:spPr/>
    </dgm:pt>
  </dgm:ptLst>
  <dgm:cxnLst>
    <dgm:cxn modelId="{7A250D97-CEDD-4BD1-A90D-EAE1DEB52C5C}" type="presOf" srcId="{7EE5B586-CB5F-41EF-A2FE-A1308729465E}" destId="{A63C0765-A289-447E-861D-AF7C4757A0F7}"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6A9717C-57CF-4E15-BF24-FF4065051412}" type="doc">
      <dgm:prSet loTypeId="urn:microsoft.com/office/officeart/2009/layout/CircleArrowProcess" loCatId="cycle" qsTypeId="urn:microsoft.com/office/officeart/2005/8/quickstyle/3d1" qsCatId="3D" csTypeId="urn:microsoft.com/office/officeart/2005/8/colors/accent1_2" csCatId="accent1" phldr="1"/>
      <dgm:spPr/>
      <dgm:t>
        <a:bodyPr/>
        <a:lstStyle/>
        <a:p>
          <a:endParaRPr lang="en-GB"/>
        </a:p>
      </dgm:t>
    </dgm:pt>
    <dgm:pt modelId="{FD0D893D-39AB-4891-85D8-18F6EC509322}">
      <dgm:prSet phldrT="[Text]" custT="1"/>
      <dgm:spPr/>
      <dgm: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Project S.O.</a:t>
          </a:r>
          <a:endParaRPr lang="en-GB" sz="1400" b="1" dirty="0"/>
        </a:p>
      </dgm:t>
    </dgm:pt>
    <dgm:pt modelId="{2EFE15EC-02B5-4DDE-9A75-DA5DA1B7DBF6}" type="parTrans" cxnId="{3C700F23-0DD0-4D75-8D76-D36BE91704D0}">
      <dgm:prSet/>
      <dgm:spPr/>
      <dgm:t>
        <a:bodyPr/>
        <a:lstStyle/>
        <a:p>
          <a:endParaRPr lang="en-GB" sz="1200"/>
        </a:p>
      </dgm:t>
    </dgm:pt>
    <dgm:pt modelId="{0A6C6994-93DD-41DE-9BBC-5601FBE7BDA4}" type="sibTrans" cxnId="{3C700F23-0DD0-4D75-8D76-D36BE91704D0}">
      <dgm:prSet/>
      <dgm:spPr/>
      <dgm:t>
        <a:bodyPr/>
        <a:lstStyle/>
        <a:p>
          <a:endParaRPr lang="en-GB" sz="1200"/>
        </a:p>
      </dgm:t>
    </dgm:pt>
    <dgm:pt modelId="{9C422027-B395-455B-BBF1-E2A3F536D9AE}">
      <dgm:prSet phldrT="[Text]" custT="1"/>
      <dgm:spPr/>
      <dgm:t>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Activity &amp; Deliverable description</a:t>
          </a:r>
          <a:endParaRPr lang="en-GB" sz="1400" b="1" dirty="0"/>
        </a:p>
      </dgm:t>
    </dgm:pt>
    <dgm:pt modelId="{F32FB480-7320-4E01-AB69-AE02E183E494}" type="parTrans" cxnId="{9A689204-016F-4806-BF74-904D23205EDF}">
      <dgm:prSet/>
      <dgm:spPr/>
      <dgm:t>
        <a:bodyPr/>
        <a:lstStyle/>
        <a:p>
          <a:endParaRPr lang="en-GB" sz="1200"/>
        </a:p>
      </dgm:t>
    </dgm:pt>
    <dgm:pt modelId="{8DEDFEDD-4A99-40DB-B2C9-2F2F25DA6609}" type="sibTrans" cxnId="{9A689204-016F-4806-BF74-904D23205EDF}">
      <dgm:prSet/>
      <dgm:spPr/>
      <dgm:t>
        <a:bodyPr/>
        <a:lstStyle/>
        <a:p>
          <a:endParaRPr lang="en-GB" sz="1200"/>
        </a:p>
      </dgm:t>
    </dgm:pt>
    <dgm:pt modelId="{C1F4B377-01A6-4C2D-935E-91C2255EF6A5}">
      <dgm:prSet phldrT="[Text]" custT="1"/>
      <dgm:spPr/>
      <dgm:t>
        <a:bodyPr lIns="324000" tIns="72000" rIns="108000" bIns="36000"/>
        <a:lstStyle/>
        <a:p>
          <a:r>
            <a:rPr lang="en-GB" sz="1400" b="1" dirty="0">
              <a:latin typeface="Open Sans" panose="020B0606030504020204" pitchFamily="34" charset="0"/>
              <a:ea typeface="Open Sans" panose="020B0606030504020204" pitchFamily="34" charset="0"/>
              <a:cs typeface="Open Sans" panose="020B0606030504020204" pitchFamily="34" charset="0"/>
            </a:rPr>
            <a:t>Outputs and results contribution</a:t>
          </a:r>
        </a:p>
        <a:p>
          <a:r>
            <a:rPr lang="en-GB" sz="1400" b="1" dirty="0">
              <a:latin typeface="Open Sans" panose="020B0606030504020204" pitchFamily="34" charset="0"/>
              <a:ea typeface="Open Sans" panose="020B0606030504020204" pitchFamily="34" charset="0"/>
              <a:cs typeface="Open Sans" panose="020B0606030504020204" pitchFamily="34" charset="0"/>
            </a:rPr>
            <a:t>(Programme indicators</a:t>
          </a:r>
          <a:r>
            <a:rPr lang="en-GB" sz="1200" b="1" dirty="0">
              <a:latin typeface="Open Sans" panose="020B0606030504020204" pitchFamily="34" charset="0"/>
              <a:ea typeface="Open Sans" panose="020B0606030504020204" pitchFamily="34" charset="0"/>
              <a:cs typeface="Open Sans" panose="020B0606030504020204" pitchFamily="34" charset="0"/>
            </a:rPr>
            <a:t>)</a:t>
          </a:r>
          <a:endParaRPr lang="en-GB" sz="1200" b="1" dirty="0"/>
        </a:p>
      </dgm:t>
    </dgm:pt>
    <dgm:pt modelId="{A72A24AE-754A-4577-BF19-B4A3D3AC9F22}" type="parTrans" cxnId="{AC352483-9D9E-499B-B358-3FE5C0B822C0}">
      <dgm:prSet/>
      <dgm:spPr/>
      <dgm:t>
        <a:bodyPr/>
        <a:lstStyle/>
        <a:p>
          <a:endParaRPr lang="en-GB" sz="1200"/>
        </a:p>
      </dgm:t>
    </dgm:pt>
    <dgm:pt modelId="{015CC254-E996-43DC-8EEF-AF6A14113BE8}" type="sibTrans" cxnId="{AC352483-9D9E-499B-B358-3FE5C0B822C0}">
      <dgm:prSet/>
      <dgm:spPr/>
      <dgm:t>
        <a:bodyPr/>
        <a:lstStyle/>
        <a:p>
          <a:endParaRPr lang="en-GB" sz="1200"/>
        </a:p>
      </dgm:t>
    </dgm:pt>
    <dgm:pt modelId="{619EC99C-EB3C-44AB-B589-E0D500E2F143}" type="pres">
      <dgm:prSet presAssocID="{E6A9717C-57CF-4E15-BF24-FF4065051412}" presName="Name0" presStyleCnt="0">
        <dgm:presLayoutVars>
          <dgm:chMax val="7"/>
          <dgm:chPref val="7"/>
          <dgm:dir/>
          <dgm:animLvl val="lvl"/>
        </dgm:presLayoutVars>
      </dgm:prSet>
      <dgm:spPr/>
    </dgm:pt>
    <dgm:pt modelId="{B2DD4C21-2BD8-43DF-85DD-D2E66C39B27E}" type="pres">
      <dgm:prSet presAssocID="{FD0D893D-39AB-4891-85D8-18F6EC509322}" presName="Accent1" presStyleCnt="0"/>
      <dgm:spPr/>
    </dgm:pt>
    <dgm:pt modelId="{B04EA475-E429-47D7-A062-96CD395C090E}" type="pres">
      <dgm:prSet presAssocID="{FD0D893D-39AB-4891-85D8-18F6EC509322}" presName="Accent" presStyleLbl="node1" presStyleIdx="0" presStyleCnt="3"/>
      <dgm:spPr/>
    </dgm:pt>
    <dgm:pt modelId="{FDB5C7DE-ACAF-4079-A267-29012BF6E454}" type="pres">
      <dgm:prSet presAssocID="{FD0D893D-39AB-4891-85D8-18F6EC509322}" presName="Parent1" presStyleLbl="revTx" presStyleIdx="0" presStyleCnt="3" custScaleY="235377" custLinFactNeighborX="3842" custLinFactNeighborY="-4897">
        <dgm:presLayoutVars>
          <dgm:chMax val="1"/>
          <dgm:chPref val="1"/>
          <dgm:bulletEnabled val="1"/>
        </dgm:presLayoutVars>
      </dgm:prSet>
      <dgm:spPr/>
    </dgm:pt>
    <dgm:pt modelId="{65E3E2BD-69D5-48D1-881D-9620DF21342A}" type="pres">
      <dgm:prSet presAssocID="{9C422027-B395-455B-BBF1-E2A3F536D9AE}" presName="Accent2" presStyleCnt="0"/>
      <dgm:spPr/>
    </dgm:pt>
    <dgm:pt modelId="{FED22817-5A46-40F8-9873-48ED8F6E74C2}" type="pres">
      <dgm:prSet presAssocID="{9C422027-B395-455B-BBF1-E2A3F536D9AE}" presName="Accent" presStyleLbl="node1" presStyleIdx="1" presStyleCnt="3"/>
      <dgm:spPr/>
    </dgm:pt>
    <dgm:pt modelId="{DA3FC8A8-6CF2-4263-BF24-BF9AFF566E90}" type="pres">
      <dgm:prSet presAssocID="{9C422027-B395-455B-BBF1-E2A3F536D9AE}" presName="Parent2" presStyleLbl="revTx" presStyleIdx="1" presStyleCnt="3" custScaleX="164989" custLinFactNeighborX="38004" custLinFactNeighborY="4110">
        <dgm:presLayoutVars>
          <dgm:chMax val="1"/>
          <dgm:chPref val="1"/>
          <dgm:bulletEnabled val="1"/>
        </dgm:presLayoutVars>
      </dgm:prSet>
      <dgm:spPr/>
    </dgm:pt>
    <dgm:pt modelId="{118BE527-DDCA-4136-B007-B89E3F5948F9}" type="pres">
      <dgm:prSet presAssocID="{C1F4B377-01A6-4C2D-935E-91C2255EF6A5}" presName="Accent3" presStyleCnt="0"/>
      <dgm:spPr/>
    </dgm:pt>
    <dgm:pt modelId="{0B254B7C-89F0-466B-911C-B917E033AFAC}" type="pres">
      <dgm:prSet presAssocID="{C1F4B377-01A6-4C2D-935E-91C2255EF6A5}" presName="Accent" presStyleLbl="node1" presStyleIdx="2" presStyleCnt="3" custScaleX="193323" custScaleY="100004" custLinFactNeighborX="-66" custLinFactNeighborY="2103"/>
      <dgm:spPr/>
    </dgm:pt>
    <dgm:pt modelId="{D78832EA-0B08-4C76-AAED-7372BB62EC9B}" type="pres">
      <dgm:prSet presAssocID="{C1F4B377-01A6-4C2D-935E-91C2255EF6A5}" presName="Parent3" presStyleLbl="revTx" presStyleIdx="2" presStyleCnt="3" custScaleX="265004" custScaleY="160208" custLinFactNeighborX="7406" custLinFactNeighborY="18209">
        <dgm:presLayoutVars>
          <dgm:chMax val="1"/>
          <dgm:chPref val="1"/>
          <dgm:bulletEnabled val="1"/>
        </dgm:presLayoutVars>
      </dgm:prSet>
      <dgm:spPr/>
    </dgm:pt>
  </dgm:ptLst>
  <dgm:cxnLst>
    <dgm:cxn modelId="{1E3DB900-22BC-4A9D-8D3C-E9331577394A}" type="presOf" srcId="{C1F4B377-01A6-4C2D-935E-91C2255EF6A5}" destId="{D78832EA-0B08-4C76-AAED-7372BB62EC9B}" srcOrd="0" destOrd="0" presId="urn:microsoft.com/office/officeart/2009/layout/CircleArrowProcess"/>
    <dgm:cxn modelId="{9A689204-016F-4806-BF74-904D23205EDF}" srcId="{E6A9717C-57CF-4E15-BF24-FF4065051412}" destId="{9C422027-B395-455B-BBF1-E2A3F536D9AE}" srcOrd="1" destOrd="0" parTransId="{F32FB480-7320-4E01-AB69-AE02E183E494}" sibTransId="{8DEDFEDD-4A99-40DB-B2C9-2F2F25DA6609}"/>
    <dgm:cxn modelId="{3C700F23-0DD0-4D75-8D76-D36BE91704D0}" srcId="{E6A9717C-57CF-4E15-BF24-FF4065051412}" destId="{FD0D893D-39AB-4891-85D8-18F6EC509322}" srcOrd="0" destOrd="0" parTransId="{2EFE15EC-02B5-4DDE-9A75-DA5DA1B7DBF6}" sibTransId="{0A6C6994-93DD-41DE-9BBC-5601FBE7BDA4}"/>
    <dgm:cxn modelId="{AC352483-9D9E-499B-B358-3FE5C0B822C0}" srcId="{E6A9717C-57CF-4E15-BF24-FF4065051412}" destId="{C1F4B377-01A6-4C2D-935E-91C2255EF6A5}" srcOrd="2" destOrd="0" parTransId="{A72A24AE-754A-4577-BF19-B4A3D3AC9F22}" sibTransId="{015CC254-E996-43DC-8EEF-AF6A14113BE8}"/>
    <dgm:cxn modelId="{01321694-B4E0-4DE1-B491-7C868D22D07A}" type="presOf" srcId="{E6A9717C-57CF-4E15-BF24-FF4065051412}" destId="{619EC99C-EB3C-44AB-B589-E0D500E2F143}" srcOrd="0" destOrd="0" presId="urn:microsoft.com/office/officeart/2009/layout/CircleArrowProcess"/>
    <dgm:cxn modelId="{7E3B0FCC-3E4D-45FB-A43E-9A018FA697ED}" type="presOf" srcId="{FD0D893D-39AB-4891-85D8-18F6EC509322}" destId="{FDB5C7DE-ACAF-4079-A267-29012BF6E454}" srcOrd="0" destOrd="0" presId="urn:microsoft.com/office/officeart/2009/layout/CircleArrowProcess"/>
    <dgm:cxn modelId="{E89016EF-B7D5-44D0-BB2D-3FDDCF963B38}" type="presOf" srcId="{9C422027-B395-455B-BBF1-E2A3F536D9AE}" destId="{DA3FC8A8-6CF2-4263-BF24-BF9AFF566E90}" srcOrd="0" destOrd="0" presId="urn:microsoft.com/office/officeart/2009/layout/CircleArrowProcess"/>
    <dgm:cxn modelId="{FD6D9B84-B6FC-48C6-9701-90130F34EB66}" type="presParOf" srcId="{619EC99C-EB3C-44AB-B589-E0D500E2F143}" destId="{B2DD4C21-2BD8-43DF-85DD-D2E66C39B27E}" srcOrd="0" destOrd="0" presId="urn:microsoft.com/office/officeart/2009/layout/CircleArrowProcess"/>
    <dgm:cxn modelId="{F9715F88-9052-4D2D-99CB-8B7A5F1DA7CD}" type="presParOf" srcId="{B2DD4C21-2BD8-43DF-85DD-D2E66C39B27E}" destId="{B04EA475-E429-47D7-A062-96CD395C090E}" srcOrd="0" destOrd="0" presId="urn:microsoft.com/office/officeart/2009/layout/CircleArrowProcess"/>
    <dgm:cxn modelId="{F2509C78-19C4-465D-9F2E-561AC119893B}" type="presParOf" srcId="{619EC99C-EB3C-44AB-B589-E0D500E2F143}" destId="{FDB5C7DE-ACAF-4079-A267-29012BF6E454}" srcOrd="1" destOrd="0" presId="urn:microsoft.com/office/officeart/2009/layout/CircleArrowProcess"/>
    <dgm:cxn modelId="{3D63B703-5073-4E3C-8160-96862DD0D13C}" type="presParOf" srcId="{619EC99C-EB3C-44AB-B589-E0D500E2F143}" destId="{65E3E2BD-69D5-48D1-881D-9620DF21342A}" srcOrd="2" destOrd="0" presId="urn:microsoft.com/office/officeart/2009/layout/CircleArrowProcess"/>
    <dgm:cxn modelId="{38D30844-FEB8-4829-B747-68FB22F34EE5}" type="presParOf" srcId="{65E3E2BD-69D5-48D1-881D-9620DF21342A}" destId="{FED22817-5A46-40F8-9873-48ED8F6E74C2}" srcOrd="0" destOrd="0" presId="urn:microsoft.com/office/officeart/2009/layout/CircleArrowProcess"/>
    <dgm:cxn modelId="{69EE4731-5758-4E57-89FB-99D507B67281}" type="presParOf" srcId="{619EC99C-EB3C-44AB-B589-E0D500E2F143}" destId="{DA3FC8A8-6CF2-4263-BF24-BF9AFF566E90}" srcOrd="3" destOrd="0" presId="urn:microsoft.com/office/officeart/2009/layout/CircleArrowProcess"/>
    <dgm:cxn modelId="{CC1A660F-340C-460F-9735-565ECA7076D7}" type="presParOf" srcId="{619EC99C-EB3C-44AB-B589-E0D500E2F143}" destId="{118BE527-DDCA-4136-B007-B89E3F5948F9}" srcOrd="4" destOrd="0" presId="urn:microsoft.com/office/officeart/2009/layout/CircleArrowProcess"/>
    <dgm:cxn modelId="{1DC8A44E-D56A-4346-80C8-11637792C8A5}" type="presParOf" srcId="{118BE527-DDCA-4136-B007-B89E3F5948F9}" destId="{0B254B7C-89F0-466B-911C-B917E033AFAC}" srcOrd="0" destOrd="0" presId="urn:microsoft.com/office/officeart/2009/layout/CircleArrowProcess"/>
    <dgm:cxn modelId="{DEBF05C0-83FB-4AFB-8E91-CA83A7175360}" type="presParOf" srcId="{619EC99C-EB3C-44AB-B589-E0D500E2F143}" destId="{D78832EA-0B08-4C76-AAED-7372BB62EC9B}" srcOrd="5" destOrd="0" presId="urn:microsoft.com/office/officeart/2009/layout/CircleArrowProces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2781792-8501-4C6F-95A7-FA46D49FEBC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40C6A68E-E5E6-4A31-BAA3-CF7CC325AC3B}" type="pres">
      <dgm:prSet presAssocID="{12781792-8501-4C6F-95A7-FA46D49FEBC4}" presName="compositeShape" presStyleCnt="0">
        <dgm:presLayoutVars>
          <dgm:chMax val="7"/>
          <dgm:dir/>
          <dgm:resizeHandles val="exact"/>
        </dgm:presLayoutVars>
      </dgm:prSet>
      <dgm:spPr/>
    </dgm:pt>
  </dgm:ptLst>
  <dgm:cxnLst>
    <dgm:cxn modelId="{4822DE8E-C639-4FE3-A715-5299A9B7FF01}" type="presOf" srcId="{12781792-8501-4C6F-95A7-FA46D49FEBC4}" destId="{40C6A68E-E5E6-4A31-BAA3-CF7CC325AC3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2781792-8501-4C6F-95A7-FA46D49FEBC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40C6A68E-E5E6-4A31-BAA3-CF7CC325AC3B}" type="pres">
      <dgm:prSet presAssocID="{12781792-8501-4C6F-95A7-FA46D49FEBC4}" presName="compositeShape" presStyleCnt="0">
        <dgm:presLayoutVars>
          <dgm:chMax val="7"/>
          <dgm:dir/>
          <dgm:resizeHandles val="exact"/>
        </dgm:presLayoutVars>
      </dgm:prSet>
      <dgm:spPr/>
    </dgm:pt>
  </dgm:ptLst>
  <dgm:cxnLst>
    <dgm:cxn modelId="{4822DE8E-C639-4FE3-A715-5299A9B7FF01}" type="presOf" srcId="{12781792-8501-4C6F-95A7-FA46D49FEBC4}" destId="{40C6A68E-E5E6-4A31-BAA3-CF7CC325AC3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2781792-8501-4C6F-95A7-FA46D49FEBC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F675545A-054F-4F5C-8513-164E081F3ED6}">
      <dgm:prSet custT="1"/>
      <dgm:spPr/>
      <dgm:t>
        <a:bodyPr/>
        <a:lstStyle/>
        <a:p>
          <a:r>
            <a:rPr lang="en-US" sz="1500" b="0" i="0" dirty="0">
              <a:latin typeface="Open Sans" panose="020B0606030504020204" pitchFamily="34" charset="0"/>
              <a:ea typeface="Open Sans" panose="020B0606030504020204" pitchFamily="34" charset="0"/>
              <a:cs typeface="Open Sans" panose="020B0606030504020204" pitchFamily="34" charset="0"/>
            </a:rPr>
            <a:t>enable a </a:t>
          </a:r>
          <a:r>
            <a:rPr lang="en-US" sz="1500" b="1" i="0" dirty="0">
              <a:latin typeface="Open Sans" panose="020B0606030504020204" pitchFamily="34" charset="0"/>
              <a:ea typeface="Open Sans" panose="020B0606030504020204" pitchFamily="34" charset="0"/>
              <a:cs typeface="Open Sans" panose="020B0606030504020204" pitchFamily="34" charset="0"/>
            </a:rPr>
            <a:t>system of information and education </a:t>
          </a:r>
          <a:r>
            <a:rPr lang="en-US" sz="1500" b="0" i="0" dirty="0">
              <a:latin typeface="Open Sans" panose="020B0606030504020204" pitchFamily="34" charset="0"/>
              <a:ea typeface="Open Sans" panose="020B0606030504020204" pitchFamily="34" charset="0"/>
              <a:cs typeface="Open Sans" panose="020B0606030504020204" pitchFamily="34" charset="0"/>
            </a:rPr>
            <a:t>of the wider port system about </a:t>
          </a:r>
          <a:r>
            <a:rPr lang="en-US" sz="1500" b="1" i="0" dirty="0">
              <a:latin typeface="Open Sans" panose="020B0606030504020204" pitchFamily="34" charset="0"/>
              <a:ea typeface="Open Sans" panose="020B0606030504020204" pitchFamily="34" charset="0"/>
              <a:cs typeface="Open Sans" panose="020B0606030504020204" pitchFamily="34" charset="0"/>
            </a:rPr>
            <a:t>innovative solutions</a:t>
          </a:r>
          <a:endParaRPr lang="en-GB" sz="1500" b="1" dirty="0">
            <a:latin typeface="Open Sans" panose="020B0606030504020204" pitchFamily="34" charset="0"/>
            <a:ea typeface="Open Sans" panose="020B0606030504020204" pitchFamily="34" charset="0"/>
            <a:cs typeface="Open Sans" panose="020B0606030504020204" pitchFamily="34" charset="0"/>
          </a:endParaRPr>
        </a:p>
      </dgm:t>
    </dgm:pt>
    <dgm:pt modelId="{677A59CA-34D7-420F-9617-1FD2F8254035}" type="parTrans" cxnId="{55FD2C51-5B6D-45D7-BB99-DD4F804C5AAD}">
      <dgm:prSet/>
      <dgm:spPr/>
      <dgm:t>
        <a:bodyPr/>
        <a:lstStyle/>
        <a:p>
          <a:endParaRPr lang="en-GB"/>
        </a:p>
      </dgm:t>
    </dgm:pt>
    <dgm:pt modelId="{02215FEA-BB99-4E01-95B9-8E00932B5897}" type="sibTrans" cxnId="{55FD2C51-5B6D-45D7-BB99-DD4F804C5AAD}">
      <dgm:prSet/>
      <dgm:spPr/>
      <dgm:t>
        <a:bodyPr/>
        <a:lstStyle/>
        <a:p>
          <a:endParaRPr lang="en-GB"/>
        </a:p>
      </dgm:t>
    </dgm:pt>
    <dgm:pt modelId="{40C6A68E-E5E6-4A31-BAA3-CF7CC325AC3B}" type="pres">
      <dgm:prSet presAssocID="{12781792-8501-4C6F-95A7-FA46D49FEBC4}" presName="compositeShape" presStyleCnt="0">
        <dgm:presLayoutVars>
          <dgm:chMax val="7"/>
          <dgm:dir/>
          <dgm:resizeHandles val="exact"/>
        </dgm:presLayoutVars>
      </dgm:prSet>
      <dgm:spPr/>
    </dgm:pt>
    <dgm:pt modelId="{0E237DA2-4BC9-476A-AC4F-26511931D68B}" type="pres">
      <dgm:prSet presAssocID="{F675545A-054F-4F5C-8513-164E081F3ED6}" presName="circ1TxSh" presStyleLbl="vennNode1" presStyleIdx="0" presStyleCnt="1" custScaleX="209477" custLinFactNeighborX="-42402" custLinFactNeighborY="-12235"/>
      <dgm:spPr/>
    </dgm:pt>
  </dgm:ptLst>
  <dgm:cxnLst>
    <dgm:cxn modelId="{8A03EA70-CC69-499B-B914-4E64D2A42993}" type="presOf" srcId="{F675545A-054F-4F5C-8513-164E081F3ED6}" destId="{0E237DA2-4BC9-476A-AC4F-26511931D68B}" srcOrd="0" destOrd="0" presId="urn:microsoft.com/office/officeart/2005/8/layout/venn1"/>
    <dgm:cxn modelId="{55FD2C51-5B6D-45D7-BB99-DD4F804C5AAD}" srcId="{12781792-8501-4C6F-95A7-FA46D49FEBC4}" destId="{F675545A-054F-4F5C-8513-164E081F3ED6}" srcOrd="0" destOrd="0" parTransId="{677A59CA-34D7-420F-9617-1FD2F8254035}" sibTransId="{02215FEA-BB99-4E01-95B9-8E00932B5897}"/>
    <dgm:cxn modelId="{4822DE8E-C639-4FE3-A715-5299A9B7FF01}" type="presOf" srcId="{12781792-8501-4C6F-95A7-FA46D49FEBC4}" destId="{40C6A68E-E5E6-4A31-BAA3-CF7CC325AC3B}" srcOrd="0" destOrd="0" presId="urn:microsoft.com/office/officeart/2005/8/layout/venn1"/>
    <dgm:cxn modelId="{BF2872D4-F582-48AE-801F-19D6DA067731}" type="presParOf" srcId="{40C6A68E-E5E6-4A31-BAA3-CF7CC325AC3B}" destId="{0E237DA2-4BC9-476A-AC4F-26511931D68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727122F-0CB6-4EF3-8280-1330CF88A1C7}"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CED1A144-8151-4BD8-89F0-9D237A809BC5}">
      <dgm:prSet custT="1"/>
      <dgm:spPr/>
      <dgm:t>
        <a:bodyPr/>
        <a:lstStyle/>
        <a:p>
          <a:r>
            <a:rPr lang="en-US" sz="1500" b="1" i="0" dirty="0">
              <a:latin typeface="Open Sans" panose="020B0606030504020204" pitchFamily="34" charset="0"/>
              <a:ea typeface="Open Sans" panose="020B0606030504020204" pitchFamily="34" charset="0"/>
              <a:cs typeface="Open Sans" panose="020B0606030504020204" pitchFamily="34" charset="0"/>
            </a:rPr>
            <a:t>ensure</a:t>
          </a:r>
          <a:r>
            <a:rPr lang="en-US" sz="1500" b="0" i="0" dirty="0">
              <a:latin typeface="Open Sans" panose="020B0606030504020204" pitchFamily="34" charset="0"/>
              <a:ea typeface="Open Sans" panose="020B0606030504020204" pitchFamily="34" charset="0"/>
              <a:cs typeface="Open Sans" panose="020B0606030504020204" pitchFamily="34" charset="0"/>
            </a:rPr>
            <a:t> </a:t>
          </a:r>
          <a:r>
            <a:rPr lang="en-US" sz="1500" b="1" i="0" dirty="0">
              <a:latin typeface="Open Sans" panose="020B0606030504020204" pitchFamily="34" charset="0"/>
              <a:ea typeface="Open Sans" panose="020B0606030504020204" pitchFamily="34" charset="0"/>
              <a:cs typeface="Open Sans" panose="020B0606030504020204" pitchFamily="34" charset="0"/>
            </a:rPr>
            <a:t>institutional support </a:t>
          </a:r>
          <a:r>
            <a:rPr lang="hr-HR" sz="1500" b="0" i="0" dirty="0">
              <a:latin typeface="Open Sans" panose="020B0606030504020204" pitchFamily="34" charset="0"/>
              <a:ea typeface="Open Sans" panose="020B0606030504020204" pitchFamily="34" charset="0"/>
              <a:cs typeface="Open Sans" panose="020B0606030504020204" pitchFamily="34" charset="0"/>
            </a:rPr>
            <a:t>for more </a:t>
          </a:r>
          <a:r>
            <a:rPr lang="hr-HR" sz="1500" b="0" i="0" dirty="0" err="1">
              <a:latin typeface="Open Sans" panose="020B0606030504020204" pitchFamily="34" charset="0"/>
              <a:ea typeface="Open Sans" panose="020B0606030504020204" pitchFamily="34" charset="0"/>
              <a:cs typeface="Open Sans" panose="020B0606030504020204" pitchFamily="34" charset="0"/>
            </a:rPr>
            <a:t>efficient</a:t>
          </a:r>
          <a:r>
            <a:rPr lang="hr-HR" sz="1500" b="0" i="0" dirty="0">
              <a:latin typeface="Open Sans" panose="020B0606030504020204" pitchFamily="34" charset="0"/>
              <a:ea typeface="Open Sans" panose="020B0606030504020204" pitchFamily="34" charset="0"/>
              <a:cs typeface="Open Sans" panose="020B0606030504020204" pitchFamily="34" charset="0"/>
            </a:rPr>
            <a:t> </a:t>
          </a:r>
          <a:r>
            <a:rPr lang="hr-HR" sz="1500" b="0" i="0" dirty="0" err="1">
              <a:latin typeface="Open Sans" panose="020B0606030504020204" pitchFamily="34" charset="0"/>
              <a:ea typeface="Open Sans" panose="020B0606030504020204" pitchFamily="34" charset="0"/>
              <a:cs typeface="Open Sans" panose="020B0606030504020204" pitchFamily="34" charset="0"/>
            </a:rPr>
            <a:t>and</a:t>
          </a:r>
          <a:r>
            <a:rPr lang="hr-HR" sz="1500" b="0" i="0" dirty="0">
              <a:latin typeface="Open Sans" panose="020B0606030504020204" pitchFamily="34" charset="0"/>
              <a:ea typeface="Open Sans" panose="020B0606030504020204" pitchFamily="34" charset="0"/>
              <a:cs typeface="Open Sans" panose="020B0606030504020204" pitchFamily="34" charset="0"/>
            </a:rPr>
            <a:t> </a:t>
          </a:r>
          <a:r>
            <a:rPr lang="en-US" sz="1500" b="0" i="0" dirty="0">
              <a:latin typeface="Open Sans" panose="020B0606030504020204" pitchFamily="34" charset="0"/>
              <a:ea typeface="Open Sans" panose="020B0606030504020204" pitchFamily="34" charset="0"/>
              <a:cs typeface="Open Sans" panose="020B0606030504020204" pitchFamily="34" charset="0"/>
            </a:rPr>
            <a:t>systematic transfer</a:t>
          </a:r>
          <a:r>
            <a:rPr lang="hr-HR" sz="1500" b="0" i="0" dirty="0">
              <a:latin typeface="Open Sans" panose="020B0606030504020204" pitchFamily="34" charset="0"/>
              <a:ea typeface="Open Sans" panose="020B0606030504020204" pitchFamily="34" charset="0"/>
              <a:cs typeface="Open Sans" panose="020B0606030504020204" pitchFamily="34" charset="0"/>
            </a:rPr>
            <a:t> </a:t>
          </a:r>
          <a:r>
            <a:rPr lang="hr-HR" sz="1500" b="0" i="0" dirty="0" err="1">
              <a:latin typeface="Open Sans" panose="020B0606030504020204" pitchFamily="34" charset="0"/>
              <a:ea typeface="Open Sans" panose="020B0606030504020204" pitchFamily="34" charset="0"/>
              <a:cs typeface="Open Sans" panose="020B0606030504020204" pitchFamily="34" charset="0"/>
            </a:rPr>
            <a:t>of</a:t>
          </a:r>
          <a:r>
            <a:rPr lang="hr-HR" sz="1500" b="0" i="0" dirty="0">
              <a:latin typeface="Open Sans" panose="020B0606030504020204" pitchFamily="34" charset="0"/>
              <a:ea typeface="Open Sans" panose="020B0606030504020204" pitchFamily="34" charset="0"/>
              <a:cs typeface="Open Sans" panose="020B0606030504020204" pitchFamily="34" charset="0"/>
            </a:rPr>
            <a:t> </a:t>
          </a:r>
          <a:r>
            <a:rPr lang="hr-HR" sz="1500" b="0" i="0" dirty="0" err="1">
              <a:latin typeface="Open Sans" panose="020B0606030504020204" pitchFamily="34" charset="0"/>
              <a:ea typeface="Open Sans" panose="020B0606030504020204" pitchFamily="34" charset="0"/>
              <a:cs typeface="Open Sans" panose="020B0606030504020204" pitchFamily="34" charset="0"/>
            </a:rPr>
            <a:t>the</a:t>
          </a:r>
          <a:r>
            <a:rPr lang="hr-HR" sz="1500" b="0" i="0" dirty="0">
              <a:latin typeface="Open Sans" panose="020B0606030504020204" pitchFamily="34" charset="0"/>
              <a:ea typeface="Open Sans" panose="020B0606030504020204" pitchFamily="34" charset="0"/>
              <a:cs typeface="Open Sans" panose="020B0606030504020204" pitchFamily="34" charset="0"/>
            </a:rPr>
            <a:t> </a:t>
          </a:r>
          <a:r>
            <a:rPr lang="en-US" sz="1500" b="0" i="0" dirty="0">
              <a:latin typeface="Open Sans" panose="020B0606030504020204" pitchFamily="34" charset="0"/>
              <a:ea typeface="Open Sans" panose="020B0606030504020204" pitchFamily="34" charset="0"/>
              <a:cs typeface="Open Sans" panose="020B0606030504020204" pitchFamily="34" charset="0"/>
            </a:rPr>
            <a:t>latest solutions to all participants of the cross-border port system</a:t>
          </a:r>
          <a:endParaRPr lang="en-GB" sz="1500" b="0" dirty="0">
            <a:latin typeface="Open Sans" panose="020B0606030504020204" pitchFamily="34" charset="0"/>
            <a:ea typeface="Open Sans" panose="020B0606030504020204" pitchFamily="34" charset="0"/>
            <a:cs typeface="Open Sans" panose="020B0606030504020204" pitchFamily="34" charset="0"/>
          </a:endParaRPr>
        </a:p>
      </dgm:t>
    </dgm:pt>
    <dgm:pt modelId="{5D3CAB31-94B1-4718-A47C-8A8F2479B55D}" type="parTrans" cxnId="{D8CDA79F-10B4-49A0-90B1-7892C217CE2E}">
      <dgm:prSet/>
      <dgm:spPr/>
      <dgm:t>
        <a:bodyPr/>
        <a:lstStyle/>
        <a:p>
          <a:endParaRPr lang="en-GB"/>
        </a:p>
      </dgm:t>
    </dgm:pt>
    <dgm:pt modelId="{51132041-F9B8-43E8-82F3-607E4F112136}" type="sibTrans" cxnId="{D8CDA79F-10B4-49A0-90B1-7892C217CE2E}">
      <dgm:prSet/>
      <dgm:spPr/>
      <dgm:t>
        <a:bodyPr/>
        <a:lstStyle/>
        <a:p>
          <a:endParaRPr lang="en-GB"/>
        </a:p>
      </dgm:t>
    </dgm:pt>
    <dgm:pt modelId="{5CAEB95B-1A3E-427E-837F-1B017B4040CE}" type="pres">
      <dgm:prSet presAssocID="{2727122F-0CB6-4EF3-8280-1330CF88A1C7}" presName="compositeShape" presStyleCnt="0">
        <dgm:presLayoutVars>
          <dgm:chMax val="7"/>
          <dgm:dir/>
          <dgm:resizeHandles val="exact"/>
        </dgm:presLayoutVars>
      </dgm:prSet>
      <dgm:spPr/>
    </dgm:pt>
    <dgm:pt modelId="{DF133E29-16E2-40F7-80F9-745F8A1C820D}" type="pres">
      <dgm:prSet presAssocID="{CED1A144-8151-4BD8-89F0-9D237A809BC5}" presName="circ1TxSh" presStyleLbl="vennNode1" presStyleIdx="0" presStyleCnt="1" custScaleX="227644" custScaleY="100000" custLinFactNeighborX="14622" custLinFactNeighborY="-1763"/>
      <dgm:spPr/>
    </dgm:pt>
  </dgm:ptLst>
  <dgm:cxnLst>
    <dgm:cxn modelId="{E741647B-7969-4744-839A-1789F0A1D819}" type="presOf" srcId="{CED1A144-8151-4BD8-89F0-9D237A809BC5}" destId="{DF133E29-16E2-40F7-80F9-745F8A1C820D}" srcOrd="0" destOrd="0" presId="urn:microsoft.com/office/officeart/2005/8/layout/venn1"/>
    <dgm:cxn modelId="{BA6C0487-0217-4262-AED9-35E4729BEB30}" type="presOf" srcId="{2727122F-0CB6-4EF3-8280-1330CF88A1C7}" destId="{5CAEB95B-1A3E-427E-837F-1B017B4040CE}" srcOrd="0" destOrd="0" presId="urn:microsoft.com/office/officeart/2005/8/layout/venn1"/>
    <dgm:cxn modelId="{D8CDA79F-10B4-49A0-90B1-7892C217CE2E}" srcId="{2727122F-0CB6-4EF3-8280-1330CF88A1C7}" destId="{CED1A144-8151-4BD8-89F0-9D237A809BC5}" srcOrd="0" destOrd="0" parTransId="{5D3CAB31-94B1-4718-A47C-8A8F2479B55D}" sibTransId="{51132041-F9B8-43E8-82F3-607E4F112136}"/>
    <dgm:cxn modelId="{B6F071DB-5101-4B8B-BF98-DABEAB6FDEB1}" type="presParOf" srcId="{5CAEB95B-1A3E-427E-837F-1B017B4040CE}" destId="{DF133E29-16E2-40F7-80F9-745F8A1C820D}"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2781792-8501-4C6F-95A7-FA46D49FEBC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40C6A68E-E5E6-4A31-BAA3-CF7CC325AC3B}" type="pres">
      <dgm:prSet presAssocID="{12781792-8501-4C6F-95A7-FA46D49FEBC4}" presName="compositeShape" presStyleCnt="0">
        <dgm:presLayoutVars>
          <dgm:chMax val="7"/>
          <dgm:dir/>
          <dgm:resizeHandles val="exact"/>
        </dgm:presLayoutVars>
      </dgm:prSet>
      <dgm:spPr/>
    </dgm:pt>
  </dgm:ptLst>
  <dgm:cxnLst>
    <dgm:cxn modelId="{4822DE8E-C639-4FE3-A715-5299A9B7FF01}" type="presOf" srcId="{12781792-8501-4C6F-95A7-FA46D49FEBC4}" destId="{40C6A68E-E5E6-4A31-BAA3-CF7CC325AC3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2781792-8501-4C6F-95A7-FA46D49FEBC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F675545A-054F-4F5C-8513-164E081F3ED6}">
      <dgm:prSet custT="1"/>
      <dgm:spPr/>
      <dgm:t>
        <a:bodyPr/>
        <a:lstStyle/>
        <a:p>
          <a:r>
            <a:rPr lang="en-GB" sz="1300" b="1" i="0" dirty="0"/>
            <a:t>Joint topic </a:t>
          </a:r>
          <a:r>
            <a:rPr lang="en-GB" sz="1300" b="0" i="0" dirty="0"/>
            <a:t>(e.g. underwater heritage)</a:t>
          </a:r>
          <a:endParaRPr lang="en-GB" sz="1300" dirty="0"/>
        </a:p>
      </dgm:t>
    </dgm:pt>
    <dgm:pt modelId="{677A59CA-34D7-420F-9617-1FD2F8254035}" type="parTrans" cxnId="{55FD2C51-5B6D-45D7-BB99-DD4F804C5AAD}">
      <dgm:prSet/>
      <dgm:spPr/>
      <dgm:t>
        <a:bodyPr/>
        <a:lstStyle/>
        <a:p>
          <a:endParaRPr lang="en-GB"/>
        </a:p>
      </dgm:t>
    </dgm:pt>
    <dgm:pt modelId="{02215FEA-BB99-4E01-95B9-8E00932B5897}" type="sibTrans" cxnId="{55FD2C51-5B6D-45D7-BB99-DD4F804C5AAD}">
      <dgm:prSet/>
      <dgm:spPr/>
      <dgm:t>
        <a:bodyPr/>
        <a:lstStyle/>
        <a:p>
          <a:endParaRPr lang="en-GB"/>
        </a:p>
      </dgm:t>
    </dgm:pt>
    <dgm:pt modelId="{40C6A68E-E5E6-4A31-BAA3-CF7CC325AC3B}" type="pres">
      <dgm:prSet presAssocID="{12781792-8501-4C6F-95A7-FA46D49FEBC4}" presName="compositeShape" presStyleCnt="0">
        <dgm:presLayoutVars>
          <dgm:chMax val="7"/>
          <dgm:dir/>
          <dgm:resizeHandles val="exact"/>
        </dgm:presLayoutVars>
      </dgm:prSet>
      <dgm:spPr/>
    </dgm:pt>
    <dgm:pt modelId="{0E237DA2-4BC9-476A-AC4F-26511931D68B}" type="pres">
      <dgm:prSet presAssocID="{F675545A-054F-4F5C-8513-164E081F3ED6}" presName="circ1TxSh" presStyleLbl="vennNode1" presStyleIdx="0" presStyleCnt="1" custScaleX="119261"/>
      <dgm:spPr/>
    </dgm:pt>
  </dgm:ptLst>
  <dgm:cxnLst>
    <dgm:cxn modelId="{8A03EA70-CC69-499B-B914-4E64D2A42993}" type="presOf" srcId="{F675545A-054F-4F5C-8513-164E081F3ED6}" destId="{0E237DA2-4BC9-476A-AC4F-26511931D68B}" srcOrd="0" destOrd="0" presId="urn:microsoft.com/office/officeart/2005/8/layout/venn1"/>
    <dgm:cxn modelId="{55FD2C51-5B6D-45D7-BB99-DD4F804C5AAD}" srcId="{12781792-8501-4C6F-95A7-FA46D49FEBC4}" destId="{F675545A-054F-4F5C-8513-164E081F3ED6}" srcOrd="0" destOrd="0" parTransId="{677A59CA-34D7-420F-9617-1FD2F8254035}" sibTransId="{02215FEA-BB99-4E01-95B9-8E00932B5897}"/>
    <dgm:cxn modelId="{4822DE8E-C639-4FE3-A715-5299A9B7FF01}" type="presOf" srcId="{12781792-8501-4C6F-95A7-FA46D49FEBC4}" destId="{40C6A68E-E5E6-4A31-BAA3-CF7CC325AC3B}" srcOrd="0" destOrd="0" presId="urn:microsoft.com/office/officeart/2005/8/layout/venn1"/>
    <dgm:cxn modelId="{BF2872D4-F582-48AE-801F-19D6DA067731}" type="presParOf" srcId="{40C6A68E-E5E6-4A31-BAA3-CF7CC325AC3B}" destId="{0E237DA2-4BC9-476A-AC4F-26511931D68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E5B586-CB5F-41EF-A2FE-A1308729465E}"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63EDF339-3656-49CB-ABDE-B9529361F8AC}">
      <dgm:prSet custT="1"/>
      <dgm:spPr/>
      <dgm:t>
        <a:bodyPr/>
        <a:lstStyle/>
        <a:p>
          <a:r>
            <a:rPr lang="en-GB" sz="1250" b="1" i="0" dirty="0"/>
            <a:t>Stakeholders</a:t>
          </a:r>
          <a:r>
            <a:rPr lang="en-GB" sz="1300" b="0" i="0" dirty="0"/>
            <a:t> network</a:t>
          </a:r>
          <a:endParaRPr lang="en-GB" sz="1300" b="0" dirty="0"/>
        </a:p>
      </dgm:t>
    </dgm:pt>
    <dgm:pt modelId="{6517F25A-4507-4959-95A3-E19DB2C8F6C4}" type="parTrans" cxnId="{D4D9C0FA-D93D-46A4-AA92-E5B391A787AC}">
      <dgm:prSet/>
      <dgm:spPr/>
      <dgm:t>
        <a:bodyPr/>
        <a:lstStyle/>
        <a:p>
          <a:endParaRPr lang="en-GB"/>
        </a:p>
      </dgm:t>
    </dgm:pt>
    <dgm:pt modelId="{BF2BAC21-C910-40B0-A3EC-356DA6267A7C}" type="sibTrans" cxnId="{D4D9C0FA-D93D-46A4-AA92-E5B391A787AC}">
      <dgm:prSet/>
      <dgm:spPr/>
      <dgm:t>
        <a:bodyPr/>
        <a:lstStyle/>
        <a:p>
          <a:endParaRPr lang="en-GB"/>
        </a:p>
      </dgm:t>
    </dgm:pt>
    <dgm:pt modelId="{A63C0765-A289-447E-861D-AF7C4757A0F7}" type="pres">
      <dgm:prSet presAssocID="{7EE5B586-CB5F-41EF-A2FE-A1308729465E}" presName="compositeShape" presStyleCnt="0">
        <dgm:presLayoutVars>
          <dgm:chMax val="7"/>
          <dgm:dir/>
          <dgm:resizeHandles val="exact"/>
        </dgm:presLayoutVars>
      </dgm:prSet>
      <dgm:spPr/>
    </dgm:pt>
    <dgm:pt modelId="{807BE652-452A-4A59-BD46-2EF114477D59}" type="pres">
      <dgm:prSet presAssocID="{63EDF339-3656-49CB-ABDE-B9529361F8AC}" presName="circ1TxSh" presStyleLbl="vennNode1" presStyleIdx="0" presStyleCnt="1" custScaleX="133371" custLinFactNeighborX="2545" custLinFactNeighborY="20388"/>
      <dgm:spPr/>
    </dgm:pt>
  </dgm:ptLst>
  <dgm:cxnLst>
    <dgm:cxn modelId="{7A250D97-CEDD-4BD1-A90D-EAE1DEB52C5C}" type="presOf" srcId="{7EE5B586-CB5F-41EF-A2FE-A1308729465E}" destId="{A63C0765-A289-447E-861D-AF7C4757A0F7}" srcOrd="0" destOrd="0" presId="urn:microsoft.com/office/officeart/2005/8/layout/venn1"/>
    <dgm:cxn modelId="{C378739E-27FF-44F9-81CA-D25C75163855}" type="presOf" srcId="{63EDF339-3656-49CB-ABDE-B9529361F8AC}" destId="{807BE652-452A-4A59-BD46-2EF114477D59}" srcOrd="0" destOrd="0" presId="urn:microsoft.com/office/officeart/2005/8/layout/venn1"/>
    <dgm:cxn modelId="{D4D9C0FA-D93D-46A4-AA92-E5B391A787AC}" srcId="{7EE5B586-CB5F-41EF-A2FE-A1308729465E}" destId="{63EDF339-3656-49CB-ABDE-B9529361F8AC}" srcOrd="0" destOrd="0" parTransId="{6517F25A-4507-4959-95A3-E19DB2C8F6C4}" sibTransId="{BF2BAC21-C910-40B0-A3EC-356DA6267A7C}"/>
    <dgm:cxn modelId="{301DAEF1-F9EE-4F90-8EEA-D63CDCC28A35}" type="presParOf" srcId="{A63C0765-A289-447E-861D-AF7C4757A0F7}" destId="{807BE652-452A-4A59-BD46-2EF114477D59}" srcOrd="0" destOrd="0" presId="urn:microsoft.com/office/officeart/2005/8/layout/ven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2727122F-0CB6-4EF3-8280-1330CF88A1C7}"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n-GB"/>
        </a:p>
      </dgm:t>
    </dgm:pt>
    <dgm:pt modelId="{CED1A144-8151-4BD8-89F0-9D237A809BC5}">
      <dgm:prSet/>
      <dgm:spPr/>
      <dgm:t>
        <a:bodyPr/>
        <a:lstStyle/>
        <a:p>
          <a:r>
            <a:rPr lang="en-GB" b="1" i="0" dirty="0"/>
            <a:t>Activities </a:t>
          </a:r>
          <a:r>
            <a:rPr lang="en-GB" b="0" i="0" dirty="0"/>
            <a:t>(e.g. sailing)</a:t>
          </a:r>
          <a:endParaRPr lang="en-GB" dirty="0"/>
        </a:p>
      </dgm:t>
    </dgm:pt>
    <dgm:pt modelId="{5D3CAB31-94B1-4718-A47C-8A8F2479B55D}" type="parTrans" cxnId="{D8CDA79F-10B4-49A0-90B1-7892C217CE2E}">
      <dgm:prSet/>
      <dgm:spPr/>
      <dgm:t>
        <a:bodyPr/>
        <a:lstStyle/>
        <a:p>
          <a:endParaRPr lang="en-GB"/>
        </a:p>
      </dgm:t>
    </dgm:pt>
    <dgm:pt modelId="{51132041-F9B8-43E8-82F3-607E4F112136}" type="sibTrans" cxnId="{D8CDA79F-10B4-49A0-90B1-7892C217CE2E}">
      <dgm:prSet/>
      <dgm:spPr/>
      <dgm:t>
        <a:bodyPr/>
        <a:lstStyle/>
        <a:p>
          <a:endParaRPr lang="en-GB"/>
        </a:p>
      </dgm:t>
    </dgm:pt>
    <dgm:pt modelId="{5CAEB95B-1A3E-427E-837F-1B017B4040CE}" type="pres">
      <dgm:prSet presAssocID="{2727122F-0CB6-4EF3-8280-1330CF88A1C7}" presName="compositeShape" presStyleCnt="0">
        <dgm:presLayoutVars>
          <dgm:chMax val="7"/>
          <dgm:dir/>
          <dgm:resizeHandles val="exact"/>
        </dgm:presLayoutVars>
      </dgm:prSet>
      <dgm:spPr/>
    </dgm:pt>
    <dgm:pt modelId="{DF133E29-16E2-40F7-80F9-745F8A1C820D}" type="pres">
      <dgm:prSet presAssocID="{CED1A144-8151-4BD8-89F0-9D237A809BC5}" presName="circ1TxSh" presStyleLbl="vennNode1" presStyleIdx="0" presStyleCnt="1" custLinFactNeighborX="-5605" custLinFactNeighborY="0"/>
      <dgm:spPr/>
    </dgm:pt>
  </dgm:ptLst>
  <dgm:cxnLst>
    <dgm:cxn modelId="{E741647B-7969-4744-839A-1789F0A1D819}" type="presOf" srcId="{CED1A144-8151-4BD8-89F0-9D237A809BC5}" destId="{DF133E29-16E2-40F7-80F9-745F8A1C820D}" srcOrd="0" destOrd="0" presId="urn:microsoft.com/office/officeart/2005/8/layout/venn1"/>
    <dgm:cxn modelId="{BA6C0487-0217-4262-AED9-35E4729BEB30}" type="presOf" srcId="{2727122F-0CB6-4EF3-8280-1330CF88A1C7}" destId="{5CAEB95B-1A3E-427E-837F-1B017B4040CE}" srcOrd="0" destOrd="0" presId="urn:microsoft.com/office/officeart/2005/8/layout/venn1"/>
    <dgm:cxn modelId="{D8CDA79F-10B4-49A0-90B1-7892C217CE2E}" srcId="{2727122F-0CB6-4EF3-8280-1330CF88A1C7}" destId="{CED1A144-8151-4BD8-89F0-9D237A809BC5}" srcOrd="0" destOrd="0" parTransId="{5D3CAB31-94B1-4718-A47C-8A8F2479B55D}" sibTransId="{51132041-F9B8-43E8-82F3-607E4F112136}"/>
    <dgm:cxn modelId="{B6F071DB-5101-4B8B-BF98-DABEAB6FDEB1}" type="presParOf" srcId="{5CAEB95B-1A3E-427E-837F-1B017B4040CE}" destId="{DF133E29-16E2-40F7-80F9-745F8A1C820D}"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EE5B586-CB5F-41EF-A2FE-A1308729465E}"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63EDF339-3656-49CB-ABDE-B9529361F8AC}">
      <dgm:prSet custT="1"/>
      <dgm:spPr/>
      <dgm:t>
        <a:bodyPr/>
        <a:lstStyle/>
        <a:p>
          <a:r>
            <a:rPr lang="en-GB" sz="1250" b="1" i="0" dirty="0"/>
            <a:t>Stakeholders</a:t>
          </a:r>
          <a:r>
            <a:rPr lang="en-GB" sz="1300" b="0" i="0" dirty="0"/>
            <a:t> network</a:t>
          </a:r>
          <a:endParaRPr lang="en-GB" sz="1300" b="0" dirty="0"/>
        </a:p>
      </dgm:t>
    </dgm:pt>
    <dgm:pt modelId="{6517F25A-4507-4959-95A3-E19DB2C8F6C4}" type="parTrans" cxnId="{D4D9C0FA-D93D-46A4-AA92-E5B391A787AC}">
      <dgm:prSet/>
      <dgm:spPr/>
      <dgm:t>
        <a:bodyPr/>
        <a:lstStyle/>
        <a:p>
          <a:endParaRPr lang="en-GB"/>
        </a:p>
      </dgm:t>
    </dgm:pt>
    <dgm:pt modelId="{BF2BAC21-C910-40B0-A3EC-356DA6267A7C}" type="sibTrans" cxnId="{D4D9C0FA-D93D-46A4-AA92-E5B391A787AC}">
      <dgm:prSet/>
      <dgm:spPr/>
      <dgm:t>
        <a:bodyPr/>
        <a:lstStyle/>
        <a:p>
          <a:endParaRPr lang="en-GB"/>
        </a:p>
      </dgm:t>
    </dgm:pt>
    <dgm:pt modelId="{A63C0765-A289-447E-861D-AF7C4757A0F7}" type="pres">
      <dgm:prSet presAssocID="{7EE5B586-CB5F-41EF-A2FE-A1308729465E}" presName="compositeShape" presStyleCnt="0">
        <dgm:presLayoutVars>
          <dgm:chMax val="7"/>
          <dgm:dir/>
          <dgm:resizeHandles val="exact"/>
        </dgm:presLayoutVars>
      </dgm:prSet>
      <dgm:spPr/>
    </dgm:pt>
    <dgm:pt modelId="{807BE652-452A-4A59-BD46-2EF114477D59}" type="pres">
      <dgm:prSet presAssocID="{63EDF339-3656-49CB-ABDE-B9529361F8AC}" presName="circ1TxSh" presStyleLbl="vennNode1" presStyleIdx="0" presStyleCnt="1" custScaleX="133371" custLinFactNeighborX="-10703" custLinFactNeighborY="1316"/>
      <dgm:spPr/>
    </dgm:pt>
  </dgm:ptLst>
  <dgm:cxnLst>
    <dgm:cxn modelId="{7A250D97-CEDD-4BD1-A90D-EAE1DEB52C5C}" type="presOf" srcId="{7EE5B586-CB5F-41EF-A2FE-A1308729465E}" destId="{A63C0765-A289-447E-861D-AF7C4757A0F7}" srcOrd="0" destOrd="0" presId="urn:microsoft.com/office/officeart/2005/8/layout/venn1"/>
    <dgm:cxn modelId="{C378739E-27FF-44F9-81CA-D25C75163855}" type="presOf" srcId="{63EDF339-3656-49CB-ABDE-B9529361F8AC}" destId="{807BE652-452A-4A59-BD46-2EF114477D59}" srcOrd="0" destOrd="0" presId="urn:microsoft.com/office/officeart/2005/8/layout/venn1"/>
    <dgm:cxn modelId="{D4D9C0FA-D93D-46A4-AA92-E5B391A787AC}" srcId="{7EE5B586-CB5F-41EF-A2FE-A1308729465E}" destId="{63EDF339-3656-49CB-ABDE-B9529361F8AC}" srcOrd="0" destOrd="0" parTransId="{6517F25A-4507-4959-95A3-E19DB2C8F6C4}" sibTransId="{BF2BAC21-C910-40B0-A3EC-356DA6267A7C}"/>
    <dgm:cxn modelId="{301DAEF1-F9EE-4F90-8EEA-D63CDCC28A35}" type="presParOf" srcId="{A63C0765-A289-447E-861D-AF7C4757A0F7}" destId="{807BE652-452A-4A59-BD46-2EF114477D59}" srcOrd="0" destOrd="0" presId="urn:microsoft.com/office/officeart/2005/8/layout/ven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E5DAEE1-278D-4013-A960-E911525BD3DE}"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987BE604-EE2E-4B13-AE5F-E42837D376B6}">
      <dgm:prSet custT="1"/>
      <dgm:spPr/>
      <dgm:t>
        <a:bodyPr/>
        <a:lstStyle/>
        <a:p>
          <a:r>
            <a:rPr lang="en-GB" sz="1300" b="0" i="0" dirty="0"/>
            <a:t>Develop and promote </a:t>
          </a:r>
          <a:r>
            <a:rPr lang="en-GB" sz="1300" b="1" i="0" dirty="0"/>
            <a:t>joint</a:t>
          </a:r>
          <a:r>
            <a:rPr lang="en-GB" sz="1300" b="0" i="0" dirty="0"/>
            <a:t> </a:t>
          </a:r>
          <a:r>
            <a:rPr lang="en-GB" sz="1300" b="1" i="0" dirty="0"/>
            <a:t>activities</a:t>
          </a:r>
          <a:r>
            <a:rPr lang="en-GB" sz="1300" b="0" i="0" dirty="0"/>
            <a:t> (also digitally)</a:t>
          </a:r>
          <a:endParaRPr lang="en-GB" sz="1300" b="0" dirty="0"/>
        </a:p>
      </dgm:t>
    </dgm:pt>
    <dgm:pt modelId="{EC621FF6-79F7-4833-AB4F-1D1C4B642FC0}" type="parTrans" cxnId="{6E4BCE1D-29A8-4456-B00E-69886E384403}">
      <dgm:prSet/>
      <dgm:spPr/>
      <dgm:t>
        <a:bodyPr/>
        <a:lstStyle/>
        <a:p>
          <a:endParaRPr lang="en-GB"/>
        </a:p>
      </dgm:t>
    </dgm:pt>
    <dgm:pt modelId="{199E4DE7-45DF-4AC8-9703-638E94339F9A}" type="sibTrans" cxnId="{6E4BCE1D-29A8-4456-B00E-69886E384403}">
      <dgm:prSet/>
      <dgm:spPr/>
      <dgm:t>
        <a:bodyPr/>
        <a:lstStyle/>
        <a:p>
          <a:endParaRPr lang="en-GB"/>
        </a:p>
      </dgm:t>
    </dgm:pt>
    <dgm:pt modelId="{180E3BBA-4A0B-469E-9BB1-EA54B6963948}" type="pres">
      <dgm:prSet presAssocID="{FE5DAEE1-278D-4013-A960-E911525BD3DE}" presName="compositeShape" presStyleCnt="0">
        <dgm:presLayoutVars>
          <dgm:chMax val="7"/>
          <dgm:dir/>
          <dgm:resizeHandles val="exact"/>
        </dgm:presLayoutVars>
      </dgm:prSet>
      <dgm:spPr/>
    </dgm:pt>
    <dgm:pt modelId="{5FE7EF23-8E34-4B32-91BB-1294B65D102F}" type="pres">
      <dgm:prSet presAssocID="{987BE604-EE2E-4B13-AE5F-E42837D376B6}" presName="circ1TxSh" presStyleLbl="vennNode1" presStyleIdx="0" presStyleCnt="1" custScaleX="158788" custLinFactNeighborX="29428" custLinFactNeighborY="3689"/>
      <dgm:spPr/>
    </dgm:pt>
  </dgm:ptLst>
  <dgm:cxnLst>
    <dgm:cxn modelId="{6E4BCE1D-29A8-4456-B00E-69886E384403}" srcId="{FE5DAEE1-278D-4013-A960-E911525BD3DE}" destId="{987BE604-EE2E-4B13-AE5F-E42837D376B6}" srcOrd="0" destOrd="0" parTransId="{EC621FF6-79F7-4833-AB4F-1D1C4B642FC0}" sibTransId="{199E4DE7-45DF-4AC8-9703-638E94339F9A}"/>
    <dgm:cxn modelId="{8297073F-EAB8-4DF0-B8C3-A3FAF1FBD4EB}" type="presOf" srcId="{987BE604-EE2E-4B13-AE5F-E42837D376B6}" destId="{5FE7EF23-8E34-4B32-91BB-1294B65D102F}" srcOrd="0" destOrd="0" presId="urn:microsoft.com/office/officeart/2005/8/layout/venn1"/>
    <dgm:cxn modelId="{6AAFFDEE-CD40-4131-9A96-FEF0C9D7499C}" type="presOf" srcId="{FE5DAEE1-278D-4013-A960-E911525BD3DE}" destId="{180E3BBA-4A0B-469E-9BB1-EA54B6963948}" srcOrd="0" destOrd="0" presId="urn:microsoft.com/office/officeart/2005/8/layout/venn1"/>
    <dgm:cxn modelId="{5A7D317D-6CBE-4AFE-B4E3-0E397DD1A4A8}" type="presParOf" srcId="{180E3BBA-4A0B-469E-9BB1-EA54B6963948}" destId="{5FE7EF23-8E34-4B32-91BB-1294B65D102F}" srcOrd="0" destOrd="0" presId="urn:microsoft.com/office/officeart/2005/8/layout/ven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452CDC90-FCD4-42F2-9E39-95FD44A8131F}"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BCBBA895-64BC-40C5-A5FB-23BD721ED125}">
      <dgm:prSet custT="1"/>
      <dgm:spPr/>
      <dgm:t>
        <a:bodyPr/>
        <a:lstStyle/>
        <a:p>
          <a:r>
            <a:rPr lang="en-GB" sz="1300" b="1" i="0" dirty="0"/>
            <a:t>CB Cultural Route</a:t>
          </a:r>
          <a:endParaRPr lang="en-GB" sz="1300" dirty="0"/>
        </a:p>
      </dgm:t>
    </dgm:pt>
    <dgm:pt modelId="{8B709A7D-F71E-4E8D-B2A9-29DFDA582ADD}" type="parTrans" cxnId="{35B5F817-25DC-493C-8C75-EC60F5DF03B5}">
      <dgm:prSet/>
      <dgm:spPr/>
      <dgm:t>
        <a:bodyPr/>
        <a:lstStyle/>
        <a:p>
          <a:endParaRPr lang="en-GB"/>
        </a:p>
      </dgm:t>
    </dgm:pt>
    <dgm:pt modelId="{326B22F9-67B7-4EE8-8E03-E7AC2B7702E6}" type="sibTrans" cxnId="{35B5F817-25DC-493C-8C75-EC60F5DF03B5}">
      <dgm:prSet/>
      <dgm:spPr/>
      <dgm:t>
        <a:bodyPr/>
        <a:lstStyle/>
        <a:p>
          <a:endParaRPr lang="en-GB"/>
        </a:p>
      </dgm:t>
    </dgm:pt>
    <dgm:pt modelId="{B28A5383-A3F9-4EF4-9D5F-41570DC1234B}" type="pres">
      <dgm:prSet presAssocID="{452CDC90-FCD4-42F2-9E39-95FD44A8131F}" presName="compositeShape" presStyleCnt="0">
        <dgm:presLayoutVars>
          <dgm:chMax val="7"/>
          <dgm:dir/>
          <dgm:resizeHandles val="exact"/>
        </dgm:presLayoutVars>
      </dgm:prSet>
      <dgm:spPr/>
    </dgm:pt>
    <dgm:pt modelId="{51EC1F95-5B1A-4337-B5AA-8C6D1B61DBE7}" type="pres">
      <dgm:prSet presAssocID="{BCBBA895-64BC-40C5-A5FB-23BD721ED125}" presName="circ1TxSh" presStyleLbl="vennNode1" presStyleIdx="0" presStyleCnt="1" custScaleX="122773" custLinFactNeighborX="45702" custLinFactNeighborY="-1219"/>
      <dgm:spPr/>
    </dgm:pt>
  </dgm:ptLst>
  <dgm:cxnLst>
    <dgm:cxn modelId="{35B5F817-25DC-493C-8C75-EC60F5DF03B5}" srcId="{452CDC90-FCD4-42F2-9E39-95FD44A8131F}" destId="{BCBBA895-64BC-40C5-A5FB-23BD721ED125}" srcOrd="0" destOrd="0" parTransId="{8B709A7D-F71E-4E8D-B2A9-29DFDA582ADD}" sibTransId="{326B22F9-67B7-4EE8-8E03-E7AC2B7702E6}"/>
    <dgm:cxn modelId="{9D23C462-DF89-49EB-8078-3FC5510DB8AE}" type="presOf" srcId="{452CDC90-FCD4-42F2-9E39-95FD44A8131F}" destId="{B28A5383-A3F9-4EF4-9D5F-41570DC1234B}" srcOrd="0" destOrd="0" presId="urn:microsoft.com/office/officeart/2005/8/layout/venn1"/>
    <dgm:cxn modelId="{2793266D-8B73-4325-B020-F9A956F63D25}" type="presOf" srcId="{BCBBA895-64BC-40C5-A5FB-23BD721ED125}" destId="{51EC1F95-5B1A-4337-B5AA-8C6D1B61DBE7}" srcOrd="0" destOrd="0" presId="urn:microsoft.com/office/officeart/2005/8/layout/venn1"/>
    <dgm:cxn modelId="{6EDC6AAA-488B-4A0D-A310-612CCA7AECF9}" type="presParOf" srcId="{B28A5383-A3F9-4EF4-9D5F-41570DC1234B}" destId="{51EC1F95-5B1A-4337-B5AA-8C6D1B61DBE7}" srcOrd="0" destOrd="0" presId="urn:microsoft.com/office/officeart/2005/8/layout/venn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D578E82B-9F7D-463F-A0A9-2564B4822658}" type="doc">
      <dgm:prSet loTypeId="urn:microsoft.com/office/officeart/2005/8/layout/matrix3" loCatId="matrix" qsTypeId="urn:microsoft.com/office/officeart/2005/8/quickstyle/simple3" qsCatId="simple" csTypeId="urn:microsoft.com/office/officeart/2005/8/colors/accent1_2" csCatId="accent1" phldr="1"/>
      <dgm:spPr/>
      <dgm:t>
        <a:bodyPr/>
        <a:lstStyle/>
        <a:p>
          <a:endParaRPr lang="en-GB"/>
        </a:p>
      </dgm:t>
    </dgm:pt>
    <dgm:pt modelId="{965B931A-4B99-472A-AC7E-343BE55831D4}">
      <dgm:prSet/>
      <dgm:spPr/>
    </dgm:pt>
    <dgm:pt modelId="{47923A55-6A74-43A7-A3F3-94B33DC4E2AC}" type="parTrans" cxnId="{471E80A3-2495-4258-86AB-3FE2DE74D1C5}">
      <dgm:prSet/>
      <dgm:spPr/>
      <dgm:t>
        <a:bodyPr/>
        <a:lstStyle/>
        <a:p>
          <a:endParaRPr lang="en-GB"/>
        </a:p>
      </dgm:t>
    </dgm:pt>
    <dgm:pt modelId="{C0C3609C-CA4C-44A7-9BC6-FBB25905357C}" type="sibTrans" cxnId="{471E80A3-2495-4258-86AB-3FE2DE74D1C5}">
      <dgm:prSet/>
      <dgm:spPr/>
      <dgm:t>
        <a:bodyPr/>
        <a:lstStyle/>
        <a:p>
          <a:endParaRPr lang="en-GB"/>
        </a:p>
      </dgm:t>
    </dgm:pt>
    <dgm:pt modelId="{439770B6-BBBF-4B8F-92E0-76CA045F48B8}">
      <dgm:prSet/>
      <dgm:spPr/>
      <dgm:t>
        <a:bodyPr/>
        <a:lstStyle/>
        <a:p>
          <a:endParaRPr lang="en-GB"/>
        </a:p>
      </dgm:t>
    </dgm:pt>
    <dgm:pt modelId="{08CB66CF-9D3C-4EB9-9653-06D8E57CCBA2}" type="parTrans" cxnId="{F53C5DFC-6659-4C33-A72B-FA2328CEE073}">
      <dgm:prSet/>
      <dgm:spPr/>
      <dgm:t>
        <a:bodyPr/>
        <a:lstStyle/>
        <a:p>
          <a:endParaRPr lang="en-GB"/>
        </a:p>
      </dgm:t>
    </dgm:pt>
    <dgm:pt modelId="{34A26936-A955-4D1E-B5CE-9C9761869BFC}" type="sibTrans" cxnId="{F53C5DFC-6659-4C33-A72B-FA2328CEE073}">
      <dgm:prSet/>
      <dgm:spPr/>
      <dgm:t>
        <a:bodyPr/>
        <a:lstStyle/>
        <a:p>
          <a:endParaRPr lang="en-GB"/>
        </a:p>
      </dgm:t>
    </dgm:pt>
    <dgm:pt modelId="{27267B14-2BB9-44BF-84FF-1621F8E1A849}">
      <dgm:prSet custT="1"/>
      <dgm:spPr/>
      <dgm:t>
        <a:bodyPr/>
        <a:lstStyle/>
        <a:p>
          <a:r>
            <a:rPr lang="en-GB" sz="1400" dirty="0"/>
            <a:t>Trainings</a:t>
          </a:r>
        </a:p>
        <a:p>
          <a:r>
            <a:rPr lang="en-GB" sz="1400" dirty="0"/>
            <a:t>Hospitality and accessibility</a:t>
          </a:r>
        </a:p>
      </dgm:t>
    </dgm:pt>
    <dgm:pt modelId="{41DAFB3E-3DBD-450B-987D-C4E5F31DB1BE}" type="parTrans" cxnId="{2AFFB239-42C2-44C2-8C3E-32663A8CB1D1}">
      <dgm:prSet/>
      <dgm:spPr/>
      <dgm:t>
        <a:bodyPr/>
        <a:lstStyle/>
        <a:p>
          <a:endParaRPr lang="en-GB"/>
        </a:p>
      </dgm:t>
    </dgm:pt>
    <dgm:pt modelId="{E403DC56-423B-48FC-8B28-4AB40367A4E3}" type="sibTrans" cxnId="{2AFFB239-42C2-44C2-8C3E-32663A8CB1D1}">
      <dgm:prSet/>
      <dgm:spPr/>
      <dgm:t>
        <a:bodyPr/>
        <a:lstStyle/>
        <a:p>
          <a:endParaRPr lang="en-GB"/>
        </a:p>
      </dgm:t>
    </dgm:pt>
    <dgm:pt modelId="{E0D69705-E773-4407-9681-D79CFB56D5AD}">
      <dgm:prSet/>
      <dgm:spPr/>
    </dgm:pt>
    <dgm:pt modelId="{8452CA30-A67D-4123-A135-6556FCCEBF0F}" type="parTrans" cxnId="{9B673226-B5EC-40D2-8E5C-19AB0094F60F}">
      <dgm:prSet/>
      <dgm:spPr/>
      <dgm:t>
        <a:bodyPr/>
        <a:lstStyle/>
        <a:p>
          <a:endParaRPr lang="en-GB"/>
        </a:p>
      </dgm:t>
    </dgm:pt>
    <dgm:pt modelId="{74C6B97A-4AB0-4D82-BE86-389D06DAFC9A}" type="sibTrans" cxnId="{9B673226-B5EC-40D2-8E5C-19AB0094F60F}">
      <dgm:prSet/>
      <dgm:spPr/>
      <dgm:t>
        <a:bodyPr/>
        <a:lstStyle/>
        <a:p>
          <a:endParaRPr lang="en-GB"/>
        </a:p>
      </dgm:t>
    </dgm:pt>
    <dgm:pt modelId="{0F566D70-EBE6-4DE4-8553-7DDB90FB0A6E}">
      <dgm:prSet/>
      <dgm:spPr/>
    </dgm:pt>
    <dgm:pt modelId="{989F984C-14E3-4401-AA3C-334A18B45D4D}" type="parTrans" cxnId="{7B775210-AE5F-459E-8E8F-CFC39A2EAC07}">
      <dgm:prSet/>
      <dgm:spPr/>
      <dgm:t>
        <a:bodyPr/>
        <a:lstStyle/>
        <a:p>
          <a:endParaRPr lang="en-GB"/>
        </a:p>
      </dgm:t>
    </dgm:pt>
    <dgm:pt modelId="{74F8CB47-843A-408E-BA8F-4D5AC79A7FB3}" type="sibTrans" cxnId="{7B775210-AE5F-459E-8E8F-CFC39A2EAC07}">
      <dgm:prSet/>
      <dgm:spPr/>
      <dgm:t>
        <a:bodyPr/>
        <a:lstStyle/>
        <a:p>
          <a:endParaRPr lang="en-GB"/>
        </a:p>
      </dgm:t>
    </dgm:pt>
    <dgm:pt modelId="{7624528E-C918-4F30-8EC3-93C67B930D1F}">
      <dgm:prSet custT="1"/>
      <dgm:spPr/>
      <dgm:t>
        <a:bodyPr/>
        <a:lstStyle/>
        <a:p>
          <a:r>
            <a:rPr lang="en-GB" sz="1400" dirty="0"/>
            <a:t>Joint strategies</a:t>
          </a:r>
        </a:p>
        <a:p>
          <a:r>
            <a:rPr lang="en-GB" sz="1400" dirty="0"/>
            <a:t>Plan for the route(s)</a:t>
          </a:r>
        </a:p>
      </dgm:t>
    </dgm:pt>
    <dgm:pt modelId="{2137A6E2-6B22-4653-824F-F3A0E2C3E79E}" type="parTrans" cxnId="{77596392-88AC-4D40-ADC9-DFDF6EA2A3C2}">
      <dgm:prSet/>
      <dgm:spPr/>
      <dgm:t>
        <a:bodyPr/>
        <a:lstStyle/>
        <a:p>
          <a:endParaRPr lang="en-GB"/>
        </a:p>
      </dgm:t>
    </dgm:pt>
    <dgm:pt modelId="{2F0D4A07-8A49-4AEE-9DEC-B263FE9FFF9C}" type="sibTrans" cxnId="{77596392-88AC-4D40-ADC9-DFDF6EA2A3C2}">
      <dgm:prSet/>
      <dgm:spPr/>
      <dgm:t>
        <a:bodyPr/>
        <a:lstStyle/>
        <a:p>
          <a:endParaRPr lang="en-GB"/>
        </a:p>
      </dgm:t>
    </dgm:pt>
    <dgm:pt modelId="{87D288A6-73FC-438F-8CFE-99112EED7F13}">
      <dgm:prSet custT="1"/>
      <dgm:spPr/>
      <dgm:t>
        <a:bodyPr/>
        <a:lstStyle/>
        <a:p>
          <a:r>
            <a:rPr lang="en-GB" sz="1400" dirty="0"/>
            <a:t>Digitisation </a:t>
          </a:r>
        </a:p>
        <a:p>
          <a:r>
            <a:rPr lang="en-GB" sz="1400" dirty="0"/>
            <a:t>Young travellers and entrepreneurs </a:t>
          </a:r>
        </a:p>
      </dgm:t>
    </dgm:pt>
    <dgm:pt modelId="{44208E29-62CA-4781-B6DB-F53F9AB679EE}" type="parTrans" cxnId="{42585332-6ADC-4ECD-9E76-B4F231815B3A}">
      <dgm:prSet/>
      <dgm:spPr/>
      <dgm:t>
        <a:bodyPr/>
        <a:lstStyle/>
        <a:p>
          <a:endParaRPr lang="en-GB"/>
        </a:p>
      </dgm:t>
    </dgm:pt>
    <dgm:pt modelId="{0535EAA7-42ED-47B3-99DF-1DF88745090A}" type="sibTrans" cxnId="{42585332-6ADC-4ECD-9E76-B4F231815B3A}">
      <dgm:prSet/>
      <dgm:spPr/>
      <dgm:t>
        <a:bodyPr/>
        <a:lstStyle/>
        <a:p>
          <a:endParaRPr lang="en-GB"/>
        </a:p>
      </dgm:t>
    </dgm:pt>
    <dgm:pt modelId="{D29E5063-93AA-43B7-B1AF-1E91016BFE23}">
      <dgm:prSet custT="1"/>
      <dgm:spPr/>
      <dgm:t>
        <a:bodyPr/>
        <a:lstStyle/>
        <a:p>
          <a:r>
            <a:rPr lang="en-GB" sz="1400" dirty="0"/>
            <a:t>Visitor centres Cross-border</a:t>
          </a:r>
        </a:p>
        <a:p>
          <a:r>
            <a:rPr lang="en-GB" sz="1400" dirty="0"/>
            <a:t>EDU trips for schools</a:t>
          </a:r>
        </a:p>
      </dgm:t>
    </dgm:pt>
    <dgm:pt modelId="{B73DEFA0-6DDF-420D-9A36-AB69F7E1CA64}" type="sibTrans" cxnId="{E67D2D1B-CF66-43BD-B958-4095178275CD}">
      <dgm:prSet/>
      <dgm:spPr/>
      <dgm:t>
        <a:bodyPr/>
        <a:lstStyle/>
        <a:p>
          <a:endParaRPr lang="en-GB"/>
        </a:p>
      </dgm:t>
    </dgm:pt>
    <dgm:pt modelId="{BEF74FA3-3FA9-4D08-9E08-4EC018251084}" type="parTrans" cxnId="{E67D2D1B-CF66-43BD-B958-4095178275CD}">
      <dgm:prSet/>
      <dgm:spPr/>
      <dgm:t>
        <a:bodyPr/>
        <a:lstStyle/>
        <a:p>
          <a:endParaRPr lang="en-GB"/>
        </a:p>
      </dgm:t>
    </dgm:pt>
    <dgm:pt modelId="{AE8A3147-536E-405F-836F-78E342F2C0CE}" type="pres">
      <dgm:prSet presAssocID="{D578E82B-9F7D-463F-A0A9-2564B4822658}" presName="matrix" presStyleCnt="0">
        <dgm:presLayoutVars>
          <dgm:chMax val="1"/>
          <dgm:dir/>
          <dgm:resizeHandles val="exact"/>
        </dgm:presLayoutVars>
      </dgm:prSet>
      <dgm:spPr/>
    </dgm:pt>
    <dgm:pt modelId="{A262F43A-7B64-4088-8870-4D35BD69F8DF}" type="pres">
      <dgm:prSet presAssocID="{D578E82B-9F7D-463F-A0A9-2564B4822658}" presName="diamond" presStyleLbl="bgShp" presStyleIdx="0" presStyleCnt="1"/>
      <dgm:spPr/>
    </dgm:pt>
    <dgm:pt modelId="{13ABEB03-9109-4FE3-B776-A5CCCE8CB662}" type="pres">
      <dgm:prSet presAssocID="{D578E82B-9F7D-463F-A0A9-2564B4822658}" presName="quad1" presStyleLbl="node1" presStyleIdx="0" presStyleCnt="4">
        <dgm:presLayoutVars>
          <dgm:chMax val="0"/>
          <dgm:chPref val="0"/>
          <dgm:bulletEnabled val="1"/>
        </dgm:presLayoutVars>
      </dgm:prSet>
      <dgm:spPr/>
    </dgm:pt>
    <dgm:pt modelId="{EA3418DA-8D8D-4EA1-ACBC-0A4293F5FE3C}" type="pres">
      <dgm:prSet presAssocID="{D578E82B-9F7D-463F-A0A9-2564B4822658}" presName="quad2" presStyleLbl="node1" presStyleIdx="1" presStyleCnt="4">
        <dgm:presLayoutVars>
          <dgm:chMax val="0"/>
          <dgm:chPref val="0"/>
          <dgm:bulletEnabled val="1"/>
        </dgm:presLayoutVars>
      </dgm:prSet>
      <dgm:spPr/>
    </dgm:pt>
    <dgm:pt modelId="{F95AA158-2965-4105-A8BF-6D5FCD972DF7}" type="pres">
      <dgm:prSet presAssocID="{D578E82B-9F7D-463F-A0A9-2564B4822658}" presName="quad3" presStyleLbl="node1" presStyleIdx="2" presStyleCnt="4">
        <dgm:presLayoutVars>
          <dgm:chMax val="0"/>
          <dgm:chPref val="0"/>
          <dgm:bulletEnabled val="1"/>
        </dgm:presLayoutVars>
      </dgm:prSet>
      <dgm:spPr/>
    </dgm:pt>
    <dgm:pt modelId="{8BBDDF58-1742-4ADA-B310-12344410DDA2}" type="pres">
      <dgm:prSet presAssocID="{D578E82B-9F7D-463F-A0A9-2564B4822658}" presName="quad4" presStyleLbl="node1" presStyleIdx="3" presStyleCnt="4">
        <dgm:presLayoutVars>
          <dgm:chMax val="0"/>
          <dgm:chPref val="0"/>
          <dgm:bulletEnabled val="1"/>
        </dgm:presLayoutVars>
      </dgm:prSet>
      <dgm:spPr/>
    </dgm:pt>
  </dgm:ptLst>
  <dgm:cxnLst>
    <dgm:cxn modelId="{7B775210-AE5F-459E-8E8F-CFC39A2EAC07}" srcId="{D578E82B-9F7D-463F-A0A9-2564B4822658}" destId="{0F566D70-EBE6-4DE4-8553-7DDB90FB0A6E}" srcOrd="5" destOrd="0" parTransId="{989F984C-14E3-4401-AA3C-334A18B45D4D}" sibTransId="{74F8CB47-843A-408E-BA8F-4D5AC79A7FB3}"/>
    <dgm:cxn modelId="{E67D2D1B-CF66-43BD-B958-4095178275CD}" srcId="{D578E82B-9F7D-463F-A0A9-2564B4822658}" destId="{D29E5063-93AA-43B7-B1AF-1E91016BFE23}" srcOrd="0" destOrd="0" parTransId="{BEF74FA3-3FA9-4D08-9E08-4EC018251084}" sibTransId="{B73DEFA0-6DDF-420D-9A36-AB69F7E1CA64}"/>
    <dgm:cxn modelId="{9B673226-B5EC-40D2-8E5C-19AB0094F60F}" srcId="{D578E82B-9F7D-463F-A0A9-2564B4822658}" destId="{E0D69705-E773-4407-9681-D79CFB56D5AD}" srcOrd="4" destOrd="0" parTransId="{8452CA30-A67D-4123-A135-6556FCCEBF0F}" sibTransId="{74C6B97A-4AB0-4D82-BE86-389D06DAFC9A}"/>
    <dgm:cxn modelId="{42585332-6ADC-4ECD-9E76-B4F231815B3A}" srcId="{D578E82B-9F7D-463F-A0A9-2564B4822658}" destId="{87D288A6-73FC-438F-8CFE-99112EED7F13}" srcOrd="2" destOrd="0" parTransId="{44208E29-62CA-4781-B6DB-F53F9AB679EE}" sibTransId="{0535EAA7-42ED-47B3-99DF-1DF88745090A}"/>
    <dgm:cxn modelId="{2AFFB239-42C2-44C2-8C3E-32663A8CB1D1}" srcId="{D578E82B-9F7D-463F-A0A9-2564B4822658}" destId="{27267B14-2BB9-44BF-84FF-1621F8E1A849}" srcOrd="3" destOrd="0" parTransId="{41DAFB3E-3DBD-450B-987D-C4E5F31DB1BE}" sibTransId="{E403DC56-423B-48FC-8B28-4AB40367A4E3}"/>
    <dgm:cxn modelId="{1745866E-7E9E-403A-9090-88C7EA1B167B}" type="presOf" srcId="{D29E5063-93AA-43B7-B1AF-1E91016BFE23}" destId="{13ABEB03-9109-4FE3-B776-A5CCCE8CB662}" srcOrd="0" destOrd="0" presId="urn:microsoft.com/office/officeart/2005/8/layout/matrix3"/>
    <dgm:cxn modelId="{72A2304F-05F0-4D4B-B80D-C23DE5C99873}" type="presOf" srcId="{D578E82B-9F7D-463F-A0A9-2564B4822658}" destId="{AE8A3147-536E-405F-836F-78E342F2C0CE}" srcOrd="0" destOrd="0" presId="urn:microsoft.com/office/officeart/2005/8/layout/matrix3"/>
    <dgm:cxn modelId="{58A5447E-C20D-4227-8AE4-524BC88DB0C9}" type="presOf" srcId="{27267B14-2BB9-44BF-84FF-1621F8E1A849}" destId="{8BBDDF58-1742-4ADA-B310-12344410DDA2}" srcOrd="0" destOrd="0" presId="urn:microsoft.com/office/officeart/2005/8/layout/matrix3"/>
    <dgm:cxn modelId="{77596392-88AC-4D40-ADC9-DFDF6EA2A3C2}" srcId="{D578E82B-9F7D-463F-A0A9-2564B4822658}" destId="{7624528E-C918-4F30-8EC3-93C67B930D1F}" srcOrd="1" destOrd="0" parTransId="{2137A6E2-6B22-4653-824F-F3A0E2C3E79E}" sibTransId="{2F0D4A07-8A49-4AEE-9DEC-B263FE9FFF9C}"/>
    <dgm:cxn modelId="{471E80A3-2495-4258-86AB-3FE2DE74D1C5}" srcId="{D578E82B-9F7D-463F-A0A9-2564B4822658}" destId="{965B931A-4B99-472A-AC7E-343BE55831D4}" srcOrd="6" destOrd="0" parTransId="{47923A55-6A74-43A7-A3F3-94B33DC4E2AC}" sibTransId="{C0C3609C-CA4C-44A7-9BC6-FBB25905357C}"/>
    <dgm:cxn modelId="{3F9241DD-E385-4ECD-AF0F-B4ACDF874E54}" type="presOf" srcId="{87D288A6-73FC-438F-8CFE-99112EED7F13}" destId="{F95AA158-2965-4105-A8BF-6D5FCD972DF7}" srcOrd="0" destOrd="0" presId="urn:microsoft.com/office/officeart/2005/8/layout/matrix3"/>
    <dgm:cxn modelId="{F53C5DFC-6659-4C33-A72B-FA2328CEE073}" srcId="{D578E82B-9F7D-463F-A0A9-2564B4822658}" destId="{439770B6-BBBF-4B8F-92E0-76CA045F48B8}" srcOrd="7" destOrd="0" parTransId="{08CB66CF-9D3C-4EB9-9653-06D8E57CCBA2}" sibTransId="{34A26936-A955-4D1E-B5CE-9C9761869BFC}"/>
    <dgm:cxn modelId="{61AD74FF-3451-4163-AE4C-73CA72C6F8DC}" type="presOf" srcId="{7624528E-C918-4F30-8EC3-93C67B930D1F}" destId="{EA3418DA-8D8D-4EA1-ACBC-0A4293F5FE3C}" srcOrd="0" destOrd="0" presId="urn:microsoft.com/office/officeart/2005/8/layout/matrix3"/>
    <dgm:cxn modelId="{E5749BBC-C7B3-46A5-8A7D-6D84B38825B5}" type="presParOf" srcId="{AE8A3147-536E-405F-836F-78E342F2C0CE}" destId="{A262F43A-7B64-4088-8870-4D35BD69F8DF}" srcOrd="0" destOrd="0" presId="urn:microsoft.com/office/officeart/2005/8/layout/matrix3"/>
    <dgm:cxn modelId="{38981A1E-73B6-4C1C-9905-4EF736B89AC3}" type="presParOf" srcId="{AE8A3147-536E-405F-836F-78E342F2C0CE}" destId="{13ABEB03-9109-4FE3-B776-A5CCCE8CB662}" srcOrd="1" destOrd="0" presId="urn:microsoft.com/office/officeart/2005/8/layout/matrix3"/>
    <dgm:cxn modelId="{C7DDEAF1-5A88-4278-B958-F2A7D3F7D6FB}" type="presParOf" srcId="{AE8A3147-536E-405F-836F-78E342F2C0CE}" destId="{EA3418DA-8D8D-4EA1-ACBC-0A4293F5FE3C}" srcOrd="2" destOrd="0" presId="urn:microsoft.com/office/officeart/2005/8/layout/matrix3"/>
    <dgm:cxn modelId="{91E12DC1-2594-4738-944A-0121A62A1129}" type="presParOf" srcId="{AE8A3147-536E-405F-836F-78E342F2C0CE}" destId="{F95AA158-2965-4105-A8BF-6D5FCD972DF7}" srcOrd="3" destOrd="0" presId="urn:microsoft.com/office/officeart/2005/8/layout/matrix3"/>
    <dgm:cxn modelId="{D3CC55B2-0201-4949-98FF-F974C97E1466}" type="presParOf" srcId="{AE8A3147-536E-405F-836F-78E342F2C0CE}" destId="{8BBDDF58-1742-4ADA-B310-12344410DDA2}"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12781792-8501-4C6F-95A7-FA46D49FEBC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40C6A68E-E5E6-4A31-BAA3-CF7CC325AC3B}" type="pres">
      <dgm:prSet presAssocID="{12781792-8501-4C6F-95A7-FA46D49FEBC4}" presName="compositeShape" presStyleCnt="0">
        <dgm:presLayoutVars>
          <dgm:chMax val="7"/>
          <dgm:dir/>
          <dgm:resizeHandles val="exact"/>
        </dgm:presLayoutVars>
      </dgm:prSet>
      <dgm:spPr/>
    </dgm:pt>
  </dgm:ptLst>
  <dgm:cxnLst>
    <dgm:cxn modelId="{4822DE8E-C639-4FE3-A715-5299A9B7FF01}" type="presOf" srcId="{12781792-8501-4C6F-95A7-FA46D49FEBC4}" destId="{40C6A68E-E5E6-4A31-BAA3-CF7CC325AC3B}"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EE5B586-CB5F-41EF-A2FE-A1308729465E}"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A63C0765-A289-447E-861D-AF7C4757A0F7}" type="pres">
      <dgm:prSet presAssocID="{7EE5B586-CB5F-41EF-A2FE-A1308729465E}" presName="compositeShape" presStyleCnt="0">
        <dgm:presLayoutVars>
          <dgm:chMax val="7"/>
          <dgm:dir/>
          <dgm:resizeHandles val="exact"/>
        </dgm:presLayoutVars>
      </dgm:prSet>
      <dgm:spPr/>
    </dgm:pt>
  </dgm:ptLst>
  <dgm:cxnLst>
    <dgm:cxn modelId="{7A250D97-CEDD-4BD1-A90D-EAE1DEB52C5C}" type="presOf" srcId="{7EE5B586-CB5F-41EF-A2FE-A1308729465E}" destId="{A63C0765-A289-447E-861D-AF7C4757A0F7}" srcOrd="0" destOrd="0" presId="urn:microsoft.com/office/officeart/2005/8/layout/ven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12781792-8501-4C6F-95A7-FA46D49FEBC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40C6A68E-E5E6-4A31-BAA3-CF7CC325AC3B}" type="pres">
      <dgm:prSet presAssocID="{12781792-8501-4C6F-95A7-FA46D49FEBC4}" presName="compositeShape" presStyleCnt="0">
        <dgm:presLayoutVars>
          <dgm:chMax val="7"/>
          <dgm:dir/>
          <dgm:resizeHandles val="exact"/>
        </dgm:presLayoutVars>
      </dgm:prSet>
      <dgm:spPr/>
    </dgm:pt>
  </dgm:ptLst>
  <dgm:cxnLst>
    <dgm:cxn modelId="{4822DE8E-C639-4FE3-A715-5299A9B7FF01}" type="presOf" srcId="{12781792-8501-4C6F-95A7-FA46D49FEBC4}" destId="{40C6A68E-E5E6-4A31-BAA3-CF7CC325AC3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7EE5B586-CB5F-41EF-A2FE-A1308729465E}"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A63C0765-A289-447E-861D-AF7C4757A0F7}" type="pres">
      <dgm:prSet presAssocID="{7EE5B586-CB5F-41EF-A2FE-A1308729465E}" presName="compositeShape" presStyleCnt="0">
        <dgm:presLayoutVars>
          <dgm:chMax val="7"/>
          <dgm:dir/>
          <dgm:resizeHandles val="exact"/>
        </dgm:presLayoutVars>
      </dgm:prSet>
      <dgm:spPr/>
    </dgm:pt>
  </dgm:ptLst>
  <dgm:cxnLst>
    <dgm:cxn modelId="{7A250D97-CEDD-4BD1-A90D-EAE1DEB52C5C}" type="presOf" srcId="{7EE5B586-CB5F-41EF-A2FE-A1308729465E}" destId="{A63C0765-A289-447E-861D-AF7C4757A0F7}"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12781792-8501-4C6F-95A7-FA46D49FEBC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40C6A68E-E5E6-4A31-BAA3-CF7CC325AC3B}" type="pres">
      <dgm:prSet presAssocID="{12781792-8501-4C6F-95A7-FA46D49FEBC4}" presName="compositeShape" presStyleCnt="0">
        <dgm:presLayoutVars>
          <dgm:chMax val="7"/>
          <dgm:dir/>
          <dgm:resizeHandles val="exact"/>
        </dgm:presLayoutVars>
      </dgm:prSet>
      <dgm:spPr/>
    </dgm:pt>
  </dgm:ptLst>
  <dgm:cxnLst>
    <dgm:cxn modelId="{4822DE8E-C639-4FE3-A715-5299A9B7FF01}" type="presOf" srcId="{12781792-8501-4C6F-95A7-FA46D49FEBC4}" destId="{40C6A68E-E5E6-4A31-BAA3-CF7CC325AC3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5DAEE1-278D-4013-A960-E911525BD3DE}"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987BE604-EE2E-4B13-AE5F-E42837D376B6}">
      <dgm:prSet custT="1"/>
      <dgm:spPr/>
      <dgm:t>
        <a:bodyPr/>
        <a:lstStyle/>
        <a:p>
          <a:r>
            <a:rPr lang="hr-HR" sz="1300" b="1" i="0" u="none" strike="noStrike" baseline="0" dirty="0">
              <a:solidFill>
                <a:srgbClr val="000000"/>
              </a:solidFill>
              <a:latin typeface="Calibri" panose="020F0502020204030204" pitchFamily="34" charset="0"/>
            </a:rPr>
            <a:t>C</a:t>
          </a:r>
          <a:r>
            <a:rPr lang="en-GB" sz="1300" b="1" i="0" u="none" strike="noStrike" baseline="0" dirty="0" err="1">
              <a:solidFill>
                <a:srgbClr val="000000"/>
              </a:solidFill>
              <a:latin typeface="Calibri" panose="020F0502020204030204" pitchFamily="34" charset="0"/>
            </a:rPr>
            <a:t>ooperation</a:t>
          </a:r>
          <a:r>
            <a:rPr lang="en-GB" sz="1300" b="0" i="0" u="none" strike="noStrike" baseline="0" dirty="0">
              <a:solidFill>
                <a:srgbClr val="000000"/>
              </a:solidFill>
              <a:latin typeface="Calibri" panose="020F0502020204030204" pitchFamily="34" charset="0"/>
            </a:rPr>
            <a:t> among scientific research/technology innovation institutions and policy makers</a:t>
          </a:r>
          <a:endParaRPr lang="en-GB" sz="1300" b="0" dirty="0"/>
        </a:p>
      </dgm:t>
    </dgm:pt>
    <dgm:pt modelId="{EC621FF6-79F7-4833-AB4F-1D1C4B642FC0}" type="parTrans" cxnId="{6E4BCE1D-29A8-4456-B00E-69886E384403}">
      <dgm:prSet/>
      <dgm:spPr/>
      <dgm:t>
        <a:bodyPr/>
        <a:lstStyle/>
        <a:p>
          <a:endParaRPr lang="en-GB"/>
        </a:p>
      </dgm:t>
    </dgm:pt>
    <dgm:pt modelId="{199E4DE7-45DF-4AC8-9703-638E94339F9A}" type="sibTrans" cxnId="{6E4BCE1D-29A8-4456-B00E-69886E384403}">
      <dgm:prSet/>
      <dgm:spPr/>
      <dgm:t>
        <a:bodyPr/>
        <a:lstStyle/>
        <a:p>
          <a:endParaRPr lang="en-GB"/>
        </a:p>
      </dgm:t>
    </dgm:pt>
    <dgm:pt modelId="{180E3BBA-4A0B-469E-9BB1-EA54B6963948}" type="pres">
      <dgm:prSet presAssocID="{FE5DAEE1-278D-4013-A960-E911525BD3DE}" presName="compositeShape" presStyleCnt="0">
        <dgm:presLayoutVars>
          <dgm:chMax val="7"/>
          <dgm:dir/>
          <dgm:resizeHandles val="exact"/>
        </dgm:presLayoutVars>
      </dgm:prSet>
      <dgm:spPr/>
    </dgm:pt>
    <dgm:pt modelId="{5FE7EF23-8E34-4B32-91BB-1294B65D102F}" type="pres">
      <dgm:prSet presAssocID="{987BE604-EE2E-4B13-AE5F-E42837D376B6}" presName="circ1TxSh" presStyleLbl="vennNode1" presStyleIdx="0" presStyleCnt="1" custScaleX="123426" custLinFactNeighborX="10602" custLinFactNeighborY="-51"/>
      <dgm:spPr/>
    </dgm:pt>
  </dgm:ptLst>
  <dgm:cxnLst>
    <dgm:cxn modelId="{6E4BCE1D-29A8-4456-B00E-69886E384403}" srcId="{FE5DAEE1-278D-4013-A960-E911525BD3DE}" destId="{987BE604-EE2E-4B13-AE5F-E42837D376B6}" srcOrd="0" destOrd="0" parTransId="{EC621FF6-79F7-4833-AB4F-1D1C4B642FC0}" sibTransId="{199E4DE7-45DF-4AC8-9703-638E94339F9A}"/>
    <dgm:cxn modelId="{8297073F-EAB8-4DF0-B8C3-A3FAF1FBD4EB}" type="presOf" srcId="{987BE604-EE2E-4B13-AE5F-E42837D376B6}" destId="{5FE7EF23-8E34-4B32-91BB-1294B65D102F}" srcOrd="0" destOrd="0" presId="urn:microsoft.com/office/officeart/2005/8/layout/venn1"/>
    <dgm:cxn modelId="{6AAFFDEE-CD40-4131-9A96-FEF0C9D7499C}" type="presOf" srcId="{FE5DAEE1-278D-4013-A960-E911525BD3DE}" destId="{180E3BBA-4A0B-469E-9BB1-EA54B6963948}" srcOrd="0" destOrd="0" presId="urn:microsoft.com/office/officeart/2005/8/layout/venn1"/>
    <dgm:cxn modelId="{5A7D317D-6CBE-4AFE-B4E3-0E397DD1A4A8}" type="presParOf" srcId="{180E3BBA-4A0B-469E-9BB1-EA54B6963948}" destId="{5FE7EF23-8E34-4B32-91BB-1294B65D102F}" srcOrd="0" destOrd="0" presId="urn:microsoft.com/office/officeart/2005/8/layout/ven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7EE5B586-CB5F-41EF-A2FE-A1308729465E}"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A63C0765-A289-447E-861D-AF7C4757A0F7}" type="pres">
      <dgm:prSet presAssocID="{7EE5B586-CB5F-41EF-A2FE-A1308729465E}" presName="compositeShape" presStyleCnt="0">
        <dgm:presLayoutVars>
          <dgm:chMax val="7"/>
          <dgm:dir/>
          <dgm:resizeHandles val="exact"/>
        </dgm:presLayoutVars>
      </dgm:prSet>
      <dgm:spPr/>
    </dgm:pt>
  </dgm:ptLst>
  <dgm:cxnLst>
    <dgm:cxn modelId="{7A250D97-CEDD-4BD1-A90D-EAE1DEB52C5C}" type="presOf" srcId="{7EE5B586-CB5F-41EF-A2FE-A1308729465E}" destId="{A63C0765-A289-447E-861D-AF7C4757A0F7}"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12781792-8501-4C6F-95A7-FA46D49FEBC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40C6A68E-E5E6-4A31-BAA3-CF7CC325AC3B}" type="pres">
      <dgm:prSet presAssocID="{12781792-8501-4C6F-95A7-FA46D49FEBC4}" presName="compositeShape" presStyleCnt="0">
        <dgm:presLayoutVars>
          <dgm:chMax val="7"/>
          <dgm:dir/>
          <dgm:resizeHandles val="exact"/>
        </dgm:presLayoutVars>
      </dgm:prSet>
      <dgm:spPr/>
    </dgm:pt>
  </dgm:ptLst>
  <dgm:cxnLst>
    <dgm:cxn modelId="{4822DE8E-C639-4FE3-A715-5299A9B7FF01}" type="presOf" srcId="{12781792-8501-4C6F-95A7-FA46D49FEBC4}" destId="{40C6A68E-E5E6-4A31-BAA3-CF7CC325AC3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7EE5B586-CB5F-41EF-A2FE-A1308729465E}"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A63C0765-A289-447E-861D-AF7C4757A0F7}" type="pres">
      <dgm:prSet presAssocID="{7EE5B586-CB5F-41EF-A2FE-A1308729465E}" presName="compositeShape" presStyleCnt="0">
        <dgm:presLayoutVars>
          <dgm:chMax val="7"/>
          <dgm:dir/>
          <dgm:resizeHandles val="exact"/>
        </dgm:presLayoutVars>
      </dgm:prSet>
      <dgm:spPr/>
    </dgm:pt>
  </dgm:ptLst>
  <dgm:cxnLst>
    <dgm:cxn modelId="{7A250D97-CEDD-4BD1-A90D-EAE1DEB52C5C}" type="presOf" srcId="{7EE5B586-CB5F-41EF-A2FE-A1308729465E}" destId="{A63C0765-A289-447E-861D-AF7C4757A0F7}"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E6A9717C-57CF-4E15-BF24-FF4065051412}" type="doc">
      <dgm:prSet loTypeId="urn:microsoft.com/office/officeart/2009/layout/CircleArrowProcess" loCatId="cycle" qsTypeId="urn:microsoft.com/office/officeart/2005/8/quickstyle/3d1" qsCatId="3D" csTypeId="urn:microsoft.com/office/officeart/2005/8/colors/accent1_2" csCatId="accent1" phldr="1"/>
      <dgm:spPr/>
      <dgm:t>
        <a:bodyPr/>
        <a:lstStyle/>
        <a:p>
          <a:endParaRPr lang="en-GB"/>
        </a:p>
      </dgm:t>
    </dgm:pt>
    <dgm:pt modelId="{FD0D893D-39AB-4891-85D8-18F6EC509322}">
      <dgm:prSet phldrT="[Text]" custT="1"/>
      <dgm:spPr/>
      <dgm:t>
        <a:bodyPr/>
        <a:lstStyle/>
        <a:p>
          <a:r>
            <a:rPr lang="en-GB" sz="1200" dirty="0"/>
            <a:t>Training material</a:t>
          </a:r>
        </a:p>
      </dgm:t>
    </dgm:pt>
    <dgm:pt modelId="{2EFE15EC-02B5-4DDE-9A75-DA5DA1B7DBF6}" type="parTrans" cxnId="{3C700F23-0DD0-4D75-8D76-D36BE91704D0}">
      <dgm:prSet/>
      <dgm:spPr/>
      <dgm:t>
        <a:bodyPr/>
        <a:lstStyle/>
        <a:p>
          <a:endParaRPr lang="en-GB" sz="1200"/>
        </a:p>
      </dgm:t>
    </dgm:pt>
    <dgm:pt modelId="{0A6C6994-93DD-41DE-9BBC-5601FBE7BDA4}" type="sibTrans" cxnId="{3C700F23-0DD0-4D75-8D76-D36BE91704D0}">
      <dgm:prSet/>
      <dgm:spPr/>
      <dgm:t>
        <a:bodyPr/>
        <a:lstStyle/>
        <a:p>
          <a:endParaRPr lang="en-GB" sz="1200"/>
        </a:p>
      </dgm:t>
    </dgm:pt>
    <dgm:pt modelId="{9C422027-B395-455B-BBF1-E2A3F536D9AE}">
      <dgm:prSet phldrT="[Text]" custT="1"/>
      <dgm:spPr/>
      <dgm:t>
        <a:bodyPr/>
        <a:lstStyle/>
        <a:p>
          <a:r>
            <a:rPr lang="en-GB" sz="1200" dirty="0"/>
            <a:t>students and professionals</a:t>
          </a:r>
        </a:p>
      </dgm:t>
    </dgm:pt>
    <dgm:pt modelId="{F32FB480-7320-4E01-AB69-AE02E183E494}" type="parTrans" cxnId="{9A689204-016F-4806-BF74-904D23205EDF}">
      <dgm:prSet/>
      <dgm:spPr/>
      <dgm:t>
        <a:bodyPr/>
        <a:lstStyle/>
        <a:p>
          <a:endParaRPr lang="en-GB" sz="1200"/>
        </a:p>
      </dgm:t>
    </dgm:pt>
    <dgm:pt modelId="{8DEDFEDD-4A99-40DB-B2C9-2F2F25DA6609}" type="sibTrans" cxnId="{9A689204-016F-4806-BF74-904D23205EDF}">
      <dgm:prSet/>
      <dgm:spPr/>
      <dgm:t>
        <a:bodyPr/>
        <a:lstStyle/>
        <a:p>
          <a:endParaRPr lang="en-GB" sz="1200"/>
        </a:p>
      </dgm:t>
    </dgm:pt>
    <dgm:pt modelId="{C1F4B377-01A6-4C2D-935E-91C2255EF6A5}">
      <dgm:prSet phldrT="[Text]" custT="1"/>
      <dgm:spPr/>
      <dgm:t>
        <a:bodyPr lIns="324000" tIns="72000" rIns="108000" bIns="36000"/>
        <a:lstStyle/>
        <a:p>
          <a:r>
            <a:rPr lang="en-GB" sz="1200" dirty="0"/>
            <a:t>fieldwork with </a:t>
          </a:r>
        </a:p>
        <a:p>
          <a:r>
            <a:rPr lang="en-GB" sz="1200" dirty="0"/>
            <a:t>public organisations, SMEs and/or heritage sites</a:t>
          </a:r>
        </a:p>
      </dgm:t>
    </dgm:pt>
    <dgm:pt modelId="{A72A24AE-754A-4577-BF19-B4A3D3AC9F22}" type="parTrans" cxnId="{AC352483-9D9E-499B-B358-3FE5C0B822C0}">
      <dgm:prSet/>
      <dgm:spPr/>
      <dgm:t>
        <a:bodyPr/>
        <a:lstStyle/>
        <a:p>
          <a:endParaRPr lang="en-GB" sz="1200"/>
        </a:p>
      </dgm:t>
    </dgm:pt>
    <dgm:pt modelId="{015CC254-E996-43DC-8EEF-AF6A14113BE8}" type="sibTrans" cxnId="{AC352483-9D9E-499B-B358-3FE5C0B822C0}">
      <dgm:prSet/>
      <dgm:spPr/>
      <dgm:t>
        <a:bodyPr/>
        <a:lstStyle/>
        <a:p>
          <a:endParaRPr lang="en-GB" sz="1200"/>
        </a:p>
      </dgm:t>
    </dgm:pt>
    <dgm:pt modelId="{619EC99C-EB3C-44AB-B589-E0D500E2F143}" type="pres">
      <dgm:prSet presAssocID="{E6A9717C-57CF-4E15-BF24-FF4065051412}" presName="Name0" presStyleCnt="0">
        <dgm:presLayoutVars>
          <dgm:chMax val="7"/>
          <dgm:chPref val="7"/>
          <dgm:dir/>
          <dgm:animLvl val="lvl"/>
        </dgm:presLayoutVars>
      </dgm:prSet>
      <dgm:spPr/>
    </dgm:pt>
    <dgm:pt modelId="{B2DD4C21-2BD8-43DF-85DD-D2E66C39B27E}" type="pres">
      <dgm:prSet presAssocID="{FD0D893D-39AB-4891-85D8-18F6EC509322}" presName="Accent1" presStyleCnt="0"/>
      <dgm:spPr/>
    </dgm:pt>
    <dgm:pt modelId="{B04EA475-E429-47D7-A062-96CD395C090E}" type="pres">
      <dgm:prSet presAssocID="{FD0D893D-39AB-4891-85D8-18F6EC509322}" presName="Accent" presStyleLbl="node1" presStyleIdx="0" presStyleCnt="3"/>
      <dgm:spPr/>
    </dgm:pt>
    <dgm:pt modelId="{FDB5C7DE-ACAF-4079-A267-29012BF6E454}" type="pres">
      <dgm:prSet presAssocID="{FD0D893D-39AB-4891-85D8-18F6EC509322}" presName="Parent1" presStyleLbl="revTx" presStyleIdx="0" presStyleCnt="3" custLinFactNeighborX="3842" custLinFactNeighborY="-4897">
        <dgm:presLayoutVars>
          <dgm:chMax val="1"/>
          <dgm:chPref val="1"/>
          <dgm:bulletEnabled val="1"/>
        </dgm:presLayoutVars>
      </dgm:prSet>
      <dgm:spPr/>
    </dgm:pt>
    <dgm:pt modelId="{65E3E2BD-69D5-48D1-881D-9620DF21342A}" type="pres">
      <dgm:prSet presAssocID="{9C422027-B395-455B-BBF1-E2A3F536D9AE}" presName="Accent2" presStyleCnt="0"/>
      <dgm:spPr/>
    </dgm:pt>
    <dgm:pt modelId="{FED22817-5A46-40F8-9873-48ED8F6E74C2}" type="pres">
      <dgm:prSet presAssocID="{9C422027-B395-455B-BBF1-E2A3F536D9AE}" presName="Accent" presStyleLbl="node1" presStyleIdx="1" presStyleCnt="3"/>
      <dgm:spPr/>
    </dgm:pt>
    <dgm:pt modelId="{DA3FC8A8-6CF2-4263-BF24-BF9AFF566E90}" type="pres">
      <dgm:prSet presAssocID="{9C422027-B395-455B-BBF1-E2A3F536D9AE}" presName="Parent2" presStyleLbl="revTx" presStyleIdx="1" presStyleCnt="3" custScaleX="164989">
        <dgm:presLayoutVars>
          <dgm:chMax val="1"/>
          <dgm:chPref val="1"/>
          <dgm:bulletEnabled val="1"/>
        </dgm:presLayoutVars>
      </dgm:prSet>
      <dgm:spPr/>
    </dgm:pt>
    <dgm:pt modelId="{118BE527-DDCA-4136-B007-B89E3F5948F9}" type="pres">
      <dgm:prSet presAssocID="{C1F4B377-01A6-4C2D-935E-91C2255EF6A5}" presName="Accent3" presStyleCnt="0"/>
      <dgm:spPr/>
    </dgm:pt>
    <dgm:pt modelId="{0B254B7C-89F0-466B-911C-B917E033AFAC}" type="pres">
      <dgm:prSet presAssocID="{C1F4B377-01A6-4C2D-935E-91C2255EF6A5}" presName="Accent" presStyleLbl="node1" presStyleIdx="2" presStyleCnt="3" custScaleX="193323" custScaleY="100004"/>
      <dgm:spPr/>
    </dgm:pt>
    <dgm:pt modelId="{D78832EA-0B08-4C76-AAED-7372BB62EC9B}" type="pres">
      <dgm:prSet presAssocID="{C1F4B377-01A6-4C2D-935E-91C2255EF6A5}" presName="Parent3" presStyleLbl="revTx" presStyleIdx="2" presStyleCnt="3" custScaleX="335894" custScaleY="333213">
        <dgm:presLayoutVars>
          <dgm:chMax val="1"/>
          <dgm:chPref val="1"/>
          <dgm:bulletEnabled val="1"/>
        </dgm:presLayoutVars>
      </dgm:prSet>
      <dgm:spPr/>
    </dgm:pt>
  </dgm:ptLst>
  <dgm:cxnLst>
    <dgm:cxn modelId="{1E3DB900-22BC-4A9D-8D3C-E9331577394A}" type="presOf" srcId="{C1F4B377-01A6-4C2D-935E-91C2255EF6A5}" destId="{D78832EA-0B08-4C76-AAED-7372BB62EC9B}" srcOrd="0" destOrd="0" presId="urn:microsoft.com/office/officeart/2009/layout/CircleArrowProcess"/>
    <dgm:cxn modelId="{9A689204-016F-4806-BF74-904D23205EDF}" srcId="{E6A9717C-57CF-4E15-BF24-FF4065051412}" destId="{9C422027-B395-455B-BBF1-E2A3F536D9AE}" srcOrd="1" destOrd="0" parTransId="{F32FB480-7320-4E01-AB69-AE02E183E494}" sibTransId="{8DEDFEDD-4A99-40DB-B2C9-2F2F25DA6609}"/>
    <dgm:cxn modelId="{3C700F23-0DD0-4D75-8D76-D36BE91704D0}" srcId="{E6A9717C-57CF-4E15-BF24-FF4065051412}" destId="{FD0D893D-39AB-4891-85D8-18F6EC509322}" srcOrd="0" destOrd="0" parTransId="{2EFE15EC-02B5-4DDE-9A75-DA5DA1B7DBF6}" sibTransId="{0A6C6994-93DD-41DE-9BBC-5601FBE7BDA4}"/>
    <dgm:cxn modelId="{AC352483-9D9E-499B-B358-3FE5C0B822C0}" srcId="{E6A9717C-57CF-4E15-BF24-FF4065051412}" destId="{C1F4B377-01A6-4C2D-935E-91C2255EF6A5}" srcOrd="2" destOrd="0" parTransId="{A72A24AE-754A-4577-BF19-B4A3D3AC9F22}" sibTransId="{015CC254-E996-43DC-8EEF-AF6A14113BE8}"/>
    <dgm:cxn modelId="{01321694-B4E0-4DE1-B491-7C868D22D07A}" type="presOf" srcId="{E6A9717C-57CF-4E15-BF24-FF4065051412}" destId="{619EC99C-EB3C-44AB-B589-E0D500E2F143}" srcOrd="0" destOrd="0" presId="urn:microsoft.com/office/officeart/2009/layout/CircleArrowProcess"/>
    <dgm:cxn modelId="{7E3B0FCC-3E4D-45FB-A43E-9A018FA697ED}" type="presOf" srcId="{FD0D893D-39AB-4891-85D8-18F6EC509322}" destId="{FDB5C7DE-ACAF-4079-A267-29012BF6E454}" srcOrd="0" destOrd="0" presId="urn:microsoft.com/office/officeart/2009/layout/CircleArrowProcess"/>
    <dgm:cxn modelId="{E89016EF-B7D5-44D0-BB2D-3FDDCF963B38}" type="presOf" srcId="{9C422027-B395-455B-BBF1-E2A3F536D9AE}" destId="{DA3FC8A8-6CF2-4263-BF24-BF9AFF566E90}" srcOrd="0" destOrd="0" presId="urn:microsoft.com/office/officeart/2009/layout/CircleArrowProcess"/>
    <dgm:cxn modelId="{FD6D9B84-B6FC-48C6-9701-90130F34EB66}" type="presParOf" srcId="{619EC99C-EB3C-44AB-B589-E0D500E2F143}" destId="{B2DD4C21-2BD8-43DF-85DD-D2E66C39B27E}" srcOrd="0" destOrd="0" presId="urn:microsoft.com/office/officeart/2009/layout/CircleArrowProcess"/>
    <dgm:cxn modelId="{F9715F88-9052-4D2D-99CB-8B7A5F1DA7CD}" type="presParOf" srcId="{B2DD4C21-2BD8-43DF-85DD-D2E66C39B27E}" destId="{B04EA475-E429-47D7-A062-96CD395C090E}" srcOrd="0" destOrd="0" presId="urn:microsoft.com/office/officeart/2009/layout/CircleArrowProcess"/>
    <dgm:cxn modelId="{F2509C78-19C4-465D-9F2E-561AC119893B}" type="presParOf" srcId="{619EC99C-EB3C-44AB-B589-E0D500E2F143}" destId="{FDB5C7DE-ACAF-4079-A267-29012BF6E454}" srcOrd="1" destOrd="0" presId="urn:microsoft.com/office/officeart/2009/layout/CircleArrowProcess"/>
    <dgm:cxn modelId="{3D63B703-5073-4E3C-8160-96862DD0D13C}" type="presParOf" srcId="{619EC99C-EB3C-44AB-B589-E0D500E2F143}" destId="{65E3E2BD-69D5-48D1-881D-9620DF21342A}" srcOrd="2" destOrd="0" presId="urn:microsoft.com/office/officeart/2009/layout/CircleArrowProcess"/>
    <dgm:cxn modelId="{38D30844-FEB8-4829-B747-68FB22F34EE5}" type="presParOf" srcId="{65E3E2BD-69D5-48D1-881D-9620DF21342A}" destId="{FED22817-5A46-40F8-9873-48ED8F6E74C2}" srcOrd="0" destOrd="0" presId="urn:microsoft.com/office/officeart/2009/layout/CircleArrowProcess"/>
    <dgm:cxn modelId="{69EE4731-5758-4E57-89FB-99D507B67281}" type="presParOf" srcId="{619EC99C-EB3C-44AB-B589-E0D500E2F143}" destId="{DA3FC8A8-6CF2-4263-BF24-BF9AFF566E90}" srcOrd="3" destOrd="0" presId="urn:microsoft.com/office/officeart/2009/layout/CircleArrowProcess"/>
    <dgm:cxn modelId="{CC1A660F-340C-460F-9735-565ECA7076D7}" type="presParOf" srcId="{619EC99C-EB3C-44AB-B589-E0D500E2F143}" destId="{118BE527-DDCA-4136-B007-B89E3F5948F9}" srcOrd="4" destOrd="0" presId="urn:microsoft.com/office/officeart/2009/layout/CircleArrowProcess"/>
    <dgm:cxn modelId="{1DC8A44E-D56A-4346-80C8-11637792C8A5}" type="presParOf" srcId="{118BE527-DDCA-4136-B007-B89E3F5948F9}" destId="{0B254B7C-89F0-466B-911C-B917E033AFAC}" srcOrd="0" destOrd="0" presId="urn:microsoft.com/office/officeart/2009/layout/CircleArrowProcess"/>
    <dgm:cxn modelId="{DEBF05C0-83FB-4AFB-8E91-CA83A7175360}" type="presParOf" srcId="{619EC99C-EB3C-44AB-B589-E0D500E2F143}" destId="{D78832EA-0B08-4C76-AAED-7372BB62EC9B}" srcOrd="5" destOrd="0" presId="urn:microsoft.com/office/officeart/2009/layout/CircleArrowProces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2CDC90-FCD4-42F2-9E39-95FD44A8131F}"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BCBBA895-64BC-40C5-A5FB-23BD721ED125}">
      <dgm:prSet custT="1"/>
      <dgm:spPr/>
      <dgm:t>
        <a:bodyPr/>
        <a:lstStyle/>
        <a:p>
          <a:r>
            <a:rPr lang="hr-HR" sz="1300" b="0" i="0" u="none" strike="noStrike" baseline="0" dirty="0">
              <a:solidFill>
                <a:srgbClr val="000000"/>
              </a:solidFill>
              <a:latin typeface="Calibri" panose="020F0502020204030204" pitchFamily="34" charset="0"/>
            </a:rPr>
            <a:t>S</a:t>
          </a:r>
          <a:r>
            <a:rPr lang="en-GB" sz="1300" b="0" i="0" u="none" strike="noStrike" baseline="0" dirty="0">
              <a:solidFill>
                <a:srgbClr val="000000"/>
              </a:solidFill>
              <a:latin typeface="Calibri" panose="020F0502020204030204" pitchFamily="34" charset="0"/>
            </a:rPr>
            <a:t>hared climate change management solutions </a:t>
          </a:r>
          <a:endParaRPr lang="en-GB" sz="1300" dirty="0"/>
        </a:p>
      </dgm:t>
    </dgm:pt>
    <dgm:pt modelId="{8B709A7D-F71E-4E8D-B2A9-29DFDA582ADD}" type="parTrans" cxnId="{35B5F817-25DC-493C-8C75-EC60F5DF03B5}">
      <dgm:prSet/>
      <dgm:spPr/>
      <dgm:t>
        <a:bodyPr/>
        <a:lstStyle/>
        <a:p>
          <a:endParaRPr lang="en-GB"/>
        </a:p>
      </dgm:t>
    </dgm:pt>
    <dgm:pt modelId="{326B22F9-67B7-4EE8-8E03-E7AC2B7702E6}" type="sibTrans" cxnId="{35B5F817-25DC-493C-8C75-EC60F5DF03B5}">
      <dgm:prSet/>
      <dgm:spPr/>
      <dgm:t>
        <a:bodyPr/>
        <a:lstStyle/>
        <a:p>
          <a:endParaRPr lang="en-GB"/>
        </a:p>
      </dgm:t>
    </dgm:pt>
    <dgm:pt modelId="{B28A5383-A3F9-4EF4-9D5F-41570DC1234B}" type="pres">
      <dgm:prSet presAssocID="{452CDC90-FCD4-42F2-9E39-95FD44A8131F}" presName="compositeShape" presStyleCnt="0">
        <dgm:presLayoutVars>
          <dgm:chMax val="7"/>
          <dgm:dir/>
          <dgm:resizeHandles val="exact"/>
        </dgm:presLayoutVars>
      </dgm:prSet>
      <dgm:spPr/>
    </dgm:pt>
    <dgm:pt modelId="{51EC1F95-5B1A-4337-B5AA-8C6D1B61DBE7}" type="pres">
      <dgm:prSet presAssocID="{BCBBA895-64BC-40C5-A5FB-23BD721ED125}" presName="circ1TxSh" presStyleLbl="vennNode1" presStyleIdx="0" presStyleCnt="1" custScaleX="122773" custLinFactNeighborX="9299" custLinFactNeighborY="-7571"/>
      <dgm:spPr/>
    </dgm:pt>
  </dgm:ptLst>
  <dgm:cxnLst>
    <dgm:cxn modelId="{35B5F817-25DC-493C-8C75-EC60F5DF03B5}" srcId="{452CDC90-FCD4-42F2-9E39-95FD44A8131F}" destId="{BCBBA895-64BC-40C5-A5FB-23BD721ED125}" srcOrd="0" destOrd="0" parTransId="{8B709A7D-F71E-4E8D-B2A9-29DFDA582ADD}" sibTransId="{326B22F9-67B7-4EE8-8E03-E7AC2B7702E6}"/>
    <dgm:cxn modelId="{9D23C462-DF89-49EB-8078-3FC5510DB8AE}" type="presOf" srcId="{452CDC90-FCD4-42F2-9E39-95FD44A8131F}" destId="{B28A5383-A3F9-4EF4-9D5F-41570DC1234B}" srcOrd="0" destOrd="0" presId="urn:microsoft.com/office/officeart/2005/8/layout/venn1"/>
    <dgm:cxn modelId="{2793266D-8B73-4325-B020-F9A956F63D25}" type="presOf" srcId="{BCBBA895-64BC-40C5-A5FB-23BD721ED125}" destId="{51EC1F95-5B1A-4337-B5AA-8C6D1B61DBE7}" srcOrd="0" destOrd="0" presId="urn:microsoft.com/office/officeart/2005/8/layout/venn1"/>
    <dgm:cxn modelId="{6EDC6AAA-488B-4A0D-A310-612CCA7AECF9}" type="presParOf" srcId="{B28A5383-A3F9-4EF4-9D5F-41570DC1234B}" destId="{51EC1F95-5B1A-4337-B5AA-8C6D1B61DBE7}" srcOrd="0" destOrd="0" presId="urn:microsoft.com/office/officeart/2005/8/layout/venn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78E82B-9F7D-463F-A0A9-2564B4822658}" type="doc">
      <dgm:prSet loTypeId="urn:microsoft.com/office/officeart/2005/8/layout/matrix3" loCatId="matrix" qsTypeId="urn:microsoft.com/office/officeart/2005/8/quickstyle/simple3" qsCatId="simple" csTypeId="urn:microsoft.com/office/officeart/2005/8/colors/accent1_2" csCatId="accent1" phldr="1"/>
      <dgm:spPr/>
      <dgm:t>
        <a:bodyPr/>
        <a:lstStyle/>
        <a:p>
          <a:endParaRPr lang="en-GB"/>
        </a:p>
      </dgm:t>
    </dgm:pt>
    <dgm:pt modelId="{965B931A-4B99-472A-AC7E-343BE55831D4}">
      <dgm:prSet/>
      <dgm:spPr/>
      <dgm:t>
        <a:bodyPr/>
        <a:lstStyle/>
        <a:p>
          <a:endParaRPr lang="hr-HR"/>
        </a:p>
      </dgm:t>
    </dgm:pt>
    <dgm:pt modelId="{47923A55-6A74-43A7-A3F3-94B33DC4E2AC}" type="parTrans" cxnId="{471E80A3-2495-4258-86AB-3FE2DE74D1C5}">
      <dgm:prSet/>
      <dgm:spPr/>
      <dgm:t>
        <a:bodyPr/>
        <a:lstStyle/>
        <a:p>
          <a:endParaRPr lang="en-GB"/>
        </a:p>
      </dgm:t>
    </dgm:pt>
    <dgm:pt modelId="{C0C3609C-CA4C-44A7-9BC6-FBB25905357C}" type="sibTrans" cxnId="{471E80A3-2495-4258-86AB-3FE2DE74D1C5}">
      <dgm:prSet/>
      <dgm:spPr/>
      <dgm:t>
        <a:bodyPr/>
        <a:lstStyle/>
        <a:p>
          <a:endParaRPr lang="en-GB"/>
        </a:p>
      </dgm:t>
    </dgm:pt>
    <dgm:pt modelId="{439770B6-BBBF-4B8F-92E0-76CA045F48B8}">
      <dgm:prSet/>
      <dgm:spPr/>
      <dgm:t>
        <a:bodyPr/>
        <a:lstStyle/>
        <a:p>
          <a:endParaRPr lang="en-GB"/>
        </a:p>
      </dgm:t>
    </dgm:pt>
    <dgm:pt modelId="{08CB66CF-9D3C-4EB9-9653-06D8E57CCBA2}" type="parTrans" cxnId="{F53C5DFC-6659-4C33-A72B-FA2328CEE073}">
      <dgm:prSet/>
      <dgm:spPr/>
      <dgm:t>
        <a:bodyPr/>
        <a:lstStyle/>
        <a:p>
          <a:endParaRPr lang="en-GB"/>
        </a:p>
      </dgm:t>
    </dgm:pt>
    <dgm:pt modelId="{34A26936-A955-4D1E-B5CE-9C9761869BFC}" type="sibTrans" cxnId="{F53C5DFC-6659-4C33-A72B-FA2328CEE073}">
      <dgm:prSet/>
      <dgm:spPr/>
      <dgm:t>
        <a:bodyPr/>
        <a:lstStyle/>
        <a:p>
          <a:endParaRPr lang="en-GB"/>
        </a:p>
      </dgm:t>
    </dgm:pt>
    <dgm:pt modelId="{27267B14-2BB9-44BF-84FF-1621F8E1A849}">
      <dgm:prSet custT="1"/>
      <dgm:spPr/>
      <dgm:t>
        <a:bodyPr/>
        <a:lstStyle/>
        <a:p>
          <a:r>
            <a:rPr lang="en-GB" sz="1400" b="0" i="0" u="none" strike="noStrike" baseline="0" dirty="0">
              <a:solidFill>
                <a:srgbClr val="000000"/>
              </a:solidFill>
              <a:latin typeface="Calibri" panose="020F0502020204030204" pitchFamily="34" charset="0"/>
            </a:rPr>
            <a:t>Involving</a:t>
          </a:r>
          <a:r>
            <a:rPr lang="hr-HR" sz="1400" b="0" i="0" u="none" strike="noStrike" baseline="0" dirty="0">
              <a:solidFill>
                <a:srgbClr val="000000"/>
              </a:solidFill>
              <a:latin typeface="Calibri" panose="020F0502020204030204" pitchFamily="34" charset="0"/>
            </a:rPr>
            <a:t> </a:t>
          </a:r>
          <a:r>
            <a:rPr lang="en-GB" sz="1400" b="0" i="0" u="none" strike="noStrike" baseline="0" dirty="0">
              <a:solidFill>
                <a:srgbClr val="000000"/>
              </a:solidFill>
              <a:latin typeface="Calibri" panose="020F0502020204030204" pitchFamily="34" charset="0"/>
            </a:rPr>
            <a:t>key national, regional and local policy actors</a:t>
          </a:r>
          <a:endParaRPr lang="en-GB" sz="1400" dirty="0"/>
        </a:p>
      </dgm:t>
    </dgm:pt>
    <dgm:pt modelId="{41DAFB3E-3DBD-450B-987D-C4E5F31DB1BE}" type="parTrans" cxnId="{2AFFB239-42C2-44C2-8C3E-32663A8CB1D1}">
      <dgm:prSet/>
      <dgm:spPr/>
      <dgm:t>
        <a:bodyPr/>
        <a:lstStyle/>
        <a:p>
          <a:endParaRPr lang="en-GB"/>
        </a:p>
      </dgm:t>
    </dgm:pt>
    <dgm:pt modelId="{E403DC56-423B-48FC-8B28-4AB40367A4E3}" type="sibTrans" cxnId="{2AFFB239-42C2-44C2-8C3E-32663A8CB1D1}">
      <dgm:prSet/>
      <dgm:spPr/>
      <dgm:t>
        <a:bodyPr/>
        <a:lstStyle/>
        <a:p>
          <a:endParaRPr lang="en-GB"/>
        </a:p>
      </dgm:t>
    </dgm:pt>
    <dgm:pt modelId="{E0D69705-E773-4407-9681-D79CFB56D5AD}">
      <dgm:prSet/>
      <dgm:spPr/>
      <dgm:t>
        <a:bodyPr/>
        <a:lstStyle/>
        <a:p>
          <a:endParaRPr lang="hr-HR"/>
        </a:p>
      </dgm:t>
    </dgm:pt>
    <dgm:pt modelId="{8452CA30-A67D-4123-A135-6556FCCEBF0F}" type="parTrans" cxnId="{9B673226-B5EC-40D2-8E5C-19AB0094F60F}">
      <dgm:prSet/>
      <dgm:spPr/>
      <dgm:t>
        <a:bodyPr/>
        <a:lstStyle/>
        <a:p>
          <a:endParaRPr lang="en-GB"/>
        </a:p>
      </dgm:t>
    </dgm:pt>
    <dgm:pt modelId="{74C6B97A-4AB0-4D82-BE86-389D06DAFC9A}" type="sibTrans" cxnId="{9B673226-B5EC-40D2-8E5C-19AB0094F60F}">
      <dgm:prSet/>
      <dgm:spPr/>
      <dgm:t>
        <a:bodyPr/>
        <a:lstStyle/>
        <a:p>
          <a:endParaRPr lang="en-GB"/>
        </a:p>
      </dgm:t>
    </dgm:pt>
    <dgm:pt modelId="{0F566D70-EBE6-4DE4-8553-7DDB90FB0A6E}">
      <dgm:prSet/>
      <dgm:spPr/>
      <dgm:t>
        <a:bodyPr/>
        <a:lstStyle/>
        <a:p>
          <a:endParaRPr lang="hr-HR"/>
        </a:p>
      </dgm:t>
    </dgm:pt>
    <dgm:pt modelId="{989F984C-14E3-4401-AA3C-334A18B45D4D}" type="parTrans" cxnId="{7B775210-AE5F-459E-8E8F-CFC39A2EAC07}">
      <dgm:prSet/>
      <dgm:spPr/>
      <dgm:t>
        <a:bodyPr/>
        <a:lstStyle/>
        <a:p>
          <a:endParaRPr lang="en-GB"/>
        </a:p>
      </dgm:t>
    </dgm:pt>
    <dgm:pt modelId="{74F8CB47-843A-408E-BA8F-4D5AC79A7FB3}" type="sibTrans" cxnId="{7B775210-AE5F-459E-8E8F-CFC39A2EAC07}">
      <dgm:prSet/>
      <dgm:spPr/>
      <dgm:t>
        <a:bodyPr/>
        <a:lstStyle/>
        <a:p>
          <a:endParaRPr lang="en-GB"/>
        </a:p>
      </dgm:t>
    </dgm:pt>
    <dgm:pt modelId="{7624528E-C918-4F30-8EC3-93C67B930D1F}">
      <dgm:prSet custT="1"/>
      <dgm:spPr/>
      <dgm:t>
        <a:bodyPr/>
        <a:lstStyle/>
        <a:p>
          <a:r>
            <a:rPr lang="en-GB" sz="1400" b="0" i="0" u="none" strike="noStrike" baseline="0" dirty="0">
              <a:solidFill>
                <a:srgbClr val="000000"/>
              </a:solidFill>
              <a:latin typeface="Calibri" panose="020F0502020204030204" pitchFamily="34" charset="0"/>
            </a:rPr>
            <a:t>address climate change-related risks</a:t>
          </a:r>
          <a:endParaRPr lang="en-GB" sz="1400" dirty="0"/>
        </a:p>
      </dgm:t>
    </dgm:pt>
    <dgm:pt modelId="{2137A6E2-6B22-4653-824F-F3A0E2C3E79E}" type="parTrans" cxnId="{77596392-88AC-4D40-ADC9-DFDF6EA2A3C2}">
      <dgm:prSet/>
      <dgm:spPr/>
      <dgm:t>
        <a:bodyPr/>
        <a:lstStyle/>
        <a:p>
          <a:endParaRPr lang="en-GB"/>
        </a:p>
      </dgm:t>
    </dgm:pt>
    <dgm:pt modelId="{2F0D4A07-8A49-4AEE-9DEC-B263FE9FFF9C}" type="sibTrans" cxnId="{77596392-88AC-4D40-ADC9-DFDF6EA2A3C2}">
      <dgm:prSet/>
      <dgm:spPr/>
      <dgm:t>
        <a:bodyPr/>
        <a:lstStyle/>
        <a:p>
          <a:endParaRPr lang="en-GB"/>
        </a:p>
      </dgm:t>
    </dgm:pt>
    <dgm:pt modelId="{87D288A6-73FC-438F-8CFE-99112EED7F13}">
      <dgm:prSet custT="1"/>
      <dgm:spPr/>
      <dgm:t>
        <a:bodyPr/>
        <a:lstStyle/>
        <a:p>
          <a:r>
            <a:rPr lang="en-GB" sz="1400" b="0" i="0" u="none" strike="noStrike" baseline="0" dirty="0">
              <a:solidFill>
                <a:srgbClr val="000000"/>
              </a:solidFill>
              <a:latin typeface="Calibri" panose="020F0502020204030204" pitchFamily="34" charset="0"/>
            </a:rPr>
            <a:t>involving relevant stakeholders</a:t>
          </a:r>
          <a:endParaRPr lang="en-GB" sz="1400" dirty="0"/>
        </a:p>
      </dgm:t>
    </dgm:pt>
    <dgm:pt modelId="{44208E29-62CA-4781-B6DB-F53F9AB679EE}" type="parTrans" cxnId="{42585332-6ADC-4ECD-9E76-B4F231815B3A}">
      <dgm:prSet/>
      <dgm:spPr/>
      <dgm:t>
        <a:bodyPr/>
        <a:lstStyle/>
        <a:p>
          <a:endParaRPr lang="en-GB"/>
        </a:p>
      </dgm:t>
    </dgm:pt>
    <dgm:pt modelId="{0535EAA7-42ED-47B3-99DF-1DF88745090A}" type="sibTrans" cxnId="{42585332-6ADC-4ECD-9E76-B4F231815B3A}">
      <dgm:prSet/>
      <dgm:spPr/>
      <dgm:t>
        <a:bodyPr/>
        <a:lstStyle/>
        <a:p>
          <a:endParaRPr lang="en-GB"/>
        </a:p>
      </dgm:t>
    </dgm:pt>
    <dgm:pt modelId="{D29E5063-93AA-43B7-B1AF-1E91016BFE23}">
      <dgm:prSet custT="1"/>
      <dgm:spPr/>
      <dgm:t>
        <a:bodyPr/>
        <a:lstStyle/>
        <a:p>
          <a:r>
            <a:rPr lang="en-GB" sz="1400" b="0" i="0" u="none" strike="noStrike" baseline="0" dirty="0">
              <a:solidFill>
                <a:srgbClr val="000000"/>
              </a:solidFill>
              <a:latin typeface="Calibri" panose="020F0502020204030204" pitchFamily="34" charset="0"/>
            </a:rPr>
            <a:t>small-scale investments of proved strategic relevance </a:t>
          </a:r>
          <a:endParaRPr lang="en-GB" sz="1400" dirty="0"/>
        </a:p>
      </dgm:t>
    </dgm:pt>
    <dgm:pt modelId="{B73DEFA0-6DDF-420D-9A36-AB69F7E1CA64}" type="sibTrans" cxnId="{E67D2D1B-CF66-43BD-B958-4095178275CD}">
      <dgm:prSet/>
      <dgm:spPr/>
      <dgm:t>
        <a:bodyPr/>
        <a:lstStyle/>
        <a:p>
          <a:endParaRPr lang="en-GB"/>
        </a:p>
      </dgm:t>
    </dgm:pt>
    <dgm:pt modelId="{BEF74FA3-3FA9-4D08-9E08-4EC018251084}" type="parTrans" cxnId="{E67D2D1B-CF66-43BD-B958-4095178275CD}">
      <dgm:prSet/>
      <dgm:spPr/>
      <dgm:t>
        <a:bodyPr/>
        <a:lstStyle/>
        <a:p>
          <a:endParaRPr lang="en-GB"/>
        </a:p>
      </dgm:t>
    </dgm:pt>
    <dgm:pt modelId="{AE8A3147-536E-405F-836F-78E342F2C0CE}" type="pres">
      <dgm:prSet presAssocID="{D578E82B-9F7D-463F-A0A9-2564B4822658}" presName="matrix" presStyleCnt="0">
        <dgm:presLayoutVars>
          <dgm:chMax val="1"/>
          <dgm:dir/>
          <dgm:resizeHandles val="exact"/>
        </dgm:presLayoutVars>
      </dgm:prSet>
      <dgm:spPr/>
    </dgm:pt>
    <dgm:pt modelId="{A262F43A-7B64-4088-8870-4D35BD69F8DF}" type="pres">
      <dgm:prSet presAssocID="{D578E82B-9F7D-463F-A0A9-2564B4822658}" presName="diamond" presStyleLbl="bgShp" presStyleIdx="0" presStyleCnt="1"/>
      <dgm:spPr/>
    </dgm:pt>
    <dgm:pt modelId="{13ABEB03-9109-4FE3-B776-A5CCCE8CB662}" type="pres">
      <dgm:prSet presAssocID="{D578E82B-9F7D-463F-A0A9-2564B4822658}" presName="quad1" presStyleLbl="node1" presStyleIdx="0" presStyleCnt="4">
        <dgm:presLayoutVars>
          <dgm:chMax val="0"/>
          <dgm:chPref val="0"/>
          <dgm:bulletEnabled val="1"/>
        </dgm:presLayoutVars>
      </dgm:prSet>
      <dgm:spPr/>
    </dgm:pt>
    <dgm:pt modelId="{EA3418DA-8D8D-4EA1-ACBC-0A4293F5FE3C}" type="pres">
      <dgm:prSet presAssocID="{D578E82B-9F7D-463F-A0A9-2564B4822658}" presName="quad2" presStyleLbl="node1" presStyleIdx="1" presStyleCnt="4">
        <dgm:presLayoutVars>
          <dgm:chMax val="0"/>
          <dgm:chPref val="0"/>
          <dgm:bulletEnabled val="1"/>
        </dgm:presLayoutVars>
      </dgm:prSet>
      <dgm:spPr/>
    </dgm:pt>
    <dgm:pt modelId="{F95AA158-2965-4105-A8BF-6D5FCD972DF7}" type="pres">
      <dgm:prSet presAssocID="{D578E82B-9F7D-463F-A0A9-2564B4822658}" presName="quad3" presStyleLbl="node1" presStyleIdx="2" presStyleCnt="4">
        <dgm:presLayoutVars>
          <dgm:chMax val="0"/>
          <dgm:chPref val="0"/>
          <dgm:bulletEnabled val="1"/>
        </dgm:presLayoutVars>
      </dgm:prSet>
      <dgm:spPr/>
    </dgm:pt>
    <dgm:pt modelId="{8BBDDF58-1742-4ADA-B310-12344410DDA2}" type="pres">
      <dgm:prSet presAssocID="{D578E82B-9F7D-463F-A0A9-2564B4822658}" presName="quad4" presStyleLbl="node1" presStyleIdx="3" presStyleCnt="4">
        <dgm:presLayoutVars>
          <dgm:chMax val="0"/>
          <dgm:chPref val="0"/>
          <dgm:bulletEnabled val="1"/>
        </dgm:presLayoutVars>
      </dgm:prSet>
      <dgm:spPr/>
    </dgm:pt>
  </dgm:ptLst>
  <dgm:cxnLst>
    <dgm:cxn modelId="{7B775210-AE5F-459E-8E8F-CFC39A2EAC07}" srcId="{D578E82B-9F7D-463F-A0A9-2564B4822658}" destId="{0F566D70-EBE6-4DE4-8553-7DDB90FB0A6E}" srcOrd="5" destOrd="0" parTransId="{989F984C-14E3-4401-AA3C-334A18B45D4D}" sibTransId="{74F8CB47-843A-408E-BA8F-4D5AC79A7FB3}"/>
    <dgm:cxn modelId="{E67D2D1B-CF66-43BD-B958-4095178275CD}" srcId="{D578E82B-9F7D-463F-A0A9-2564B4822658}" destId="{D29E5063-93AA-43B7-B1AF-1E91016BFE23}" srcOrd="0" destOrd="0" parTransId="{BEF74FA3-3FA9-4D08-9E08-4EC018251084}" sibTransId="{B73DEFA0-6DDF-420D-9A36-AB69F7E1CA64}"/>
    <dgm:cxn modelId="{9B673226-B5EC-40D2-8E5C-19AB0094F60F}" srcId="{D578E82B-9F7D-463F-A0A9-2564B4822658}" destId="{E0D69705-E773-4407-9681-D79CFB56D5AD}" srcOrd="4" destOrd="0" parTransId="{8452CA30-A67D-4123-A135-6556FCCEBF0F}" sibTransId="{74C6B97A-4AB0-4D82-BE86-389D06DAFC9A}"/>
    <dgm:cxn modelId="{42585332-6ADC-4ECD-9E76-B4F231815B3A}" srcId="{D578E82B-9F7D-463F-A0A9-2564B4822658}" destId="{87D288A6-73FC-438F-8CFE-99112EED7F13}" srcOrd="2" destOrd="0" parTransId="{44208E29-62CA-4781-B6DB-F53F9AB679EE}" sibTransId="{0535EAA7-42ED-47B3-99DF-1DF88745090A}"/>
    <dgm:cxn modelId="{2AFFB239-42C2-44C2-8C3E-32663A8CB1D1}" srcId="{D578E82B-9F7D-463F-A0A9-2564B4822658}" destId="{27267B14-2BB9-44BF-84FF-1621F8E1A849}" srcOrd="3" destOrd="0" parTransId="{41DAFB3E-3DBD-450B-987D-C4E5F31DB1BE}" sibTransId="{E403DC56-423B-48FC-8B28-4AB40367A4E3}"/>
    <dgm:cxn modelId="{1745866E-7E9E-403A-9090-88C7EA1B167B}" type="presOf" srcId="{D29E5063-93AA-43B7-B1AF-1E91016BFE23}" destId="{13ABEB03-9109-4FE3-B776-A5CCCE8CB662}" srcOrd="0" destOrd="0" presId="urn:microsoft.com/office/officeart/2005/8/layout/matrix3"/>
    <dgm:cxn modelId="{72A2304F-05F0-4D4B-B80D-C23DE5C99873}" type="presOf" srcId="{D578E82B-9F7D-463F-A0A9-2564B4822658}" destId="{AE8A3147-536E-405F-836F-78E342F2C0CE}" srcOrd="0" destOrd="0" presId="urn:microsoft.com/office/officeart/2005/8/layout/matrix3"/>
    <dgm:cxn modelId="{58A5447E-C20D-4227-8AE4-524BC88DB0C9}" type="presOf" srcId="{27267B14-2BB9-44BF-84FF-1621F8E1A849}" destId="{8BBDDF58-1742-4ADA-B310-12344410DDA2}" srcOrd="0" destOrd="0" presId="urn:microsoft.com/office/officeart/2005/8/layout/matrix3"/>
    <dgm:cxn modelId="{77596392-88AC-4D40-ADC9-DFDF6EA2A3C2}" srcId="{D578E82B-9F7D-463F-A0A9-2564B4822658}" destId="{7624528E-C918-4F30-8EC3-93C67B930D1F}" srcOrd="1" destOrd="0" parTransId="{2137A6E2-6B22-4653-824F-F3A0E2C3E79E}" sibTransId="{2F0D4A07-8A49-4AEE-9DEC-B263FE9FFF9C}"/>
    <dgm:cxn modelId="{471E80A3-2495-4258-86AB-3FE2DE74D1C5}" srcId="{D578E82B-9F7D-463F-A0A9-2564B4822658}" destId="{965B931A-4B99-472A-AC7E-343BE55831D4}" srcOrd="6" destOrd="0" parTransId="{47923A55-6A74-43A7-A3F3-94B33DC4E2AC}" sibTransId="{C0C3609C-CA4C-44A7-9BC6-FBB25905357C}"/>
    <dgm:cxn modelId="{3F9241DD-E385-4ECD-AF0F-B4ACDF874E54}" type="presOf" srcId="{87D288A6-73FC-438F-8CFE-99112EED7F13}" destId="{F95AA158-2965-4105-A8BF-6D5FCD972DF7}" srcOrd="0" destOrd="0" presId="urn:microsoft.com/office/officeart/2005/8/layout/matrix3"/>
    <dgm:cxn modelId="{F53C5DFC-6659-4C33-A72B-FA2328CEE073}" srcId="{D578E82B-9F7D-463F-A0A9-2564B4822658}" destId="{439770B6-BBBF-4B8F-92E0-76CA045F48B8}" srcOrd="7" destOrd="0" parTransId="{08CB66CF-9D3C-4EB9-9653-06D8E57CCBA2}" sibTransId="{34A26936-A955-4D1E-B5CE-9C9761869BFC}"/>
    <dgm:cxn modelId="{61AD74FF-3451-4163-AE4C-73CA72C6F8DC}" type="presOf" srcId="{7624528E-C918-4F30-8EC3-93C67B930D1F}" destId="{EA3418DA-8D8D-4EA1-ACBC-0A4293F5FE3C}" srcOrd="0" destOrd="0" presId="urn:microsoft.com/office/officeart/2005/8/layout/matrix3"/>
    <dgm:cxn modelId="{E5749BBC-C7B3-46A5-8A7D-6D84B38825B5}" type="presParOf" srcId="{AE8A3147-536E-405F-836F-78E342F2C0CE}" destId="{A262F43A-7B64-4088-8870-4D35BD69F8DF}" srcOrd="0" destOrd="0" presId="urn:microsoft.com/office/officeart/2005/8/layout/matrix3"/>
    <dgm:cxn modelId="{38981A1E-73B6-4C1C-9905-4EF736B89AC3}" type="presParOf" srcId="{AE8A3147-536E-405F-836F-78E342F2C0CE}" destId="{13ABEB03-9109-4FE3-B776-A5CCCE8CB662}" srcOrd="1" destOrd="0" presId="urn:microsoft.com/office/officeart/2005/8/layout/matrix3"/>
    <dgm:cxn modelId="{C7DDEAF1-5A88-4278-B958-F2A7D3F7D6FB}" type="presParOf" srcId="{AE8A3147-536E-405F-836F-78E342F2C0CE}" destId="{EA3418DA-8D8D-4EA1-ACBC-0A4293F5FE3C}" srcOrd="2" destOrd="0" presId="urn:microsoft.com/office/officeart/2005/8/layout/matrix3"/>
    <dgm:cxn modelId="{91E12DC1-2594-4738-944A-0121A62A1129}" type="presParOf" srcId="{AE8A3147-536E-405F-836F-78E342F2C0CE}" destId="{F95AA158-2965-4105-A8BF-6D5FCD972DF7}" srcOrd="3" destOrd="0" presId="urn:microsoft.com/office/officeart/2005/8/layout/matrix3"/>
    <dgm:cxn modelId="{D3CC55B2-0201-4949-98FF-F974C97E1466}" type="presParOf" srcId="{AE8A3147-536E-405F-836F-78E342F2C0CE}" destId="{8BBDDF58-1742-4ADA-B310-12344410DDA2}"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2781792-8501-4C6F-95A7-FA46D49FEBC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40C6A68E-E5E6-4A31-BAA3-CF7CC325AC3B}" type="pres">
      <dgm:prSet presAssocID="{12781792-8501-4C6F-95A7-FA46D49FEBC4}" presName="compositeShape" presStyleCnt="0">
        <dgm:presLayoutVars>
          <dgm:chMax val="7"/>
          <dgm:dir/>
          <dgm:resizeHandles val="exact"/>
        </dgm:presLayoutVars>
      </dgm:prSet>
      <dgm:spPr/>
    </dgm:pt>
  </dgm:ptLst>
  <dgm:cxnLst>
    <dgm:cxn modelId="{4822DE8E-C639-4FE3-A715-5299A9B7FF01}" type="presOf" srcId="{12781792-8501-4C6F-95A7-FA46D49FEBC4}" destId="{40C6A68E-E5E6-4A31-BAA3-CF7CC325AC3B}"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2781792-8501-4C6F-95A7-FA46D49FEBC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40C6A68E-E5E6-4A31-BAA3-CF7CC325AC3B}" type="pres">
      <dgm:prSet presAssocID="{12781792-8501-4C6F-95A7-FA46D49FEBC4}" presName="compositeShape" presStyleCnt="0">
        <dgm:presLayoutVars>
          <dgm:chMax val="7"/>
          <dgm:dir/>
          <dgm:resizeHandles val="exact"/>
        </dgm:presLayoutVars>
      </dgm:prSet>
      <dgm:spPr/>
    </dgm:pt>
  </dgm:ptLst>
  <dgm:cxnLst>
    <dgm:cxn modelId="{4822DE8E-C639-4FE3-A715-5299A9B7FF01}" type="presOf" srcId="{12781792-8501-4C6F-95A7-FA46D49FEBC4}" destId="{40C6A68E-E5E6-4A31-BAA3-CF7CC325AC3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EE5B586-CB5F-41EF-A2FE-A1308729465E}"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A63C0765-A289-447E-861D-AF7C4757A0F7}" type="pres">
      <dgm:prSet presAssocID="{7EE5B586-CB5F-41EF-A2FE-A1308729465E}" presName="compositeShape" presStyleCnt="0">
        <dgm:presLayoutVars>
          <dgm:chMax val="7"/>
          <dgm:dir/>
          <dgm:resizeHandles val="exact"/>
        </dgm:presLayoutVars>
      </dgm:prSet>
      <dgm:spPr/>
    </dgm:pt>
  </dgm:ptLst>
  <dgm:cxnLst>
    <dgm:cxn modelId="{7A250D97-CEDD-4BD1-A90D-EAE1DEB52C5C}" type="presOf" srcId="{7EE5B586-CB5F-41EF-A2FE-A1308729465E}" destId="{A63C0765-A289-447E-861D-AF7C4757A0F7}"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37DA2-4BC9-476A-AC4F-26511931D68B}">
      <dsp:nvSpPr>
        <dsp:cNvPr id="0" name=""/>
        <dsp:cNvSpPr/>
      </dsp:nvSpPr>
      <dsp:spPr>
        <a:xfrm>
          <a:off x="-67870" y="0"/>
          <a:ext cx="2166026" cy="106183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GB" sz="1300" b="1" i="0" kern="1200" dirty="0"/>
            <a:t>Joint topic </a:t>
          </a:r>
          <a:r>
            <a:rPr lang="en-GB" sz="1300" b="0" i="0" kern="1200" dirty="0"/>
            <a:t>(e.g. </a:t>
          </a:r>
          <a:r>
            <a:rPr lang="en-GB" sz="1300" b="0" i="0" u="none" strike="noStrike" kern="1200" baseline="0" dirty="0">
              <a:solidFill>
                <a:srgbClr val="000000"/>
              </a:solidFill>
              <a:latin typeface="Calibri" panose="020F0502020204030204" pitchFamily="34" charset="0"/>
            </a:rPr>
            <a:t>flood/drought risks, salt wedge intrusion, coastal and inland erosion processes</a:t>
          </a:r>
          <a:r>
            <a:rPr lang="en-GB" sz="1300" b="0" i="0" kern="1200" dirty="0"/>
            <a:t>)</a:t>
          </a:r>
          <a:endParaRPr lang="en-GB" sz="1300" kern="1200" dirty="0"/>
        </a:p>
      </dsp:txBody>
      <dsp:txXfrm>
        <a:off x="249337" y="155502"/>
        <a:ext cx="1531612" cy="7508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EA475-E429-47D7-A062-96CD395C090E}">
      <dsp:nvSpPr>
        <dsp:cNvPr id="0" name=""/>
        <dsp:cNvSpPr/>
      </dsp:nvSpPr>
      <dsp:spPr>
        <a:xfrm>
          <a:off x="2892709" y="-18"/>
          <a:ext cx="2136074" cy="2136399"/>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DB5C7DE-ACAF-4079-A267-29012BF6E454}">
      <dsp:nvSpPr>
        <dsp:cNvPr id="0" name=""/>
        <dsp:cNvSpPr/>
      </dsp:nvSpPr>
      <dsp:spPr>
        <a:xfrm>
          <a:off x="3410455" y="340603"/>
          <a:ext cx="1186975" cy="139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Open Sans" panose="020B0606030504020204" pitchFamily="34" charset="0"/>
              <a:ea typeface="Open Sans" panose="020B0606030504020204" pitchFamily="34" charset="0"/>
              <a:cs typeface="Open Sans" panose="020B0606030504020204" pitchFamily="34" charset="0"/>
            </a:rPr>
            <a:t>small-scale investments and pilot activities</a:t>
          </a:r>
          <a:endParaRPr lang="en-GB" sz="1200" b="1" kern="1200" dirty="0"/>
        </a:p>
      </dsp:txBody>
      <dsp:txXfrm>
        <a:off x="3410455" y="340603"/>
        <a:ext cx="1186975" cy="1396599"/>
      </dsp:txXfrm>
    </dsp:sp>
    <dsp:sp modelId="{FED22817-5A46-40F8-9873-48ED8F6E74C2}">
      <dsp:nvSpPr>
        <dsp:cNvPr id="0" name=""/>
        <dsp:cNvSpPr/>
      </dsp:nvSpPr>
      <dsp:spPr>
        <a:xfrm>
          <a:off x="2299422" y="1227501"/>
          <a:ext cx="2136074" cy="2136399"/>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A3FC8A8-6CF2-4263-BF24-BF9AFF566E90}">
      <dsp:nvSpPr>
        <dsp:cNvPr id="0" name=""/>
        <dsp:cNvSpPr/>
      </dsp:nvSpPr>
      <dsp:spPr>
        <a:xfrm>
          <a:off x="2839368" y="2030293"/>
          <a:ext cx="1958378" cy="593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Open Sans" panose="020B0606030504020204" pitchFamily="34" charset="0"/>
              <a:ea typeface="Open Sans" panose="020B0606030504020204" pitchFamily="34" charset="0"/>
              <a:cs typeface="Open Sans" panose="020B0606030504020204" pitchFamily="34" charset="0"/>
            </a:rPr>
            <a:t>addressing climate change adaptation at local level</a:t>
          </a:r>
          <a:endParaRPr lang="en-GB" sz="1200" kern="1200" dirty="0"/>
        </a:p>
      </dsp:txBody>
      <dsp:txXfrm>
        <a:off x="2839368" y="2030293"/>
        <a:ext cx="1958378" cy="593345"/>
      </dsp:txXfrm>
    </dsp:sp>
    <dsp:sp modelId="{0B254B7C-89F0-466B-911C-B917E033AFAC}">
      <dsp:nvSpPr>
        <dsp:cNvPr id="0" name=""/>
        <dsp:cNvSpPr/>
      </dsp:nvSpPr>
      <dsp:spPr>
        <a:xfrm>
          <a:off x="2187189" y="2640488"/>
          <a:ext cx="3547899" cy="1836027"/>
        </a:xfrm>
        <a:prstGeom prst="blockArc">
          <a:avLst>
            <a:gd name="adj1" fmla="val 13500000"/>
            <a:gd name="adj2" fmla="val 10800000"/>
            <a:gd name="adj3" fmla="val 1274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78832EA-0B08-4C76-AAED-7372BB62EC9B}">
      <dsp:nvSpPr>
        <dsp:cNvPr id="0" name=""/>
        <dsp:cNvSpPr/>
      </dsp:nvSpPr>
      <dsp:spPr>
        <a:xfrm>
          <a:off x="2242074" y="3158818"/>
          <a:ext cx="3145532" cy="950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4000" tIns="72000" rIns="108000" bIns="3600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Open Sans" panose="020B0606030504020204" pitchFamily="34" charset="0"/>
              <a:ea typeface="Open Sans" panose="020B0606030504020204" pitchFamily="34" charset="0"/>
              <a:cs typeface="Open Sans" panose="020B0606030504020204" pitchFamily="34" charset="0"/>
            </a:rPr>
            <a:t>provide replicable/transferable solutions, useful to substantiate adaptation strategies and plans </a:t>
          </a:r>
          <a:endParaRPr lang="en-GB" sz="1200" kern="1200" dirty="0"/>
        </a:p>
      </dsp:txBody>
      <dsp:txXfrm>
        <a:off x="2242074" y="3158818"/>
        <a:ext cx="3145532" cy="95058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2F43A-7B64-4088-8870-4D35BD69F8DF}">
      <dsp:nvSpPr>
        <dsp:cNvPr id="0" name=""/>
        <dsp:cNvSpPr/>
      </dsp:nvSpPr>
      <dsp:spPr>
        <a:xfrm>
          <a:off x="2429196" y="0"/>
          <a:ext cx="3623588" cy="3623588"/>
        </a:xfrm>
        <a:prstGeom prst="diamond">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13ABEB03-9109-4FE3-B776-A5CCCE8CB662}">
      <dsp:nvSpPr>
        <dsp:cNvPr id="0" name=""/>
        <dsp:cNvSpPr/>
      </dsp:nvSpPr>
      <dsp:spPr>
        <a:xfrm>
          <a:off x="2773436" y="344240"/>
          <a:ext cx="1413199" cy="141319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u="none" strike="noStrike" kern="1200" baseline="0" dirty="0">
              <a:solidFill>
                <a:srgbClr val="000000"/>
              </a:solidFill>
              <a:latin typeface="Calibri" panose="020F0502020204030204" pitchFamily="34" charset="0"/>
            </a:rPr>
            <a:t>Monitoring methodologies and data management</a:t>
          </a:r>
          <a:endParaRPr lang="en-GB" sz="1400" kern="1200" dirty="0"/>
        </a:p>
      </dsp:txBody>
      <dsp:txXfrm>
        <a:off x="2842423" y="413227"/>
        <a:ext cx="1275225" cy="1275225"/>
      </dsp:txXfrm>
    </dsp:sp>
    <dsp:sp modelId="{EA3418DA-8D8D-4EA1-ACBC-0A4293F5FE3C}">
      <dsp:nvSpPr>
        <dsp:cNvPr id="0" name=""/>
        <dsp:cNvSpPr/>
      </dsp:nvSpPr>
      <dsp:spPr>
        <a:xfrm>
          <a:off x="4295343" y="344240"/>
          <a:ext cx="1413199" cy="141319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u="none" strike="noStrike" kern="1200" baseline="0" dirty="0">
              <a:solidFill>
                <a:srgbClr val="000000"/>
              </a:solidFill>
              <a:latin typeface="Calibri" panose="020F0502020204030204" pitchFamily="34" charset="0"/>
            </a:rPr>
            <a:t>Addressing threats and pressures</a:t>
          </a:r>
          <a:endParaRPr lang="en-GB" sz="1400" kern="1200" dirty="0"/>
        </a:p>
      </dsp:txBody>
      <dsp:txXfrm>
        <a:off x="4364330" y="413227"/>
        <a:ext cx="1275225" cy="1275225"/>
      </dsp:txXfrm>
    </dsp:sp>
    <dsp:sp modelId="{F95AA158-2965-4105-A8BF-6D5FCD972DF7}">
      <dsp:nvSpPr>
        <dsp:cNvPr id="0" name=""/>
        <dsp:cNvSpPr/>
      </dsp:nvSpPr>
      <dsp:spPr>
        <a:xfrm>
          <a:off x="2773436" y="1866147"/>
          <a:ext cx="1413199" cy="141319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u="none" strike="noStrike" kern="1200" baseline="0" dirty="0">
              <a:solidFill>
                <a:srgbClr val="000000"/>
              </a:solidFill>
              <a:latin typeface="Calibri" panose="020F0502020204030204" pitchFamily="34" charset="0"/>
            </a:rPr>
            <a:t>Involving relevant stakeholders</a:t>
          </a:r>
          <a:endParaRPr lang="en-GB" sz="1400" kern="1200" dirty="0"/>
        </a:p>
      </dsp:txBody>
      <dsp:txXfrm>
        <a:off x="2842423" y="1935134"/>
        <a:ext cx="1275225" cy="1275225"/>
      </dsp:txXfrm>
    </dsp:sp>
    <dsp:sp modelId="{8BBDDF58-1742-4ADA-B310-12344410DDA2}">
      <dsp:nvSpPr>
        <dsp:cNvPr id="0" name=""/>
        <dsp:cNvSpPr/>
      </dsp:nvSpPr>
      <dsp:spPr>
        <a:xfrm>
          <a:off x="4295343" y="1866147"/>
          <a:ext cx="1413199" cy="141319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u="none" strike="noStrike" kern="1200" baseline="0" dirty="0">
              <a:solidFill>
                <a:srgbClr val="000000"/>
              </a:solidFill>
              <a:latin typeface="Calibri" panose="020F0502020204030204" pitchFamily="34" charset="0"/>
            </a:rPr>
            <a:t>Monitoring species, habitats, sites, pollution, coastal land use</a:t>
          </a:r>
          <a:endParaRPr lang="en-GB" sz="1400" kern="1200" dirty="0"/>
        </a:p>
      </dsp:txBody>
      <dsp:txXfrm>
        <a:off x="4364330" y="1935134"/>
        <a:ext cx="1275225" cy="127522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37DA2-4BC9-476A-AC4F-26511931D68B}">
      <dsp:nvSpPr>
        <dsp:cNvPr id="0" name=""/>
        <dsp:cNvSpPr/>
      </dsp:nvSpPr>
      <dsp:spPr>
        <a:xfrm>
          <a:off x="-485893" y="0"/>
          <a:ext cx="3832761" cy="1878906"/>
        </a:xfrm>
        <a:prstGeom prst="ellipse">
          <a:avLst/>
        </a:prstGeom>
        <a:solidFill>
          <a:schemeClr val="accent1">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GB" sz="1300" b="0" i="0" kern="1200" dirty="0"/>
            <a:t>Resource depletion; environmental impacts/management; biodiversity/ecosystem conservation</a:t>
          </a:r>
        </a:p>
      </dsp:txBody>
      <dsp:txXfrm>
        <a:off x="75402" y="275159"/>
        <a:ext cx="2710171" cy="132858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37DA2-4BC9-476A-AC4F-26511931D68B}">
      <dsp:nvSpPr>
        <dsp:cNvPr id="0" name=""/>
        <dsp:cNvSpPr/>
      </dsp:nvSpPr>
      <dsp:spPr>
        <a:xfrm>
          <a:off x="3059" y="0"/>
          <a:ext cx="3505036" cy="1967342"/>
        </a:xfrm>
        <a:prstGeom prst="ellipse">
          <a:avLst/>
        </a:prstGeom>
        <a:solidFill>
          <a:schemeClr val="accent1">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GB" sz="1300" b="0" i="0" kern="1200" dirty="0"/>
            <a:t>Management of Protected Areas/N2K; invasive species; traditional activities vs. biodiversity; landscape conservation; anthropogenic pollution; tools (ICT) for joint strategies/action plan </a:t>
          </a:r>
        </a:p>
        <a:p>
          <a:pPr marL="0" lvl="0" indent="0" algn="ctr" defTabSz="577850">
            <a:lnSpc>
              <a:spcPct val="90000"/>
            </a:lnSpc>
            <a:spcBef>
              <a:spcPct val="0"/>
            </a:spcBef>
            <a:spcAft>
              <a:spcPct val="35000"/>
            </a:spcAft>
            <a:buNone/>
          </a:pPr>
          <a:endParaRPr lang="en-GB" sz="1300" b="1" i="0" kern="1200" dirty="0"/>
        </a:p>
      </dsp:txBody>
      <dsp:txXfrm>
        <a:off x="516360" y="288111"/>
        <a:ext cx="2478434" cy="1391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33E29-16E2-40F7-80F9-745F8A1C820D}">
      <dsp:nvSpPr>
        <dsp:cNvPr id="0" name=""/>
        <dsp:cNvSpPr/>
      </dsp:nvSpPr>
      <dsp:spPr>
        <a:xfrm>
          <a:off x="263038" y="0"/>
          <a:ext cx="1061835" cy="106183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GB" sz="1300" b="1" i="0" kern="1200" dirty="0"/>
            <a:t>Activities</a:t>
          </a:r>
          <a:endParaRPr lang="en-GB" sz="1300" kern="1200" dirty="0"/>
        </a:p>
      </dsp:txBody>
      <dsp:txXfrm>
        <a:off x="418540" y="155502"/>
        <a:ext cx="750831" cy="75083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EA475-E429-47D7-A062-96CD395C090E}">
      <dsp:nvSpPr>
        <dsp:cNvPr id="0" name=""/>
        <dsp:cNvSpPr/>
      </dsp:nvSpPr>
      <dsp:spPr>
        <a:xfrm>
          <a:off x="2892709" y="-18"/>
          <a:ext cx="2136074" cy="2136399"/>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DB5C7DE-ACAF-4079-A267-29012BF6E454}">
      <dsp:nvSpPr>
        <dsp:cNvPr id="0" name=""/>
        <dsp:cNvSpPr/>
      </dsp:nvSpPr>
      <dsp:spPr>
        <a:xfrm>
          <a:off x="3410455" y="340603"/>
          <a:ext cx="1186975" cy="139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Open Sans" panose="020B0606030504020204" pitchFamily="34" charset="0"/>
              <a:ea typeface="Open Sans" panose="020B0606030504020204" pitchFamily="34" charset="0"/>
              <a:cs typeface="Open Sans" panose="020B0606030504020204" pitchFamily="34" charset="0"/>
            </a:rPr>
            <a:t>Project S.O.</a:t>
          </a:r>
          <a:endParaRPr lang="en-GB" sz="1400" b="1" kern="1200" dirty="0"/>
        </a:p>
      </dsp:txBody>
      <dsp:txXfrm>
        <a:off x="3410455" y="340603"/>
        <a:ext cx="1186975" cy="1396599"/>
      </dsp:txXfrm>
    </dsp:sp>
    <dsp:sp modelId="{FED22817-5A46-40F8-9873-48ED8F6E74C2}">
      <dsp:nvSpPr>
        <dsp:cNvPr id="0" name=""/>
        <dsp:cNvSpPr/>
      </dsp:nvSpPr>
      <dsp:spPr>
        <a:xfrm>
          <a:off x="2299422" y="1227501"/>
          <a:ext cx="2136074" cy="2136399"/>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A3FC8A8-6CF2-4263-BF24-BF9AFF566E90}">
      <dsp:nvSpPr>
        <dsp:cNvPr id="0" name=""/>
        <dsp:cNvSpPr/>
      </dsp:nvSpPr>
      <dsp:spPr>
        <a:xfrm>
          <a:off x="2839368" y="2030293"/>
          <a:ext cx="1958378" cy="593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Open Sans" panose="020B0606030504020204" pitchFamily="34" charset="0"/>
              <a:ea typeface="Open Sans" panose="020B0606030504020204" pitchFamily="34" charset="0"/>
              <a:cs typeface="Open Sans" panose="020B0606030504020204" pitchFamily="34" charset="0"/>
            </a:rPr>
            <a:t>Activity &amp; Deliverable description</a:t>
          </a:r>
          <a:endParaRPr lang="en-GB" sz="1400" b="1" kern="1200" dirty="0"/>
        </a:p>
      </dsp:txBody>
      <dsp:txXfrm>
        <a:off x="2839368" y="2030293"/>
        <a:ext cx="1958378" cy="593345"/>
      </dsp:txXfrm>
    </dsp:sp>
    <dsp:sp modelId="{0B254B7C-89F0-466B-911C-B917E033AFAC}">
      <dsp:nvSpPr>
        <dsp:cNvPr id="0" name=""/>
        <dsp:cNvSpPr/>
      </dsp:nvSpPr>
      <dsp:spPr>
        <a:xfrm>
          <a:off x="2187189" y="2640488"/>
          <a:ext cx="3547899" cy="1836027"/>
        </a:xfrm>
        <a:prstGeom prst="blockArc">
          <a:avLst>
            <a:gd name="adj1" fmla="val 13500000"/>
            <a:gd name="adj2" fmla="val 10800000"/>
            <a:gd name="adj3" fmla="val 1274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78832EA-0B08-4C76-AAED-7372BB62EC9B}">
      <dsp:nvSpPr>
        <dsp:cNvPr id="0" name=""/>
        <dsp:cNvSpPr/>
      </dsp:nvSpPr>
      <dsp:spPr>
        <a:xfrm>
          <a:off x="2476288" y="3171724"/>
          <a:ext cx="3145532" cy="950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4000" tIns="72000" rIns="108000" bIns="3600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Open Sans" panose="020B0606030504020204" pitchFamily="34" charset="0"/>
              <a:ea typeface="Open Sans" panose="020B0606030504020204" pitchFamily="34" charset="0"/>
              <a:cs typeface="Open Sans" panose="020B0606030504020204" pitchFamily="34" charset="0"/>
            </a:rPr>
            <a:t>Outputs and results contribution</a:t>
          </a:r>
        </a:p>
        <a:p>
          <a:pPr marL="0" lvl="0" indent="0" algn="ctr" defTabSz="622300">
            <a:lnSpc>
              <a:spcPct val="90000"/>
            </a:lnSpc>
            <a:spcBef>
              <a:spcPct val="0"/>
            </a:spcBef>
            <a:spcAft>
              <a:spcPct val="35000"/>
            </a:spcAft>
            <a:buNone/>
          </a:pPr>
          <a:r>
            <a:rPr lang="en-GB" sz="1400" b="1" kern="1200" dirty="0">
              <a:latin typeface="Open Sans" panose="020B0606030504020204" pitchFamily="34" charset="0"/>
              <a:ea typeface="Open Sans" panose="020B0606030504020204" pitchFamily="34" charset="0"/>
              <a:cs typeface="Open Sans" panose="020B0606030504020204" pitchFamily="34" charset="0"/>
            </a:rPr>
            <a:t>(Programme indicators</a:t>
          </a:r>
          <a:r>
            <a:rPr lang="en-GB" sz="1200" b="1" kern="1200" dirty="0">
              <a:latin typeface="Open Sans" panose="020B0606030504020204" pitchFamily="34" charset="0"/>
              <a:ea typeface="Open Sans" panose="020B0606030504020204" pitchFamily="34" charset="0"/>
              <a:cs typeface="Open Sans" panose="020B0606030504020204" pitchFamily="34" charset="0"/>
            </a:rPr>
            <a:t>)</a:t>
          </a:r>
          <a:endParaRPr lang="en-GB" sz="1200" b="1" kern="1200" dirty="0"/>
        </a:p>
      </dsp:txBody>
      <dsp:txXfrm>
        <a:off x="2476288" y="3171724"/>
        <a:ext cx="3145532" cy="95058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37DA2-4BC9-476A-AC4F-26511931D68B}">
      <dsp:nvSpPr>
        <dsp:cNvPr id="0" name=""/>
        <dsp:cNvSpPr/>
      </dsp:nvSpPr>
      <dsp:spPr>
        <a:xfrm>
          <a:off x="0" y="0"/>
          <a:ext cx="3768413" cy="179896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b="0" i="0" kern="1200" dirty="0">
              <a:latin typeface="Open Sans" panose="020B0606030504020204" pitchFamily="34" charset="0"/>
              <a:ea typeface="Open Sans" panose="020B0606030504020204" pitchFamily="34" charset="0"/>
              <a:cs typeface="Open Sans" panose="020B0606030504020204" pitchFamily="34" charset="0"/>
            </a:rPr>
            <a:t>enable a </a:t>
          </a:r>
          <a:r>
            <a:rPr lang="en-US" sz="1500" b="1" i="0" kern="1200" dirty="0">
              <a:latin typeface="Open Sans" panose="020B0606030504020204" pitchFamily="34" charset="0"/>
              <a:ea typeface="Open Sans" panose="020B0606030504020204" pitchFamily="34" charset="0"/>
              <a:cs typeface="Open Sans" panose="020B0606030504020204" pitchFamily="34" charset="0"/>
            </a:rPr>
            <a:t>system of information and education </a:t>
          </a:r>
          <a:r>
            <a:rPr lang="en-US" sz="1500" b="0" i="0" kern="1200" dirty="0">
              <a:latin typeface="Open Sans" panose="020B0606030504020204" pitchFamily="34" charset="0"/>
              <a:ea typeface="Open Sans" panose="020B0606030504020204" pitchFamily="34" charset="0"/>
              <a:cs typeface="Open Sans" panose="020B0606030504020204" pitchFamily="34" charset="0"/>
            </a:rPr>
            <a:t>of the wider port system about </a:t>
          </a:r>
          <a:r>
            <a:rPr lang="en-US" sz="1500" b="1" i="0" kern="1200" dirty="0">
              <a:latin typeface="Open Sans" panose="020B0606030504020204" pitchFamily="34" charset="0"/>
              <a:ea typeface="Open Sans" panose="020B0606030504020204" pitchFamily="34" charset="0"/>
              <a:cs typeface="Open Sans" panose="020B0606030504020204" pitchFamily="34" charset="0"/>
            </a:rPr>
            <a:t>innovative solutions</a:t>
          </a:r>
          <a:endParaRPr lang="en-GB" sz="15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551871" y="263452"/>
        <a:ext cx="2664671" cy="127205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33E29-16E2-40F7-80F9-745F8A1C820D}">
      <dsp:nvSpPr>
        <dsp:cNvPr id="0" name=""/>
        <dsp:cNvSpPr/>
      </dsp:nvSpPr>
      <dsp:spPr>
        <a:xfrm>
          <a:off x="7" y="0"/>
          <a:ext cx="3987692" cy="175172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Open Sans" panose="020B0606030504020204" pitchFamily="34" charset="0"/>
              <a:ea typeface="Open Sans" panose="020B0606030504020204" pitchFamily="34" charset="0"/>
              <a:cs typeface="Open Sans" panose="020B0606030504020204" pitchFamily="34" charset="0"/>
            </a:rPr>
            <a:t>ensure</a:t>
          </a:r>
          <a:r>
            <a:rPr lang="en-US" sz="1500" b="0" i="0" kern="1200" dirty="0">
              <a:latin typeface="Open Sans" panose="020B0606030504020204" pitchFamily="34" charset="0"/>
              <a:ea typeface="Open Sans" panose="020B0606030504020204" pitchFamily="34" charset="0"/>
              <a:cs typeface="Open Sans" panose="020B0606030504020204" pitchFamily="34" charset="0"/>
            </a:rPr>
            <a:t> </a:t>
          </a:r>
          <a:r>
            <a:rPr lang="en-US" sz="1500" b="1" i="0" kern="1200" dirty="0">
              <a:latin typeface="Open Sans" panose="020B0606030504020204" pitchFamily="34" charset="0"/>
              <a:ea typeface="Open Sans" panose="020B0606030504020204" pitchFamily="34" charset="0"/>
              <a:cs typeface="Open Sans" panose="020B0606030504020204" pitchFamily="34" charset="0"/>
            </a:rPr>
            <a:t>institutional support </a:t>
          </a:r>
          <a:r>
            <a:rPr lang="hr-HR" sz="1500" b="0" i="0" kern="1200" dirty="0">
              <a:latin typeface="Open Sans" panose="020B0606030504020204" pitchFamily="34" charset="0"/>
              <a:ea typeface="Open Sans" panose="020B0606030504020204" pitchFamily="34" charset="0"/>
              <a:cs typeface="Open Sans" panose="020B0606030504020204" pitchFamily="34" charset="0"/>
            </a:rPr>
            <a:t>for more </a:t>
          </a:r>
          <a:r>
            <a:rPr lang="hr-HR" sz="1500" b="0" i="0" kern="1200" dirty="0" err="1">
              <a:latin typeface="Open Sans" panose="020B0606030504020204" pitchFamily="34" charset="0"/>
              <a:ea typeface="Open Sans" panose="020B0606030504020204" pitchFamily="34" charset="0"/>
              <a:cs typeface="Open Sans" panose="020B0606030504020204" pitchFamily="34" charset="0"/>
            </a:rPr>
            <a:t>efficient</a:t>
          </a:r>
          <a:r>
            <a:rPr lang="hr-HR" sz="1500" b="0" i="0" kern="1200" dirty="0">
              <a:latin typeface="Open Sans" panose="020B0606030504020204" pitchFamily="34" charset="0"/>
              <a:ea typeface="Open Sans" panose="020B0606030504020204" pitchFamily="34" charset="0"/>
              <a:cs typeface="Open Sans" panose="020B0606030504020204" pitchFamily="34" charset="0"/>
            </a:rPr>
            <a:t> </a:t>
          </a:r>
          <a:r>
            <a:rPr lang="hr-HR" sz="1500" b="0" i="0" kern="1200" dirty="0" err="1">
              <a:latin typeface="Open Sans" panose="020B0606030504020204" pitchFamily="34" charset="0"/>
              <a:ea typeface="Open Sans" panose="020B0606030504020204" pitchFamily="34" charset="0"/>
              <a:cs typeface="Open Sans" panose="020B0606030504020204" pitchFamily="34" charset="0"/>
            </a:rPr>
            <a:t>and</a:t>
          </a:r>
          <a:r>
            <a:rPr lang="hr-HR" sz="1500" b="0" i="0" kern="1200" dirty="0">
              <a:latin typeface="Open Sans" panose="020B0606030504020204" pitchFamily="34" charset="0"/>
              <a:ea typeface="Open Sans" panose="020B0606030504020204" pitchFamily="34" charset="0"/>
              <a:cs typeface="Open Sans" panose="020B0606030504020204" pitchFamily="34" charset="0"/>
            </a:rPr>
            <a:t> </a:t>
          </a:r>
          <a:r>
            <a:rPr lang="en-US" sz="1500" b="0" i="0" kern="1200" dirty="0">
              <a:latin typeface="Open Sans" panose="020B0606030504020204" pitchFamily="34" charset="0"/>
              <a:ea typeface="Open Sans" panose="020B0606030504020204" pitchFamily="34" charset="0"/>
              <a:cs typeface="Open Sans" panose="020B0606030504020204" pitchFamily="34" charset="0"/>
            </a:rPr>
            <a:t>systematic transfer</a:t>
          </a:r>
          <a:r>
            <a:rPr lang="hr-HR" sz="1500" b="0" i="0" kern="1200" dirty="0">
              <a:latin typeface="Open Sans" panose="020B0606030504020204" pitchFamily="34" charset="0"/>
              <a:ea typeface="Open Sans" panose="020B0606030504020204" pitchFamily="34" charset="0"/>
              <a:cs typeface="Open Sans" panose="020B0606030504020204" pitchFamily="34" charset="0"/>
            </a:rPr>
            <a:t> </a:t>
          </a:r>
          <a:r>
            <a:rPr lang="hr-HR" sz="1500" b="0" i="0" kern="1200" dirty="0" err="1">
              <a:latin typeface="Open Sans" panose="020B0606030504020204" pitchFamily="34" charset="0"/>
              <a:ea typeface="Open Sans" panose="020B0606030504020204" pitchFamily="34" charset="0"/>
              <a:cs typeface="Open Sans" panose="020B0606030504020204" pitchFamily="34" charset="0"/>
            </a:rPr>
            <a:t>of</a:t>
          </a:r>
          <a:r>
            <a:rPr lang="hr-HR" sz="1500" b="0" i="0" kern="1200" dirty="0">
              <a:latin typeface="Open Sans" panose="020B0606030504020204" pitchFamily="34" charset="0"/>
              <a:ea typeface="Open Sans" panose="020B0606030504020204" pitchFamily="34" charset="0"/>
              <a:cs typeface="Open Sans" panose="020B0606030504020204" pitchFamily="34" charset="0"/>
            </a:rPr>
            <a:t> </a:t>
          </a:r>
          <a:r>
            <a:rPr lang="hr-HR" sz="1500" b="0" i="0" kern="1200" dirty="0" err="1">
              <a:latin typeface="Open Sans" panose="020B0606030504020204" pitchFamily="34" charset="0"/>
              <a:ea typeface="Open Sans" panose="020B0606030504020204" pitchFamily="34" charset="0"/>
              <a:cs typeface="Open Sans" panose="020B0606030504020204" pitchFamily="34" charset="0"/>
            </a:rPr>
            <a:t>the</a:t>
          </a:r>
          <a:r>
            <a:rPr lang="hr-HR" sz="1500" b="0" i="0" kern="1200" dirty="0">
              <a:latin typeface="Open Sans" panose="020B0606030504020204" pitchFamily="34" charset="0"/>
              <a:ea typeface="Open Sans" panose="020B0606030504020204" pitchFamily="34" charset="0"/>
              <a:cs typeface="Open Sans" panose="020B0606030504020204" pitchFamily="34" charset="0"/>
            </a:rPr>
            <a:t> </a:t>
          </a:r>
          <a:r>
            <a:rPr lang="en-US" sz="1500" b="0" i="0" kern="1200" dirty="0">
              <a:latin typeface="Open Sans" panose="020B0606030504020204" pitchFamily="34" charset="0"/>
              <a:ea typeface="Open Sans" panose="020B0606030504020204" pitchFamily="34" charset="0"/>
              <a:cs typeface="Open Sans" panose="020B0606030504020204" pitchFamily="34" charset="0"/>
            </a:rPr>
            <a:t>latest solutions to all participants of the cross-border port system</a:t>
          </a:r>
          <a:endParaRPr lang="en-GB" sz="1500" b="0" kern="1200" dirty="0">
            <a:latin typeface="Open Sans" panose="020B0606030504020204" pitchFamily="34" charset="0"/>
            <a:ea typeface="Open Sans" panose="020B0606030504020204" pitchFamily="34" charset="0"/>
            <a:cs typeface="Open Sans" panose="020B0606030504020204" pitchFamily="34" charset="0"/>
          </a:endParaRPr>
        </a:p>
      </dsp:txBody>
      <dsp:txXfrm>
        <a:off x="583991" y="256534"/>
        <a:ext cx="2819724" cy="123865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37DA2-4BC9-476A-AC4F-26511931D68B}">
      <dsp:nvSpPr>
        <dsp:cNvPr id="0" name=""/>
        <dsp:cNvSpPr/>
      </dsp:nvSpPr>
      <dsp:spPr>
        <a:xfrm>
          <a:off x="44689" y="0"/>
          <a:ext cx="1235495" cy="103595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GB" sz="1300" b="1" i="0" kern="1200" dirty="0"/>
            <a:t>Joint topic </a:t>
          </a:r>
          <a:r>
            <a:rPr lang="en-GB" sz="1300" b="0" i="0" kern="1200" dirty="0"/>
            <a:t>(e.g. underwater heritage)</a:t>
          </a:r>
          <a:endParaRPr lang="en-GB" sz="1300" kern="1200" dirty="0"/>
        </a:p>
      </dsp:txBody>
      <dsp:txXfrm>
        <a:off x="225623" y="151713"/>
        <a:ext cx="873627" cy="7325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BE652-452A-4A59-BD46-2EF114477D59}">
      <dsp:nvSpPr>
        <dsp:cNvPr id="0" name=""/>
        <dsp:cNvSpPr/>
      </dsp:nvSpPr>
      <dsp:spPr>
        <a:xfrm>
          <a:off x="19867" y="0"/>
          <a:ext cx="1454456" cy="109053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55625">
            <a:lnSpc>
              <a:spcPct val="90000"/>
            </a:lnSpc>
            <a:spcBef>
              <a:spcPct val="0"/>
            </a:spcBef>
            <a:spcAft>
              <a:spcPct val="35000"/>
            </a:spcAft>
            <a:buNone/>
          </a:pPr>
          <a:r>
            <a:rPr lang="en-GB" sz="1250" b="1" i="0" kern="1200" dirty="0"/>
            <a:t>Stakeholders</a:t>
          </a:r>
          <a:r>
            <a:rPr lang="en-GB" sz="1300" b="0" i="0" kern="1200" dirty="0"/>
            <a:t> network</a:t>
          </a:r>
          <a:endParaRPr lang="en-GB" sz="1300" b="0" kern="1200" dirty="0"/>
        </a:p>
      </dsp:txBody>
      <dsp:txXfrm>
        <a:off x="232867" y="159705"/>
        <a:ext cx="1028456" cy="77112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33E29-16E2-40F7-80F9-745F8A1C820D}">
      <dsp:nvSpPr>
        <dsp:cNvPr id="0" name=""/>
        <dsp:cNvSpPr/>
      </dsp:nvSpPr>
      <dsp:spPr>
        <a:xfrm>
          <a:off x="72003" y="0"/>
          <a:ext cx="1061835" cy="106183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GB" sz="1300" b="1" i="0" kern="1200" dirty="0"/>
            <a:t>Activities </a:t>
          </a:r>
          <a:r>
            <a:rPr lang="en-GB" sz="1300" b="0" i="0" kern="1200" dirty="0"/>
            <a:t>(e.g. sailing)</a:t>
          </a:r>
          <a:endParaRPr lang="en-GB" sz="1300" kern="1200" dirty="0"/>
        </a:p>
      </dsp:txBody>
      <dsp:txXfrm>
        <a:off x="227505" y="155502"/>
        <a:ext cx="750831" cy="750831"/>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BE652-452A-4A59-BD46-2EF114477D59}">
      <dsp:nvSpPr>
        <dsp:cNvPr id="0" name=""/>
        <dsp:cNvSpPr/>
      </dsp:nvSpPr>
      <dsp:spPr>
        <a:xfrm>
          <a:off x="0" y="0"/>
          <a:ext cx="1454456" cy="109053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55625">
            <a:lnSpc>
              <a:spcPct val="90000"/>
            </a:lnSpc>
            <a:spcBef>
              <a:spcPct val="0"/>
            </a:spcBef>
            <a:spcAft>
              <a:spcPct val="35000"/>
            </a:spcAft>
            <a:buNone/>
          </a:pPr>
          <a:r>
            <a:rPr lang="en-GB" sz="1250" b="1" i="0" kern="1200" dirty="0"/>
            <a:t>Stakeholders</a:t>
          </a:r>
          <a:r>
            <a:rPr lang="en-GB" sz="1300" b="0" i="0" kern="1200" dirty="0"/>
            <a:t> network</a:t>
          </a:r>
          <a:endParaRPr lang="en-GB" sz="1300" b="0" kern="1200" dirty="0"/>
        </a:p>
      </dsp:txBody>
      <dsp:txXfrm>
        <a:off x="213000" y="159705"/>
        <a:ext cx="1028456" cy="77112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7EF23-8E34-4B32-91BB-1294B65D102F}">
      <dsp:nvSpPr>
        <dsp:cNvPr id="0" name=""/>
        <dsp:cNvSpPr/>
      </dsp:nvSpPr>
      <dsp:spPr>
        <a:xfrm>
          <a:off x="-190281" y="0"/>
          <a:ext cx="1708852" cy="10761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GB" sz="1300" b="0" i="0" kern="1200" dirty="0"/>
            <a:t>Develop and promote </a:t>
          </a:r>
          <a:r>
            <a:rPr lang="en-GB" sz="1300" b="1" i="0" kern="1200" dirty="0"/>
            <a:t>joint</a:t>
          </a:r>
          <a:r>
            <a:rPr lang="en-GB" sz="1300" b="0" i="0" kern="1200" dirty="0"/>
            <a:t> </a:t>
          </a:r>
          <a:r>
            <a:rPr lang="en-GB" sz="1300" b="1" i="0" kern="1200" dirty="0"/>
            <a:t>activities</a:t>
          </a:r>
          <a:r>
            <a:rPr lang="en-GB" sz="1300" b="0" i="0" kern="1200" dirty="0"/>
            <a:t> (also digitally)</a:t>
          </a:r>
          <a:endParaRPr lang="en-GB" sz="1300" b="0" kern="1200" dirty="0"/>
        </a:p>
      </dsp:txBody>
      <dsp:txXfrm>
        <a:off x="59975" y="157604"/>
        <a:ext cx="1208340" cy="760977"/>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C1F95-5B1A-4337-B5AA-8C6D1B61DBE7}">
      <dsp:nvSpPr>
        <dsp:cNvPr id="0" name=""/>
        <dsp:cNvSpPr/>
      </dsp:nvSpPr>
      <dsp:spPr>
        <a:xfrm>
          <a:off x="159550" y="0"/>
          <a:ext cx="1303646" cy="106183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GB" sz="1300" b="1" i="0" kern="1200" dirty="0"/>
            <a:t>CB Cultural Route</a:t>
          </a:r>
          <a:endParaRPr lang="en-GB" sz="1300" kern="1200" dirty="0"/>
        </a:p>
      </dsp:txBody>
      <dsp:txXfrm>
        <a:off x="350465" y="155502"/>
        <a:ext cx="921816" cy="750831"/>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2F43A-7B64-4088-8870-4D35BD69F8DF}">
      <dsp:nvSpPr>
        <dsp:cNvPr id="0" name=""/>
        <dsp:cNvSpPr/>
      </dsp:nvSpPr>
      <dsp:spPr>
        <a:xfrm>
          <a:off x="2429196" y="0"/>
          <a:ext cx="3623588" cy="3623588"/>
        </a:xfrm>
        <a:prstGeom prst="diamond">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13ABEB03-9109-4FE3-B776-A5CCCE8CB662}">
      <dsp:nvSpPr>
        <dsp:cNvPr id="0" name=""/>
        <dsp:cNvSpPr/>
      </dsp:nvSpPr>
      <dsp:spPr>
        <a:xfrm>
          <a:off x="2773436" y="344240"/>
          <a:ext cx="1413199" cy="141319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Visitor centres Cross-border</a:t>
          </a:r>
        </a:p>
        <a:p>
          <a:pPr marL="0" lvl="0" indent="0" algn="ctr" defTabSz="622300">
            <a:lnSpc>
              <a:spcPct val="90000"/>
            </a:lnSpc>
            <a:spcBef>
              <a:spcPct val="0"/>
            </a:spcBef>
            <a:spcAft>
              <a:spcPct val="35000"/>
            </a:spcAft>
            <a:buNone/>
          </a:pPr>
          <a:r>
            <a:rPr lang="en-GB" sz="1400" kern="1200" dirty="0"/>
            <a:t>EDU trips for schools</a:t>
          </a:r>
        </a:p>
      </dsp:txBody>
      <dsp:txXfrm>
        <a:off x="2842423" y="413227"/>
        <a:ext cx="1275225" cy="1275225"/>
      </dsp:txXfrm>
    </dsp:sp>
    <dsp:sp modelId="{EA3418DA-8D8D-4EA1-ACBC-0A4293F5FE3C}">
      <dsp:nvSpPr>
        <dsp:cNvPr id="0" name=""/>
        <dsp:cNvSpPr/>
      </dsp:nvSpPr>
      <dsp:spPr>
        <a:xfrm>
          <a:off x="4295343" y="344240"/>
          <a:ext cx="1413199" cy="141319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Joint strategies</a:t>
          </a:r>
        </a:p>
        <a:p>
          <a:pPr marL="0" lvl="0" indent="0" algn="ctr" defTabSz="622300">
            <a:lnSpc>
              <a:spcPct val="90000"/>
            </a:lnSpc>
            <a:spcBef>
              <a:spcPct val="0"/>
            </a:spcBef>
            <a:spcAft>
              <a:spcPct val="35000"/>
            </a:spcAft>
            <a:buNone/>
          </a:pPr>
          <a:r>
            <a:rPr lang="en-GB" sz="1400" kern="1200" dirty="0"/>
            <a:t>Plan for the route(s)</a:t>
          </a:r>
        </a:p>
      </dsp:txBody>
      <dsp:txXfrm>
        <a:off x="4364330" y="413227"/>
        <a:ext cx="1275225" cy="1275225"/>
      </dsp:txXfrm>
    </dsp:sp>
    <dsp:sp modelId="{F95AA158-2965-4105-A8BF-6D5FCD972DF7}">
      <dsp:nvSpPr>
        <dsp:cNvPr id="0" name=""/>
        <dsp:cNvSpPr/>
      </dsp:nvSpPr>
      <dsp:spPr>
        <a:xfrm>
          <a:off x="2773436" y="1866147"/>
          <a:ext cx="1413199" cy="141319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Digitisation </a:t>
          </a:r>
        </a:p>
        <a:p>
          <a:pPr marL="0" lvl="0" indent="0" algn="ctr" defTabSz="622300">
            <a:lnSpc>
              <a:spcPct val="90000"/>
            </a:lnSpc>
            <a:spcBef>
              <a:spcPct val="0"/>
            </a:spcBef>
            <a:spcAft>
              <a:spcPct val="35000"/>
            </a:spcAft>
            <a:buNone/>
          </a:pPr>
          <a:r>
            <a:rPr lang="en-GB" sz="1400" kern="1200" dirty="0"/>
            <a:t>Young travellers and entrepreneurs </a:t>
          </a:r>
        </a:p>
      </dsp:txBody>
      <dsp:txXfrm>
        <a:off x="2842423" y="1935134"/>
        <a:ext cx="1275225" cy="1275225"/>
      </dsp:txXfrm>
    </dsp:sp>
    <dsp:sp modelId="{8BBDDF58-1742-4ADA-B310-12344410DDA2}">
      <dsp:nvSpPr>
        <dsp:cNvPr id="0" name=""/>
        <dsp:cNvSpPr/>
      </dsp:nvSpPr>
      <dsp:spPr>
        <a:xfrm>
          <a:off x="4295343" y="1866147"/>
          <a:ext cx="1413199" cy="141319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Trainings</a:t>
          </a:r>
        </a:p>
        <a:p>
          <a:pPr marL="0" lvl="0" indent="0" algn="ctr" defTabSz="622300">
            <a:lnSpc>
              <a:spcPct val="90000"/>
            </a:lnSpc>
            <a:spcBef>
              <a:spcPct val="0"/>
            </a:spcBef>
            <a:spcAft>
              <a:spcPct val="35000"/>
            </a:spcAft>
            <a:buNone/>
          </a:pPr>
          <a:r>
            <a:rPr lang="en-GB" sz="1400" kern="1200" dirty="0"/>
            <a:t>Hospitality and accessibility</a:t>
          </a:r>
        </a:p>
      </dsp:txBody>
      <dsp:txXfrm>
        <a:off x="4364330" y="1935134"/>
        <a:ext cx="1275225" cy="1275225"/>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7EF23-8E34-4B32-91BB-1294B65D102F}">
      <dsp:nvSpPr>
        <dsp:cNvPr id="0" name=""/>
        <dsp:cNvSpPr/>
      </dsp:nvSpPr>
      <dsp:spPr>
        <a:xfrm>
          <a:off x="-97410" y="0"/>
          <a:ext cx="1765028" cy="143003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hr-HR" sz="1300" b="1" i="0" u="none" strike="noStrike" kern="1200" baseline="0" dirty="0">
              <a:solidFill>
                <a:srgbClr val="000000"/>
              </a:solidFill>
              <a:latin typeface="Calibri" panose="020F0502020204030204" pitchFamily="34" charset="0"/>
            </a:rPr>
            <a:t>C</a:t>
          </a:r>
          <a:r>
            <a:rPr lang="en-GB" sz="1300" b="1" i="0" u="none" strike="noStrike" kern="1200" baseline="0" dirty="0" err="1">
              <a:solidFill>
                <a:srgbClr val="000000"/>
              </a:solidFill>
              <a:latin typeface="Calibri" panose="020F0502020204030204" pitchFamily="34" charset="0"/>
            </a:rPr>
            <a:t>ooperation</a:t>
          </a:r>
          <a:r>
            <a:rPr lang="en-GB" sz="1300" b="0" i="0" u="none" strike="noStrike" kern="1200" baseline="0" dirty="0">
              <a:solidFill>
                <a:srgbClr val="000000"/>
              </a:solidFill>
              <a:latin typeface="Calibri" panose="020F0502020204030204" pitchFamily="34" charset="0"/>
            </a:rPr>
            <a:t> among scientific research/technology innovation institutions and policy makers</a:t>
          </a:r>
          <a:endParaRPr lang="en-GB" sz="1300" b="0" kern="1200" dirty="0"/>
        </a:p>
      </dsp:txBody>
      <dsp:txXfrm>
        <a:off x="161072" y="209423"/>
        <a:ext cx="1248064" cy="1011184"/>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EA475-E429-47D7-A062-96CD395C090E}">
      <dsp:nvSpPr>
        <dsp:cNvPr id="0" name=""/>
        <dsp:cNvSpPr/>
      </dsp:nvSpPr>
      <dsp:spPr>
        <a:xfrm>
          <a:off x="3287479" y="-28315"/>
          <a:ext cx="1349235" cy="1349441"/>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DB5C7DE-ACAF-4079-A267-29012BF6E454}">
      <dsp:nvSpPr>
        <dsp:cNvPr id="0" name=""/>
        <dsp:cNvSpPr/>
      </dsp:nvSpPr>
      <dsp:spPr>
        <a:xfrm>
          <a:off x="3614510" y="440520"/>
          <a:ext cx="749744" cy="374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Training material</a:t>
          </a:r>
        </a:p>
      </dsp:txBody>
      <dsp:txXfrm>
        <a:off x="3614510" y="440520"/>
        <a:ext cx="749744" cy="374782"/>
      </dsp:txXfrm>
    </dsp:sp>
    <dsp:sp modelId="{FED22817-5A46-40F8-9873-48ED8F6E74C2}">
      <dsp:nvSpPr>
        <dsp:cNvPr id="0" name=""/>
        <dsp:cNvSpPr/>
      </dsp:nvSpPr>
      <dsp:spPr>
        <a:xfrm>
          <a:off x="2912734" y="747038"/>
          <a:ext cx="1349235" cy="1349441"/>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A3FC8A8-6CF2-4263-BF24-BF9AFF566E90}">
      <dsp:nvSpPr>
        <dsp:cNvPr id="0" name=""/>
        <dsp:cNvSpPr/>
      </dsp:nvSpPr>
      <dsp:spPr>
        <a:xfrm>
          <a:off x="2968854" y="1238712"/>
          <a:ext cx="1236995" cy="374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students and professionals</a:t>
          </a:r>
        </a:p>
      </dsp:txBody>
      <dsp:txXfrm>
        <a:off x="2968854" y="1238712"/>
        <a:ext cx="1236995" cy="374782"/>
      </dsp:txXfrm>
    </dsp:sp>
    <dsp:sp modelId="{0B254B7C-89F0-466B-911C-B917E033AFAC}">
      <dsp:nvSpPr>
        <dsp:cNvPr id="0" name=""/>
        <dsp:cNvSpPr/>
      </dsp:nvSpPr>
      <dsp:spPr>
        <a:xfrm>
          <a:off x="2842608" y="1615153"/>
          <a:ext cx="2241005" cy="1159713"/>
        </a:xfrm>
        <a:prstGeom prst="blockArc">
          <a:avLst>
            <a:gd name="adj1" fmla="val 13500000"/>
            <a:gd name="adj2" fmla="val 10800000"/>
            <a:gd name="adj3" fmla="val 1274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78832EA-0B08-4C76-AAED-7372BB62EC9B}">
      <dsp:nvSpPr>
        <dsp:cNvPr id="0" name=""/>
        <dsp:cNvSpPr/>
      </dsp:nvSpPr>
      <dsp:spPr>
        <a:xfrm>
          <a:off x="2703177" y="1582651"/>
          <a:ext cx="2518346" cy="1248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4000" tIns="72000" rIns="108000" bIns="36000" numCol="1" spcCol="1270" anchor="ctr" anchorCtr="0">
          <a:noAutofit/>
        </a:bodyPr>
        <a:lstStyle/>
        <a:p>
          <a:pPr marL="0" lvl="0" indent="0" algn="ctr" defTabSz="533400">
            <a:lnSpc>
              <a:spcPct val="90000"/>
            </a:lnSpc>
            <a:spcBef>
              <a:spcPct val="0"/>
            </a:spcBef>
            <a:spcAft>
              <a:spcPct val="35000"/>
            </a:spcAft>
            <a:buNone/>
          </a:pPr>
          <a:r>
            <a:rPr lang="en-GB" sz="1200" kern="1200" dirty="0"/>
            <a:t>fieldwork with </a:t>
          </a:r>
        </a:p>
        <a:p>
          <a:pPr marL="0" lvl="0" indent="0" algn="ctr" defTabSz="533400">
            <a:lnSpc>
              <a:spcPct val="90000"/>
            </a:lnSpc>
            <a:spcBef>
              <a:spcPct val="0"/>
            </a:spcBef>
            <a:spcAft>
              <a:spcPct val="35000"/>
            </a:spcAft>
            <a:buNone/>
          </a:pPr>
          <a:r>
            <a:rPr lang="en-GB" sz="1200" kern="1200" dirty="0"/>
            <a:t>public organisations, SMEs and/or heritage sites</a:t>
          </a:r>
        </a:p>
      </dsp:txBody>
      <dsp:txXfrm>
        <a:off x="2703177" y="1582651"/>
        <a:ext cx="2518346" cy="12488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C1F95-5B1A-4337-B5AA-8C6D1B61DBE7}">
      <dsp:nvSpPr>
        <dsp:cNvPr id="0" name=""/>
        <dsp:cNvSpPr/>
      </dsp:nvSpPr>
      <dsp:spPr>
        <a:xfrm>
          <a:off x="-145529" y="0"/>
          <a:ext cx="1754256" cy="142886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hr-HR" sz="1300" b="0" i="0" u="none" strike="noStrike" kern="1200" baseline="0" dirty="0">
              <a:solidFill>
                <a:srgbClr val="000000"/>
              </a:solidFill>
              <a:latin typeface="Calibri" panose="020F0502020204030204" pitchFamily="34" charset="0"/>
            </a:rPr>
            <a:t>S</a:t>
          </a:r>
          <a:r>
            <a:rPr lang="en-GB" sz="1300" b="0" i="0" u="none" strike="noStrike" kern="1200" baseline="0" dirty="0">
              <a:solidFill>
                <a:srgbClr val="000000"/>
              </a:solidFill>
              <a:latin typeface="Calibri" panose="020F0502020204030204" pitchFamily="34" charset="0"/>
            </a:rPr>
            <a:t>hared climate change management solutions </a:t>
          </a:r>
          <a:endParaRPr lang="en-GB" sz="1300" kern="1200" dirty="0"/>
        </a:p>
      </dsp:txBody>
      <dsp:txXfrm>
        <a:off x="111376" y="209252"/>
        <a:ext cx="1240446" cy="10103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2F43A-7B64-4088-8870-4D35BD69F8DF}">
      <dsp:nvSpPr>
        <dsp:cNvPr id="0" name=""/>
        <dsp:cNvSpPr/>
      </dsp:nvSpPr>
      <dsp:spPr>
        <a:xfrm>
          <a:off x="2429196" y="0"/>
          <a:ext cx="3623588" cy="3623588"/>
        </a:xfrm>
        <a:prstGeom prst="diamond">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13ABEB03-9109-4FE3-B776-A5CCCE8CB662}">
      <dsp:nvSpPr>
        <dsp:cNvPr id="0" name=""/>
        <dsp:cNvSpPr/>
      </dsp:nvSpPr>
      <dsp:spPr>
        <a:xfrm>
          <a:off x="2773436" y="344240"/>
          <a:ext cx="1413199" cy="141319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u="none" strike="noStrike" kern="1200" baseline="0" dirty="0">
              <a:solidFill>
                <a:srgbClr val="000000"/>
              </a:solidFill>
              <a:latin typeface="Calibri" panose="020F0502020204030204" pitchFamily="34" charset="0"/>
            </a:rPr>
            <a:t>small-scale investments of proved strategic relevance </a:t>
          </a:r>
          <a:endParaRPr lang="en-GB" sz="1400" kern="1200" dirty="0"/>
        </a:p>
      </dsp:txBody>
      <dsp:txXfrm>
        <a:off x="2842423" y="413227"/>
        <a:ext cx="1275225" cy="1275225"/>
      </dsp:txXfrm>
    </dsp:sp>
    <dsp:sp modelId="{EA3418DA-8D8D-4EA1-ACBC-0A4293F5FE3C}">
      <dsp:nvSpPr>
        <dsp:cNvPr id="0" name=""/>
        <dsp:cNvSpPr/>
      </dsp:nvSpPr>
      <dsp:spPr>
        <a:xfrm>
          <a:off x="4295343" y="344240"/>
          <a:ext cx="1413199" cy="141319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u="none" strike="noStrike" kern="1200" baseline="0" dirty="0">
              <a:solidFill>
                <a:srgbClr val="000000"/>
              </a:solidFill>
              <a:latin typeface="Calibri" panose="020F0502020204030204" pitchFamily="34" charset="0"/>
            </a:rPr>
            <a:t>address climate change-related risks</a:t>
          </a:r>
          <a:endParaRPr lang="en-GB" sz="1400" kern="1200" dirty="0"/>
        </a:p>
      </dsp:txBody>
      <dsp:txXfrm>
        <a:off x="4364330" y="413227"/>
        <a:ext cx="1275225" cy="1275225"/>
      </dsp:txXfrm>
    </dsp:sp>
    <dsp:sp modelId="{F95AA158-2965-4105-A8BF-6D5FCD972DF7}">
      <dsp:nvSpPr>
        <dsp:cNvPr id="0" name=""/>
        <dsp:cNvSpPr/>
      </dsp:nvSpPr>
      <dsp:spPr>
        <a:xfrm>
          <a:off x="2773436" y="1866147"/>
          <a:ext cx="1413199" cy="141319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u="none" strike="noStrike" kern="1200" baseline="0" dirty="0">
              <a:solidFill>
                <a:srgbClr val="000000"/>
              </a:solidFill>
              <a:latin typeface="Calibri" panose="020F0502020204030204" pitchFamily="34" charset="0"/>
            </a:rPr>
            <a:t>involving relevant stakeholders</a:t>
          </a:r>
          <a:endParaRPr lang="en-GB" sz="1400" kern="1200" dirty="0"/>
        </a:p>
      </dsp:txBody>
      <dsp:txXfrm>
        <a:off x="2842423" y="1935134"/>
        <a:ext cx="1275225" cy="1275225"/>
      </dsp:txXfrm>
    </dsp:sp>
    <dsp:sp modelId="{8BBDDF58-1742-4ADA-B310-12344410DDA2}">
      <dsp:nvSpPr>
        <dsp:cNvPr id="0" name=""/>
        <dsp:cNvSpPr/>
      </dsp:nvSpPr>
      <dsp:spPr>
        <a:xfrm>
          <a:off x="4295343" y="1866147"/>
          <a:ext cx="1413199" cy="141319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u="none" strike="noStrike" kern="1200" baseline="0" dirty="0">
              <a:solidFill>
                <a:srgbClr val="000000"/>
              </a:solidFill>
              <a:latin typeface="Calibri" panose="020F0502020204030204" pitchFamily="34" charset="0"/>
            </a:rPr>
            <a:t>Involving</a:t>
          </a:r>
          <a:r>
            <a:rPr lang="hr-HR" sz="1400" b="0" i="0" u="none" strike="noStrike" kern="1200" baseline="0" dirty="0">
              <a:solidFill>
                <a:srgbClr val="000000"/>
              </a:solidFill>
              <a:latin typeface="Calibri" panose="020F0502020204030204" pitchFamily="34" charset="0"/>
            </a:rPr>
            <a:t> </a:t>
          </a:r>
          <a:r>
            <a:rPr lang="en-GB" sz="1400" b="0" i="0" u="none" strike="noStrike" kern="1200" baseline="0" dirty="0">
              <a:solidFill>
                <a:srgbClr val="000000"/>
              </a:solidFill>
              <a:latin typeface="Calibri" panose="020F0502020204030204" pitchFamily="34" charset="0"/>
            </a:rPr>
            <a:t>key national, regional and local policy actors</a:t>
          </a:r>
          <a:endParaRPr lang="en-GB" sz="1400" kern="1200" dirty="0"/>
        </a:p>
      </dsp:txBody>
      <dsp:txXfrm>
        <a:off x="4364330" y="1935134"/>
        <a:ext cx="1275225" cy="12752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hr-H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4572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5961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4028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1628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5607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0637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2964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4572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5961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1628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1793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2653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80584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4572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59613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2653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4028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45729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1628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90807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2964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5961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2653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4028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1628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9080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2964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pertina-titolo">
  <p:cSld name="Copertina-titolo">
    <p:spTree>
      <p:nvGrpSpPr>
        <p:cNvPr id="1" name="Shape 13"/>
        <p:cNvGrpSpPr/>
        <p:nvPr/>
      </p:nvGrpSpPr>
      <p:grpSpPr>
        <a:xfrm>
          <a:off x="0" y="0"/>
          <a:ext cx="0" cy="0"/>
          <a:chOff x="0" y="0"/>
          <a:chExt cx="0" cy="0"/>
        </a:xfrm>
      </p:grpSpPr>
      <p:sp>
        <p:nvSpPr>
          <p:cNvPr id="14" name="Google Shape;14;p22"/>
          <p:cNvSpPr txBox="1">
            <a:spLocks noGrp="1"/>
          </p:cNvSpPr>
          <p:nvPr>
            <p:ph type="body" idx="1"/>
          </p:nvPr>
        </p:nvSpPr>
        <p:spPr>
          <a:xfrm>
            <a:off x="676487" y="2865863"/>
            <a:ext cx="7791025" cy="563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4000"/>
              <a:buFont typeface="Arial"/>
              <a:buNone/>
              <a:defRPr sz="40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2"/>
          <p:cNvSpPr txBox="1">
            <a:spLocks noGrp="1"/>
          </p:cNvSpPr>
          <p:nvPr>
            <p:ph type="body" idx="2"/>
          </p:nvPr>
        </p:nvSpPr>
        <p:spPr>
          <a:xfrm>
            <a:off x="676487" y="3772829"/>
            <a:ext cx="7791025" cy="42932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2"/>
          <p:cNvSpPr txBox="1">
            <a:spLocks noGrp="1"/>
          </p:cNvSpPr>
          <p:nvPr>
            <p:ph type="body" idx="3"/>
          </p:nvPr>
        </p:nvSpPr>
        <p:spPr>
          <a:xfrm>
            <a:off x="676487" y="4364773"/>
            <a:ext cx="7791025" cy="36241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p:cSld name="Titolo e contenuto">
    <p:spTree>
      <p:nvGrpSpPr>
        <p:cNvPr id="1" name="Shape 20"/>
        <p:cNvGrpSpPr/>
        <p:nvPr/>
      </p:nvGrpSpPr>
      <p:grpSpPr>
        <a:xfrm>
          <a:off x="0" y="0"/>
          <a:ext cx="0" cy="0"/>
          <a:chOff x="0" y="0"/>
          <a:chExt cx="0" cy="0"/>
        </a:xfrm>
      </p:grpSpPr>
      <p:sp>
        <p:nvSpPr>
          <p:cNvPr id="21" name="Google Shape;21;p24"/>
          <p:cNvSpPr txBox="1">
            <a:spLocks noGrp="1"/>
          </p:cNvSpPr>
          <p:nvPr>
            <p:ph type="body" idx="1"/>
          </p:nvPr>
        </p:nvSpPr>
        <p:spPr>
          <a:xfrm>
            <a:off x="1066848" y="1990492"/>
            <a:ext cx="7010303" cy="5073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A2DA"/>
              </a:buClr>
              <a:buSzPts val="2400"/>
              <a:buFont typeface="Arial"/>
              <a:buNone/>
              <a:defRPr sz="2400" b="0" i="0" u="none" strike="noStrike" cap="none">
                <a:solidFill>
                  <a:srgbClr val="40A2DA"/>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24"/>
          <p:cNvSpPr txBox="1">
            <a:spLocks noGrp="1"/>
          </p:cNvSpPr>
          <p:nvPr>
            <p:ph type="body" idx="2"/>
          </p:nvPr>
        </p:nvSpPr>
        <p:spPr>
          <a:xfrm>
            <a:off x="1066848" y="2704169"/>
            <a:ext cx="7010303" cy="2291576"/>
          </a:xfrm>
          <a:prstGeom prst="rect">
            <a:avLst/>
          </a:prstGeom>
          <a:noFill/>
          <a:ln>
            <a:noFill/>
          </a:ln>
        </p:spPr>
        <p:txBody>
          <a:bodyPr spcFirstLastPara="1" wrap="square" lIns="91425" tIns="45700" rIns="91425" bIns="45700" anchor="t" anchorCtr="0">
            <a:noAutofit/>
          </a:bodyPr>
          <a:lstStyle>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3pPr>
            <a:lvl4pPr marL="1828800" marR="0" lvl="3"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olo e testo">
  <p:cSld name="1_Titolo e testo">
    <p:spTree>
      <p:nvGrpSpPr>
        <p:cNvPr id="1" name="Shape 23"/>
        <p:cNvGrpSpPr/>
        <p:nvPr/>
      </p:nvGrpSpPr>
      <p:grpSpPr>
        <a:xfrm>
          <a:off x="0" y="0"/>
          <a:ext cx="0" cy="0"/>
          <a:chOff x="0" y="0"/>
          <a:chExt cx="0" cy="0"/>
        </a:xfrm>
      </p:grpSpPr>
      <p:sp>
        <p:nvSpPr>
          <p:cNvPr id="24" name="Google Shape;24;p27"/>
          <p:cNvSpPr txBox="1">
            <a:spLocks noGrp="1"/>
          </p:cNvSpPr>
          <p:nvPr>
            <p:ph type="body" idx="1"/>
          </p:nvPr>
        </p:nvSpPr>
        <p:spPr>
          <a:xfrm>
            <a:off x="1066848" y="2704169"/>
            <a:ext cx="7010303" cy="22915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7"/>
          <p:cNvSpPr txBox="1">
            <a:spLocks noGrp="1"/>
          </p:cNvSpPr>
          <p:nvPr>
            <p:ph type="body" idx="2"/>
          </p:nvPr>
        </p:nvSpPr>
        <p:spPr>
          <a:xfrm>
            <a:off x="1066848" y="1990492"/>
            <a:ext cx="7010303" cy="5073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A2DA"/>
              </a:buClr>
              <a:buSzPts val="2400"/>
              <a:buFont typeface="Arial"/>
              <a:buNone/>
              <a:defRPr sz="2400" b="0" i="0" u="none" strike="noStrike" cap="none">
                <a:solidFill>
                  <a:srgbClr val="40A2DA"/>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magini">
  <p:cSld name="Immagini">
    <p:spTree>
      <p:nvGrpSpPr>
        <p:cNvPr id="1" name="Shape 33"/>
        <p:cNvGrpSpPr/>
        <p:nvPr/>
      </p:nvGrpSpPr>
      <p:grpSpPr>
        <a:xfrm>
          <a:off x="0" y="0"/>
          <a:ext cx="0" cy="0"/>
          <a:chOff x="0" y="0"/>
          <a:chExt cx="0" cy="0"/>
        </a:xfrm>
      </p:grpSpPr>
      <p:sp>
        <p:nvSpPr>
          <p:cNvPr id="34" name="Google Shape;34;p36"/>
          <p:cNvSpPr>
            <a:spLocks noGrp="1"/>
          </p:cNvSpPr>
          <p:nvPr>
            <p:ph type="pic" idx="2"/>
          </p:nvPr>
        </p:nvSpPr>
        <p:spPr>
          <a:xfrm>
            <a:off x="1092200" y="1992738"/>
            <a:ext cx="3479800" cy="3252362"/>
          </a:xfrm>
          <a:prstGeom prst="rect">
            <a:avLst/>
          </a:prstGeom>
          <a:noFill/>
          <a:ln>
            <a:noFill/>
          </a:ln>
        </p:spPr>
      </p:sp>
      <p:sp>
        <p:nvSpPr>
          <p:cNvPr id="35" name="Google Shape;35;p36"/>
          <p:cNvSpPr>
            <a:spLocks noGrp="1"/>
          </p:cNvSpPr>
          <p:nvPr>
            <p:ph type="pic" idx="3"/>
          </p:nvPr>
        </p:nvSpPr>
        <p:spPr>
          <a:xfrm>
            <a:off x="4800600" y="1992738"/>
            <a:ext cx="3479800" cy="3252362"/>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olo e testo">
    <p:spTree>
      <p:nvGrpSpPr>
        <p:cNvPr id="1" name=""/>
        <p:cNvGrpSpPr/>
        <p:nvPr/>
      </p:nvGrpSpPr>
      <p:grpSpPr>
        <a:xfrm>
          <a:off x="0" y="0"/>
          <a:ext cx="0" cy="0"/>
          <a:chOff x="0" y="0"/>
          <a:chExt cx="0" cy="0"/>
        </a:xfrm>
      </p:grpSpPr>
      <p:sp>
        <p:nvSpPr>
          <p:cNvPr id="8" name="Segnaposto testo 7">
            <a:extLst>
              <a:ext uri="{FF2B5EF4-FFF2-40B4-BE49-F238E27FC236}">
                <a16:creationId xmlns:a16="http://schemas.microsoft.com/office/drawing/2014/main" id="{21334E7A-5D2E-C562-034F-02C1B33FC348}"/>
              </a:ext>
            </a:extLst>
          </p:cNvPr>
          <p:cNvSpPr>
            <a:spLocks noGrp="1"/>
          </p:cNvSpPr>
          <p:nvPr>
            <p:ph type="body" sz="quarter" idx="10" hasCustomPrompt="1"/>
          </p:nvPr>
        </p:nvSpPr>
        <p:spPr>
          <a:xfrm>
            <a:off x="1066848" y="2704169"/>
            <a:ext cx="7010303" cy="2291576"/>
          </a:xfrm>
          <a:prstGeom prst="rect">
            <a:avLst/>
          </a:prstGeom>
        </p:spPr>
        <p:txBody>
          <a:bodyPr/>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it-IT" dirty="0"/>
              <a:t>Text</a:t>
            </a:r>
          </a:p>
        </p:txBody>
      </p:sp>
      <p:sp>
        <p:nvSpPr>
          <p:cNvPr id="9" name="Segnaposto testo 7">
            <a:extLst>
              <a:ext uri="{FF2B5EF4-FFF2-40B4-BE49-F238E27FC236}">
                <a16:creationId xmlns:a16="http://schemas.microsoft.com/office/drawing/2014/main" id="{B89DAEF8-7DAA-1FA4-5D6D-65CBC03139EB}"/>
              </a:ext>
            </a:extLst>
          </p:cNvPr>
          <p:cNvSpPr>
            <a:spLocks noGrp="1"/>
          </p:cNvSpPr>
          <p:nvPr>
            <p:ph type="body" sz="quarter" idx="11" hasCustomPrompt="1"/>
          </p:nvPr>
        </p:nvSpPr>
        <p:spPr>
          <a:xfrm>
            <a:off x="1066848" y="1990492"/>
            <a:ext cx="7010303" cy="507380"/>
          </a:xfrm>
          <a:prstGeom prst="rect">
            <a:avLst/>
          </a:prstGeom>
        </p:spPr>
        <p:txBody>
          <a:bodyPr/>
          <a:lstStyle>
            <a:lvl1pPr marL="0" indent="0">
              <a:buNone/>
              <a:defRPr sz="2400">
                <a:solidFill>
                  <a:srgbClr val="40A2DA"/>
                </a:solidFill>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it-IT" dirty="0"/>
              <a:t>TITLE MASTERFORMAT</a:t>
            </a:r>
          </a:p>
        </p:txBody>
      </p:sp>
    </p:spTree>
    <p:extLst>
      <p:ext uri="{BB962C8B-B14F-4D97-AF65-F5344CB8AC3E}">
        <p14:creationId xmlns:p14="http://schemas.microsoft.com/office/powerpoint/2010/main" val="920638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9" name="Segnaposto testo 7">
            <a:extLst>
              <a:ext uri="{FF2B5EF4-FFF2-40B4-BE49-F238E27FC236}">
                <a16:creationId xmlns:a16="http://schemas.microsoft.com/office/drawing/2014/main" id="{B89DAEF8-7DAA-1FA4-5D6D-65CBC03139EB}"/>
              </a:ext>
            </a:extLst>
          </p:cNvPr>
          <p:cNvSpPr>
            <a:spLocks noGrp="1"/>
          </p:cNvSpPr>
          <p:nvPr>
            <p:ph type="body" sz="quarter" idx="11" hasCustomPrompt="1"/>
          </p:nvPr>
        </p:nvSpPr>
        <p:spPr>
          <a:xfrm>
            <a:off x="1066848" y="1990492"/>
            <a:ext cx="7010303" cy="507380"/>
          </a:xfrm>
          <a:prstGeom prst="rect">
            <a:avLst/>
          </a:prstGeom>
        </p:spPr>
        <p:txBody>
          <a:bodyPr/>
          <a:lstStyle>
            <a:lvl1pPr marL="0" indent="0">
              <a:buNone/>
              <a:defRPr sz="2400">
                <a:solidFill>
                  <a:srgbClr val="40A2DA"/>
                </a:solidFill>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it-IT" dirty="0"/>
              <a:t>TITLE MASTERFORMAT</a:t>
            </a:r>
          </a:p>
        </p:txBody>
      </p:sp>
      <p:sp>
        <p:nvSpPr>
          <p:cNvPr id="4" name="Segnaposto contenuto 3">
            <a:extLst>
              <a:ext uri="{FF2B5EF4-FFF2-40B4-BE49-F238E27FC236}">
                <a16:creationId xmlns:a16="http://schemas.microsoft.com/office/drawing/2014/main" id="{38C4DC9F-4905-C75C-84AC-9F357859DE71}"/>
              </a:ext>
            </a:extLst>
          </p:cNvPr>
          <p:cNvSpPr>
            <a:spLocks noGrp="1"/>
          </p:cNvSpPr>
          <p:nvPr>
            <p:ph sz="quarter" idx="12"/>
          </p:nvPr>
        </p:nvSpPr>
        <p:spPr>
          <a:xfrm>
            <a:off x="1066848" y="2704169"/>
            <a:ext cx="7010303" cy="2291576"/>
          </a:xfrm>
          <a:prstGeom prst="rect">
            <a:avLst/>
          </a:prstGeom>
        </p:spPr>
        <p:txBody>
          <a:bodyPr/>
          <a:lstStyle>
            <a:lvl1pPr>
              <a:defRPr sz="1600">
                <a:latin typeface="Open Sans" panose="020B0606030504020204" pitchFamily="34" charset="0"/>
                <a:ea typeface="Open Sans" panose="020B0606030504020204" pitchFamily="34" charset="0"/>
                <a:cs typeface="Open Sans" panose="020B0606030504020204" pitchFamily="34" charset="0"/>
              </a:defRPr>
            </a:lvl1pPr>
            <a:lvl2pPr>
              <a:defRPr sz="1400">
                <a:latin typeface="Open Sans" panose="020B0606030504020204" pitchFamily="34" charset="0"/>
                <a:ea typeface="Open Sans" panose="020B0606030504020204" pitchFamily="34" charset="0"/>
                <a:cs typeface="Open Sans" panose="020B0606030504020204" pitchFamily="34" charset="0"/>
              </a:defRPr>
            </a:lvl2pPr>
            <a:lvl3pPr>
              <a:defRPr sz="1200">
                <a:latin typeface="Open Sans" panose="020B0606030504020204" pitchFamily="34" charset="0"/>
                <a:ea typeface="Open Sans" panose="020B0606030504020204" pitchFamily="34" charset="0"/>
                <a:cs typeface="Open Sans" panose="020B0606030504020204" pitchFamily="34" charset="0"/>
              </a:defRPr>
            </a:lvl3pPr>
            <a:lvl4pPr>
              <a:defRPr sz="1200">
                <a:latin typeface="Open Sans" panose="020B0606030504020204" pitchFamily="34" charset="0"/>
                <a:ea typeface="Open Sans" panose="020B0606030504020204" pitchFamily="34" charset="0"/>
                <a:cs typeface="Open Sans" panose="020B0606030504020204" pitchFamily="34" charset="0"/>
              </a:defRPr>
            </a:lvl4pPr>
            <a:lvl5pP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it-IT" dirty="0"/>
              <a:t>Fare clic per modificare gli stili del testo dello schema</a:t>
            </a:r>
          </a:p>
          <a:p>
            <a:pPr lvl="1"/>
            <a:r>
              <a:rPr lang="it-IT" dirty="0"/>
              <a:t>Secondo livello</a:t>
            </a:r>
          </a:p>
          <a:p>
            <a:pPr lvl="2"/>
            <a:r>
              <a:rPr lang="it-IT" dirty="0"/>
              <a:t>Terzo livello</a:t>
            </a:r>
          </a:p>
        </p:txBody>
      </p:sp>
    </p:spTree>
    <p:extLst>
      <p:ext uri="{BB962C8B-B14F-4D97-AF65-F5344CB8AC3E}">
        <p14:creationId xmlns:p14="http://schemas.microsoft.com/office/powerpoint/2010/main" val="2430767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olo, testo e immagine">
    <p:spTree>
      <p:nvGrpSpPr>
        <p:cNvPr id="1" name=""/>
        <p:cNvGrpSpPr/>
        <p:nvPr/>
      </p:nvGrpSpPr>
      <p:grpSpPr>
        <a:xfrm>
          <a:off x="0" y="0"/>
          <a:ext cx="0" cy="0"/>
          <a:chOff x="0" y="0"/>
          <a:chExt cx="0" cy="0"/>
        </a:xfrm>
      </p:grpSpPr>
      <p:sp>
        <p:nvSpPr>
          <p:cNvPr id="9" name="Segnaposto testo 7">
            <a:extLst>
              <a:ext uri="{FF2B5EF4-FFF2-40B4-BE49-F238E27FC236}">
                <a16:creationId xmlns:a16="http://schemas.microsoft.com/office/drawing/2014/main" id="{B89DAEF8-7DAA-1FA4-5D6D-65CBC03139EB}"/>
              </a:ext>
            </a:extLst>
          </p:cNvPr>
          <p:cNvSpPr>
            <a:spLocks noGrp="1"/>
          </p:cNvSpPr>
          <p:nvPr>
            <p:ph type="body" sz="quarter" idx="11" hasCustomPrompt="1"/>
          </p:nvPr>
        </p:nvSpPr>
        <p:spPr>
          <a:xfrm>
            <a:off x="1066848" y="1990492"/>
            <a:ext cx="7010303" cy="507380"/>
          </a:xfrm>
          <a:prstGeom prst="rect">
            <a:avLst/>
          </a:prstGeom>
        </p:spPr>
        <p:txBody>
          <a:bodyPr/>
          <a:lstStyle>
            <a:lvl1pPr marL="0" indent="0">
              <a:buNone/>
              <a:defRPr sz="2400">
                <a:solidFill>
                  <a:srgbClr val="40A2DA"/>
                </a:solidFill>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it-IT" dirty="0"/>
              <a:t>TITLE MASTERFORMAT</a:t>
            </a:r>
          </a:p>
        </p:txBody>
      </p:sp>
      <p:sp>
        <p:nvSpPr>
          <p:cNvPr id="2" name="Segnaposto testo 7">
            <a:extLst>
              <a:ext uri="{FF2B5EF4-FFF2-40B4-BE49-F238E27FC236}">
                <a16:creationId xmlns:a16="http://schemas.microsoft.com/office/drawing/2014/main" id="{F38F50DC-1359-9569-F5AB-0915359E627C}"/>
              </a:ext>
            </a:extLst>
          </p:cNvPr>
          <p:cNvSpPr>
            <a:spLocks noGrp="1"/>
          </p:cNvSpPr>
          <p:nvPr>
            <p:ph type="body" sz="quarter" idx="10" hasCustomPrompt="1"/>
          </p:nvPr>
        </p:nvSpPr>
        <p:spPr>
          <a:xfrm>
            <a:off x="4572000" y="2704169"/>
            <a:ext cx="3505151" cy="2291576"/>
          </a:xfrm>
          <a:prstGeom prst="rect">
            <a:avLst/>
          </a:prstGeom>
        </p:spPr>
        <p:txBody>
          <a:bodyPr/>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it-IT" dirty="0"/>
              <a:t>Text</a:t>
            </a:r>
          </a:p>
        </p:txBody>
      </p:sp>
      <p:sp>
        <p:nvSpPr>
          <p:cNvPr id="5" name="Segnaposto immagine 4">
            <a:extLst>
              <a:ext uri="{FF2B5EF4-FFF2-40B4-BE49-F238E27FC236}">
                <a16:creationId xmlns:a16="http://schemas.microsoft.com/office/drawing/2014/main" id="{24765B7E-40DA-6290-930E-A800C688E29E}"/>
              </a:ext>
            </a:extLst>
          </p:cNvPr>
          <p:cNvSpPr>
            <a:spLocks noGrp="1"/>
          </p:cNvSpPr>
          <p:nvPr>
            <p:ph type="pic" sz="quarter" idx="12"/>
          </p:nvPr>
        </p:nvSpPr>
        <p:spPr>
          <a:xfrm>
            <a:off x="1066800" y="2704169"/>
            <a:ext cx="3356517" cy="2291694"/>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it-IT" dirty="0"/>
          </a:p>
        </p:txBody>
      </p:sp>
    </p:spTree>
    <p:extLst>
      <p:ext uri="{BB962C8B-B14F-4D97-AF65-F5344CB8AC3E}">
        <p14:creationId xmlns:p14="http://schemas.microsoft.com/office/powerpoint/2010/main" val="3931878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magini">
    <p:spTree>
      <p:nvGrpSpPr>
        <p:cNvPr id="1" name=""/>
        <p:cNvGrpSpPr/>
        <p:nvPr/>
      </p:nvGrpSpPr>
      <p:grpSpPr>
        <a:xfrm>
          <a:off x="0" y="0"/>
          <a:ext cx="0" cy="0"/>
          <a:chOff x="0" y="0"/>
          <a:chExt cx="0" cy="0"/>
        </a:xfrm>
      </p:grpSpPr>
      <p:sp>
        <p:nvSpPr>
          <p:cNvPr id="5" name="Segnaposto immagine 4">
            <a:extLst>
              <a:ext uri="{FF2B5EF4-FFF2-40B4-BE49-F238E27FC236}">
                <a16:creationId xmlns:a16="http://schemas.microsoft.com/office/drawing/2014/main" id="{24765B7E-40DA-6290-930E-A800C688E29E}"/>
              </a:ext>
            </a:extLst>
          </p:cNvPr>
          <p:cNvSpPr>
            <a:spLocks noGrp="1"/>
          </p:cNvSpPr>
          <p:nvPr>
            <p:ph type="pic" sz="quarter" idx="12"/>
          </p:nvPr>
        </p:nvSpPr>
        <p:spPr>
          <a:xfrm>
            <a:off x="1092200" y="1992738"/>
            <a:ext cx="3479800" cy="3252362"/>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it-IT" dirty="0"/>
          </a:p>
        </p:txBody>
      </p:sp>
      <p:sp>
        <p:nvSpPr>
          <p:cNvPr id="3" name="Segnaposto immagine 4">
            <a:extLst>
              <a:ext uri="{FF2B5EF4-FFF2-40B4-BE49-F238E27FC236}">
                <a16:creationId xmlns:a16="http://schemas.microsoft.com/office/drawing/2014/main" id="{8445929E-B9B3-55C3-3D9A-2CAA43C72207}"/>
              </a:ext>
            </a:extLst>
          </p:cNvPr>
          <p:cNvSpPr>
            <a:spLocks noGrp="1"/>
          </p:cNvSpPr>
          <p:nvPr>
            <p:ph type="pic" sz="quarter" idx="13"/>
          </p:nvPr>
        </p:nvSpPr>
        <p:spPr>
          <a:xfrm>
            <a:off x="4800600" y="1992738"/>
            <a:ext cx="3479800" cy="3252362"/>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it-IT" dirty="0"/>
          </a:p>
        </p:txBody>
      </p:sp>
    </p:spTree>
    <p:extLst>
      <p:ext uri="{BB962C8B-B14F-4D97-AF65-F5344CB8AC3E}">
        <p14:creationId xmlns:p14="http://schemas.microsoft.com/office/powerpoint/2010/main" val="2686424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tti">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3698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jp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4.jpg"/><Relationship Id="rId5" Type="http://schemas.openxmlformats.org/officeDocument/2006/relationships/theme" Target="../theme/theme3.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9.xml"/><Relationship Id="rId4" Type="http://schemas.openxmlformats.org/officeDocument/2006/relationships/image" Target="../media/image6.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1"/>
          <p:cNvPicPr preferRelativeResize="0"/>
          <p:nvPr/>
        </p:nvPicPr>
        <p:blipFill rotWithShape="1">
          <a:blip r:embed="rId3">
            <a:alphaModFix/>
          </a:blip>
          <a:srcRect/>
          <a:stretch/>
        </p:blipFill>
        <p:spPr>
          <a:xfrm>
            <a:off x="543604" y="528637"/>
            <a:ext cx="8056791" cy="809942"/>
          </a:xfrm>
          <a:prstGeom prst="rect">
            <a:avLst/>
          </a:prstGeom>
          <a:noFill/>
          <a:ln>
            <a:noFill/>
          </a:ln>
        </p:spPr>
      </p:pic>
      <p:pic>
        <p:nvPicPr>
          <p:cNvPr id="11" name="Google Shape;11;p21" descr="Immagine che contiene testo, esterni, screenshot&#10;&#10;Descrizione generata automaticamente"/>
          <p:cNvPicPr preferRelativeResize="0"/>
          <p:nvPr/>
        </p:nvPicPr>
        <p:blipFill rotWithShape="1">
          <a:blip r:embed="rId4">
            <a:alphaModFix/>
          </a:blip>
          <a:srcRect/>
          <a:stretch/>
        </p:blipFill>
        <p:spPr>
          <a:xfrm>
            <a:off x="0" y="1743456"/>
            <a:ext cx="9144000" cy="5114544"/>
          </a:xfrm>
          <a:prstGeom prst="rect">
            <a:avLst/>
          </a:prstGeom>
          <a:noFill/>
          <a:ln>
            <a:noFill/>
          </a:ln>
        </p:spPr>
      </p:pic>
      <p:sp>
        <p:nvSpPr>
          <p:cNvPr id="12" name="Google Shape;12;p21"/>
          <p:cNvSpPr txBox="1"/>
          <p:nvPr/>
        </p:nvSpPr>
        <p:spPr>
          <a:xfrm>
            <a:off x="6385024" y="6281113"/>
            <a:ext cx="2237678" cy="21544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hr-HR" sz="800" b="0" i="0" u="none" strike="noStrike" cap="none">
                <a:solidFill>
                  <a:srgbClr val="11438F"/>
                </a:solidFill>
                <a:latin typeface="Open Sans"/>
                <a:ea typeface="Open Sans"/>
                <a:cs typeface="Open Sans"/>
                <a:sym typeface="Open Sans"/>
              </a:rPr>
              <a:t>www.italy-croatia.eu</a:t>
            </a:r>
            <a:endParaRPr sz="800" b="0" i="0" u="none" strike="noStrike" cap="none">
              <a:solidFill>
                <a:srgbClr val="11438F"/>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
        <p:cNvGrpSpPr/>
        <p:nvPr/>
      </p:nvGrpSpPr>
      <p:grpSpPr>
        <a:xfrm>
          <a:off x="0" y="0"/>
          <a:ext cx="0" cy="0"/>
          <a:chOff x="0" y="0"/>
          <a:chExt cx="0" cy="0"/>
        </a:xfrm>
      </p:grpSpPr>
      <p:pic>
        <p:nvPicPr>
          <p:cNvPr id="18" name="Google Shape;18;p23"/>
          <p:cNvPicPr preferRelativeResize="0"/>
          <p:nvPr/>
        </p:nvPicPr>
        <p:blipFill rotWithShape="1">
          <a:blip r:embed="rId5">
            <a:alphaModFix/>
          </a:blip>
          <a:srcRect/>
          <a:stretch/>
        </p:blipFill>
        <p:spPr>
          <a:xfrm>
            <a:off x="543604" y="528637"/>
            <a:ext cx="8056791" cy="809942"/>
          </a:xfrm>
          <a:prstGeom prst="rect">
            <a:avLst/>
          </a:prstGeom>
          <a:noFill/>
          <a:ln>
            <a:noFill/>
          </a:ln>
        </p:spPr>
      </p:pic>
      <p:pic>
        <p:nvPicPr>
          <p:cNvPr id="19" name="Google Shape;19;p23"/>
          <p:cNvPicPr preferRelativeResize="0"/>
          <p:nvPr/>
        </p:nvPicPr>
        <p:blipFill rotWithShape="1">
          <a:blip r:embed="rId6">
            <a:alphaModFix/>
          </a:blip>
          <a:srcRect/>
          <a:stretch/>
        </p:blipFill>
        <p:spPr>
          <a:xfrm>
            <a:off x="0" y="5905691"/>
            <a:ext cx="9144000" cy="84734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7806C203-AFC2-C9E1-ED5B-2474D6E09867}"/>
              </a:ext>
            </a:extLst>
          </p:cNvPr>
          <p:cNvPicPr>
            <a:picLocks noChangeAspect="1"/>
          </p:cNvPicPr>
          <p:nvPr userDrawn="1"/>
        </p:nvPicPr>
        <p:blipFill>
          <a:blip r:embed="rId6"/>
          <a:srcRect/>
          <a:stretch/>
        </p:blipFill>
        <p:spPr>
          <a:xfrm>
            <a:off x="543604" y="528637"/>
            <a:ext cx="8056791" cy="809942"/>
          </a:xfrm>
          <a:prstGeom prst="rect">
            <a:avLst/>
          </a:prstGeom>
        </p:spPr>
      </p:pic>
      <p:pic>
        <p:nvPicPr>
          <p:cNvPr id="9" name="Immagine 8">
            <a:extLst>
              <a:ext uri="{FF2B5EF4-FFF2-40B4-BE49-F238E27FC236}">
                <a16:creationId xmlns:a16="http://schemas.microsoft.com/office/drawing/2014/main" id="{DCD96AFB-F650-E414-CCD2-8E6BA7AC79F8}"/>
              </a:ext>
            </a:extLst>
          </p:cNvPr>
          <p:cNvPicPr>
            <a:picLocks noChangeAspect="1"/>
          </p:cNvPicPr>
          <p:nvPr userDrawn="1"/>
        </p:nvPicPr>
        <p:blipFill>
          <a:blip r:embed="rId7"/>
          <a:stretch>
            <a:fillRect/>
          </a:stretch>
        </p:blipFill>
        <p:spPr>
          <a:xfrm>
            <a:off x="0" y="5905691"/>
            <a:ext cx="9144000" cy="847344"/>
          </a:xfrm>
          <a:prstGeom prst="rect">
            <a:avLst/>
          </a:prstGeom>
        </p:spPr>
      </p:pic>
    </p:spTree>
    <p:extLst>
      <p:ext uri="{BB962C8B-B14F-4D97-AF65-F5344CB8AC3E}">
        <p14:creationId xmlns:p14="http://schemas.microsoft.com/office/powerpoint/2010/main" val="273817555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id="{429F2D60-D4C9-229A-032D-07391B70BE0F}"/>
              </a:ext>
            </a:extLst>
          </p:cNvPr>
          <p:cNvPicPr>
            <a:picLocks noChangeAspect="1"/>
          </p:cNvPicPr>
          <p:nvPr userDrawn="1"/>
        </p:nvPicPr>
        <p:blipFill>
          <a:blip r:embed="rId3"/>
          <a:srcRect/>
          <a:stretch/>
        </p:blipFill>
        <p:spPr>
          <a:xfrm>
            <a:off x="543604" y="528637"/>
            <a:ext cx="8056791" cy="809942"/>
          </a:xfrm>
          <a:prstGeom prst="rect">
            <a:avLst/>
          </a:prstGeom>
        </p:spPr>
      </p:pic>
      <p:pic>
        <p:nvPicPr>
          <p:cNvPr id="19" name="Immagine 18" descr="Immagine che contiene testo, esterni, screenshot&#10;&#10;Descrizione generata automaticamente">
            <a:extLst>
              <a:ext uri="{FF2B5EF4-FFF2-40B4-BE49-F238E27FC236}">
                <a16:creationId xmlns:a16="http://schemas.microsoft.com/office/drawing/2014/main" id="{51A1820F-0573-10ED-C131-0E45B07EDF14}"/>
              </a:ext>
            </a:extLst>
          </p:cNvPr>
          <p:cNvPicPr>
            <a:picLocks noChangeAspect="1"/>
          </p:cNvPicPr>
          <p:nvPr userDrawn="1"/>
        </p:nvPicPr>
        <p:blipFill>
          <a:blip r:embed="rId4"/>
          <a:stretch>
            <a:fillRect/>
          </a:stretch>
        </p:blipFill>
        <p:spPr>
          <a:xfrm>
            <a:off x="0" y="1743456"/>
            <a:ext cx="9144000" cy="5114544"/>
          </a:xfrm>
          <a:prstGeom prst="rect">
            <a:avLst/>
          </a:prstGeom>
        </p:spPr>
      </p:pic>
      <p:sp>
        <p:nvSpPr>
          <p:cNvPr id="21" name="CasellaDiTesto 20">
            <a:extLst>
              <a:ext uri="{FF2B5EF4-FFF2-40B4-BE49-F238E27FC236}">
                <a16:creationId xmlns:a16="http://schemas.microsoft.com/office/drawing/2014/main" id="{59B72D17-6F01-B35F-D8F4-8F6D80E6E470}"/>
              </a:ext>
            </a:extLst>
          </p:cNvPr>
          <p:cNvSpPr txBox="1"/>
          <p:nvPr userDrawn="1"/>
        </p:nvSpPr>
        <p:spPr>
          <a:xfrm>
            <a:off x="6385024" y="6281113"/>
            <a:ext cx="2237678" cy="215444"/>
          </a:xfrm>
          <a:prstGeom prst="rect">
            <a:avLst/>
          </a:prstGeom>
          <a:noFill/>
          <a:ln>
            <a:noFill/>
          </a:ln>
        </p:spPr>
        <p:txBody>
          <a:bodyPr wrap="square" rtlCol="0">
            <a:spAutoFit/>
          </a:bodyPr>
          <a:lstStyle/>
          <a:p>
            <a:pPr algn="r"/>
            <a:r>
              <a:rPr lang="it-IT" sz="800" dirty="0" err="1">
                <a:solidFill>
                  <a:srgbClr val="11438F"/>
                </a:solidFill>
                <a:latin typeface="Open Sans" panose="020B0606030504020204" pitchFamily="34" charset="0"/>
                <a:ea typeface="Open Sans" panose="020B0606030504020204" pitchFamily="34" charset="0"/>
                <a:cs typeface="Open Sans" panose="020B0606030504020204" pitchFamily="34" charset="0"/>
              </a:rPr>
              <a:t>www.italy-croatia.eu</a:t>
            </a:r>
            <a:endParaRPr lang="it-IT" sz="800" dirty="0">
              <a:solidFill>
                <a:srgbClr val="11438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17981071"/>
      </p:ext>
    </p:extLst>
  </p:cSld>
  <p:clrMap bg1="lt1" tx1="dk1" bg2="lt2" tx2="dk2" accent1="accent1" accent2="accent2" accent3="accent3" accent4="accent4" accent5="accent5" accent6="accent6" hlink="hlink" folHlink="folHlink"/>
  <p:sldLayoutIdLst>
    <p:sldLayoutId id="214748367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9.xml"/><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2.xml"/><Relationship Id="rId13" Type="http://schemas.openxmlformats.org/officeDocument/2006/relationships/diagramData" Target="../diagrams/data23.xml"/><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17" Type="http://schemas.microsoft.com/office/2007/relationships/diagramDrawing" Target="../diagrams/drawing23.xml"/><Relationship Id="rId2" Type="http://schemas.openxmlformats.org/officeDocument/2006/relationships/notesSlide" Target="../notesSlides/notesSlide17.xml"/><Relationship Id="rId16" Type="http://schemas.openxmlformats.org/officeDocument/2006/relationships/diagramColors" Target="../diagrams/colors23.xml"/><Relationship Id="rId1" Type="http://schemas.openxmlformats.org/officeDocument/2006/relationships/slideLayout" Target="../slideLayouts/slideLayout2.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5" Type="http://schemas.openxmlformats.org/officeDocument/2006/relationships/diagramQuickStyle" Target="../diagrams/quickStyle23.xml"/><Relationship Id="rId10" Type="http://schemas.openxmlformats.org/officeDocument/2006/relationships/diagramQuickStyle" Target="../diagrams/quickStyle22.xml"/><Relationship Id="rId4" Type="http://schemas.openxmlformats.org/officeDocument/2006/relationships/diagramLayout" Target="../diagrams/layout21.xml"/><Relationship Id="rId9" Type="http://schemas.openxmlformats.org/officeDocument/2006/relationships/diagramLayout" Target="../diagrams/layout22.xml"/><Relationship Id="rId14" Type="http://schemas.openxmlformats.org/officeDocument/2006/relationships/diagramLayout" Target="../diagrams/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27.xml"/><Relationship Id="rId3" Type="http://schemas.openxmlformats.org/officeDocument/2006/relationships/diagramData" Target="../diagrams/data26.xml"/><Relationship Id="rId7" Type="http://schemas.microsoft.com/office/2007/relationships/diagramDrawing" Target="../diagrams/drawing26.xml"/><Relationship Id="rId12" Type="http://schemas.microsoft.com/office/2007/relationships/diagramDrawing" Target="../diagrams/drawing2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6.xml"/><Relationship Id="rId11" Type="http://schemas.openxmlformats.org/officeDocument/2006/relationships/diagramColors" Target="../diagrams/colors27.xml"/><Relationship Id="rId5" Type="http://schemas.openxmlformats.org/officeDocument/2006/relationships/diagramQuickStyle" Target="../diagrams/quickStyle26.xml"/><Relationship Id="rId10" Type="http://schemas.openxmlformats.org/officeDocument/2006/relationships/diagramQuickStyle" Target="../diagrams/quickStyle27.xml"/><Relationship Id="rId4" Type="http://schemas.openxmlformats.org/officeDocument/2006/relationships/diagramLayout" Target="../diagrams/layout26.xml"/><Relationship Id="rId9" Type="http://schemas.openxmlformats.org/officeDocument/2006/relationships/diagramLayout" Target="../diagrams/layout2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30.xml"/><Relationship Id="rId13" Type="http://schemas.openxmlformats.org/officeDocument/2006/relationships/diagramData" Target="../diagrams/data31.xml"/><Relationship Id="rId18" Type="http://schemas.openxmlformats.org/officeDocument/2006/relationships/diagramData" Target="../diagrams/data32.xml"/><Relationship Id="rId26" Type="http://schemas.openxmlformats.org/officeDocument/2006/relationships/diagramColors" Target="../diagrams/colors33.xml"/><Relationship Id="rId3" Type="http://schemas.openxmlformats.org/officeDocument/2006/relationships/diagramData" Target="../diagrams/data29.xml"/><Relationship Id="rId21" Type="http://schemas.openxmlformats.org/officeDocument/2006/relationships/diagramColors" Target="../diagrams/colors32.xml"/><Relationship Id="rId7" Type="http://schemas.microsoft.com/office/2007/relationships/diagramDrawing" Target="../diagrams/drawing29.xml"/><Relationship Id="rId12" Type="http://schemas.microsoft.com/office/2007/relationships/diagramDrawing" Target="../diagrams/drawing30.xml"/><Relationship Id="rId17" Type="http://schemas.microsoft.com/office/2007/relationships/diagramDrawing" Target="../diagrams/drawing31.xml"/><Relationship Id="rId25" Type="http://schemas.openxmlformats.org/officeDocument/2006/relationships/diagramQuickStyle" Target="../diagrams/quickStyle33.xml"/><Relationship Id="rId2" Type="http://schemas.openxmlformats.org/officeDocument/2006/relationships/notesSlide" Target="../notesSlides/notesSlide28.xml"/><Relationship Id="rId16" Type="http://schemas.openxmlformats.org/officeDocument/2006/relationships/diagramColors" Target="../diagrams/colors31.xml"/><Relationship Id="rId20" Type="http://schemas.openxmlformats.org/officeDocument/2006/relationships/diagramQuickStyle" Target="../diagrams/quickStyle32.xml"/><Relationship Id="rId1" Type="http://schemas.openxmlformats.org/officeDocument/2006/relationships/slideLayout" Target="../slideLayouts/slideLayout2.xml"/><Relationship Id="rId6" Type="http://schemas.openxmlformats.org/officeDocument/2006/relationships/diagramColors" Target="../diagrams/colors29.xml"/><Relationship Id="rId11" Type="http://schemas.openxmlformats.org/officeDocument/2006/relationships/diagramColors" Target="../diagrams/colors30.xml"/><Relationship Id="rId24" Type="http://schemas.openxmlformats.org/officeDocument/2006/relationships/diagramLayout" Target="../diagrams/layout33.xml"/><Relationship Id="rId5" Type="http://schemas.openxmlformats.org/officeDocument/2006/relationships/diagramQuickStyle" Target="../diagrams/quickStyle29.xml"/><Relationship Id="rId15" Type="http://schemas.openxmlformats.org/officeDocument/2006/relationships/diagramQuickStyle" Target="../diagrams/quickStyle31.xml"/><Relationship Id="rId23" Type="http://schemas.openxmlformats.org/officeDocument/2006/relationships/diagramData" Target="../diagrams/data33.xml"/><Relationship Id="rId10" Type="http://schemas.openxmlformats.org/officeDocument/2006/relationships/diagramQuickStyle" Target="../diagrams/quickStyle30.xml"/><Relationship Id="rId19" Type="http://schemas.openxmlformats.org/officeDocument/2006/relationships/diagramLayout" Target="../diagrams/layout32.xml"/><Relationship Id="rId4" Type="http://schemas.openxmlformats.org/officeDocument/2006/relationships/diagramLayout" Target="../diagrams/layout29.xml"/><Relationship Id="rId9" Type="http://schemas.openxmlformats.org/officeDocument/2006/relationships/diagramLayout" Target="../diagrams/layout30.xml"/><Relationship Id="rId14" Type="http://schemas.openxmlformats.org/officeDocument/2006/relationships/diagramLayout" Target="../diagrams/layout31.xml"/><Relationship Id="rId22" Type="http://schemas.microsoft.com/office/2007/relationships/diagramDrawing" Target="../diagrams/drawing32.xml"/><Relationship Id="rId27" Type="http://schemas.microsoft.com/office/2007/relationships/diagramDrawing" Target="../diagrams/drawing33.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35.xml"/><Relationship Id="rId13" Type="http://schemas.openxmlformats.org/officeDocument/2006/relationships/diagramData" Target="../diagrams/data36.xml"/><Relationship Id="rId3" Type="http://schemas.openxmlformats.org/officeDocument/2006/relationships/diagramData" Target="../diagrams/data34.xml"/><Relationship Id="rId7" Type="http://schemas.microsoft.com/office/2007/relationships/diagramDrawing" Target="../diagrams/drawing34.xml"/><Relationship Id="rId12" Type="http://schemas.microsoft.com/office/2007/relationships/diagramDrawing" Target="../diagrams/drawing35.xml"/><Relationship Id="rId17" Type="http://schemas.microsoft.com/office/2007/relationships/diagramDrawing" Target="../diagrams/drawing36.xml"/><Relationship Id="rId2" Type="http://schemas.openxmlformats.org/officeDocument/2006/relationships/notesSlide" Target="../notesSlides/notesSlide29.xml"/><Relationship Id="rId16" Type="http://schemas.openxmlformats.org/officeDocument/2006/relationships/diagramColors" Target="../diagrams/colors36.xml"/><Relationship Id="rId1" Type="http://schemas.openxmlformats.org/officeDocument/2006/relationships/slideLayout" Target="../slideLayouts/slideLayout2.xml"/><Relationship Id="rId6" Type="http://schemas.openxmlformats.org/officeDocument/2006/relationships/diagramColors" Target="../diagrams/colors34.xml"/><Relationship Id="rId11" Type="http://schemas.openxmlformats.org/officeDocument/2006/relationships/diagramColors" Target="../diagrams/colors35.xml"/><Relationship Id="rId5" Type="http://schemas.openxmlformats.org/officeDocument/2006/relationships/diagramQuickStyle" Target="../diagrams/quickStyle34.xml"/><Relationship Id="rId15" Type="http://schemas.openxmlformats.org/officeDocument/2006/relationships/diagramQuickStyle" Target="../diagrams/quickStyle36.xml"/><Relationship Id="rId10" Type="http://schemas.openxmlformats.org/officeDocument/2006/relationships/diagramQuickStyle" Target="../diagrams/quickStyle35.xml"/><Relationship Id="rId4" Type="http://schemas.openxmlformats.org/officeDocument/2006/relationships/diagramLayout" Target="../diagrams/layout34.xml"/><Relationship Id="rId9" Type="http://schemas.openxmlformats.org/officeDocument/2006/relationships/diagramLayout" Target="../diagrams/layout35.xml"/><Relationship Id="rId14" Type="http://schemas.openxmlformats.org/officeDocument/2006/relationships/diagramLayout" Target="../diagrams/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38.xml"/><Relationship Id="rId3" Type="http://schemas.openxmlformats.org/officeDocument/2006/relationships/diagramData" Target="../diagrams/data37.xml"/><Relationship Id="rId7" Type="http://schemas.microsoft.com/office/2007/relationships/diagramDrawing" Target="../diagrams/drawing37.xml"/><Relationship Id="rId12" Type="http://schemas.microsoft.com/office/2007/relationships/diagramDrawing" Target="../diagrams/drawing38.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37.xml"/><Relationship Id="rId11" Type="http://schemas.openxmlformats.org/officeDocument/2006/relationships/diagramColors" Target="../diagrams/colors38.xml"/><Relationship Id="rId5" Type="http://schemas.openxmlformats.org/officeDocument/2006/relationships/diagramQuickStyle" Target="../diagrams/quickStyle37.xml"/><Relationship Id="rId10" Type="http://schemas.openxmlformats.org/officeDocument/2006/relationships/diagramQuickStyle" Target="../diagrams/quickStyle38.xml"/><Relationship Id="rId4" Type="http://schemas.openxmlformats.org/officeDocument/2006/relationships/diagramLayout" Target="../diagrams/layout37.xml"/><Relationship Id="rId9" Type="http://schemas.openxmlformats.org/officeDocument/2006/relationships/diagramLayout" Target="../diagrams/layout38.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40.xml"/><Relationship Id="rId3" Type="http://schemas.openxmlformats.org/officeDocument/2006/relationships/diagramData" Target="../diagrams/data39.xml"/><Relationship Id="rId7" Type="http://schemas.microsoft.com/office/2007/relationships/diagramDrawing" Target="../diagrams/drawing39.xml"/><Relationship Id="rId12" Type="http://schemas.microsoft.com/office/2007/relationships/diagramDrawing" Target="../diagrams/drawing40.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39.xml"/><Relationship Id="rId11" Type="http://schemas.openxmlformats.org/officeDocument/2006/relationships/diagramColors" Target="../diagrams/colors40.xml"/><Relationship Id="rId5" Type="http://schemas.openxmlformats.org/officeDocument/2006/relationships/diagramQuickStyle" Target="../diagrams/quickStyle39.xml"/><Relationship Id="rId10" Type="http://schemas.openxmlformats.org/officeDocument/2006/relationships/diagramQuickStyle" Target="../diagrams/quickStyle40.xml"/><Relationship Id="rId4" Type="http://schemas.openxmlformats.org/officeDocument/2006/relationships/diagramLayout" Target="../diagrams/layout39.xml"/><Relationship Id="rId9" Type="http://schemas.openxmlformats.org/officeDocument/2006/relationships/diagramLayout" Target="../diagrams/layout40.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42.xml"/><Relationship Id="rId13" Type="http://schemas.openxmlformats.org/officeDocument/2006/relationships/diagramData" Target="../diagrams/data43.xml"/><Relationship Id="rId3" Type="http://schemas.openxmlformats.org/officeDocument/2006/relationships/diagramData" Target="../diagrams/data41.xml"/><Relationship Id="rId7" Type="http://schemas.microsoft.com/office/2007/relationships/diagramDrawing" Target="../diagrams/drawing41.xml"/><Relationship Id="rId12" Type="http://schemas.microsoft.com/office/2007/relationships/diagramDrawing" Target="../diagrams/drawing42.xml"/><Relationship Id="rId17" Type="http://schemas.microsoft.com/office/2007/relationships/diagramDrawing" Target="../diagrams/drawing43.xml"/><Relationship Id="rId2" Type="http://schemas.openxmlformats.org/officeDocument/2006/relationships/notesSlide" Target="../notesSlides/notesSlide32.xml"/><Relationship Id="rId16" Type="http://schemas.openxmlformats.org/officeDocument/2006/relationships/diagramColors" Target="../diagrams/colors43.xml"/><Relationship Id="rId1" Type="http://schemas.openxmlformats.org/officeDocument/2006/relationships/slideLayout" Target="../slideLayouts/slideLayout2.xml"/><Relationship Id="rId6" Type="http://schemas.openxmlformats.org/officeDocument/2006/relationships/diagramColors" Target="../diagrams/colors41.xml"/><Relationship Id="rId11" Type="http://schemas.openxmlformats.org/officeDocument/2006/relationships/diagramColors" Target="../diagrams/colors42.xml"/><Relationship Id="rId5" Type="http://schemas.openxmlformats.org/officeDocument/2006/relationships/diagramQuickStyle" Target="../diagrams/quickStyle41.xml"/><Relationship Id="rId15" Type="http://schemas.openxmlformats.org/officeDocument/2006/relationships/diagramQuickStyle" Target="../diagrams/quickStyle43.xml"/><Relationship Id="rId10" Type="http://schemas.openxmlformats.org/officeDocument/2006/relationships/diagramQuickStyle" Target="../diagrams/quickStyle42.xml"/><Relationship Id="rId4" Type="http://schemas.openxmlformats.org/officeDocument/2006/relationships/diagramLayout" Target="../diagrams/layout41.xml"/><Relationship Id="rId9" Type="http://schemas.openxmlformats.org/officeDocument/2006/relationships/diagramLayout" Target="../diagrams/layout42.xml"/><Relationship Id="rId14" Type="http://schemas.openxmlformats.org/officeDocument/2006/relationships/diagramLayout" Target="../diagrams/layout43.xml"/></Relationships>
</file>

<file path=ppt/slides/_rels/slide3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5.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diagramData" Target="../diagrams/data13.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17" Type="http://schemas.microsoft.com/office/2007/relationships/diagramDrawing" Target="../diagrams/drawing13.xml"/><Relationship Id="rId2" Type="http://schemas.openxmlformats.org/officeDocument/2006/relationships/notesSlide" Target="../notesSlides/notesSlide9.xml"/><Relationship Id="rId16" Type="http://schemas.openxmlformats.org/officeDocument/2006/relationships/diagramColors" Target="../diagrams/colors13.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5" Type="http://schemas.openxmlformats.org/officeDocument/2006/relationships/diagramQuickStyle" Target="../diagrams/quickStyle13.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 Id="rId14" Type="http://schemas.openxmlformats.org/officeDocument/2006/relationships/diagramLayout" Target="../diagrams/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7" name="Segnaposto testo 1">
            <a:extLst>
              <a:ext uri="{FF2B5EF4-FFF2-40B4-BE49-F238E27FC236}">
                <a16:creationId xmlns:a16="http://schemas.microsoft.com/office/drawing/2014/main" id="{073FF16D-3639-4737-AEBD-3200654285F4}"/>
              </a:ext>
            </a:extLst>
          </p:cNvPr>
          <p:cNvSpPr txBox="1">
            <a:spLocks/>
          </p:cNvSpPr>
          <p:nvPr/>
        </p:nvSpPr>
        <p:spPr>
          <a:xfrm>
            <a:off x="494675" y="2809257"/>
            <a:ext cx="7972837" cy="1076954"/>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ysClr val="window" lastClr="FFFFFF"/>
              </a:buClr>
              <a:buSzPts val="4000"/>
              <a:buFont typeface="Arial" panose="020B0604020202020204" pitchFamily="34" charset="0"/>
              <a:buNone/>
              <a:tabLst/>
              <a:defRPr/>
            </a:pPr>
            <a:r>
              <a:rPr kumimoji="0" lang="en-GB" sz="3600" b="0"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2</a:t>
            </a:r>
            <a:r>
              <a:rPr kumimoji="0" lang="en-GB" sz="3600" b="0" i="0" u="none" strike="noStrike" kern="1200" cap="none" spc="0" normalizeH="0" baseline="3000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nd</a:t>
            </a:r>
            <a:r>
              <a:rPr kumimoji="0" lang="en-GB" sz="3600" b="0"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 Call for Proposals </a:t>
            </a:r>
          </a:p>
          <a:p>
            <a:pPr marL="0" marR="0" lvl="0" indent="0" algn="ctr" defTabSz="914400" rtl="0" eaLnBrk="1" fontAlgn="auto" latinLnBrk="0" hangingPunct="1">
              <a:lnSpc>
                <a:spcPct val="90000"/>
              </a:lnSpc>
              <a:spcBef>
                <a:spcPts val="0"/>
              </a:spcBef>
              <a:spcAft>
                <a:spcPts val="0"/>
              </a:spcAft>
              <a:buClr>
                <a:sysClr val="window" lastClr="FFFFFF"/>
              </a:buClr>
              <a:buSzPts val="4000"/>
              <a:buFont typeface="Arial" panose="020B0604020202020204" pitchFamily="34" charset="0"/>
              <a:buNone/>
              <a:tabLst/>
              <a:defRPr/>
            </a:pPr>
            <a:r>
              <a:rPr kumimoji="0" lang="en-GB" sz="3600" b="0"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OSI </a:t>
            </a:r>
            <a:r>
              <a:rPr kumimoji="0" lang="en-GB" sz="3600" b="0" i="0" u="none" strike="noStrike" kern="1200" cap="none" spc="0" normalizeH="0" baseline="0" noProof="0" dirty="0" err="1">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Infoday</a:t>
            </a:r>
            <a:endParaRPr kumimoji="0" lang="en-GB" sz="3600" b="0"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 name="Segnaposto testo 3">
            <a:extLst>
              <a:ext uri="{FF2B5EF4-FFF2-40B4-BE49-F238E27FC236}">
                <a16:creationId xmlns:a16="http://schemas.microsoft.com/office/drawing/2014/main" id="{29C08A53-D955-4B2F-BACB-F4B7DB51CAAC}"/>
              </a:ext>
            </a:extLst>
          </p:cNvPr>
          <p:cNvSpPr txBox="1">
            <a:spLocks/>
          </p:cNvSpPr>
          <p:nvPr/>
        </p:nvSpPr>
        <p:spPr>
          <a:xfrm>
            <a:off x="676487" y="5334351"/>
            <a:ext cx="7791025" cy="362413"/>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000" b="0"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OSI </a:t>
            </a:r>
            <a:r>
              <a:rPr kumimoji="0" lang="it-IT" sz="2000" b="0" i="0" u="none" strike="noStrike" kern="1200" cap="none" spc="0" normalizeH="0" baseline="0" noProof="0" dirty="0" err="1">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Infodays</a:t>
            </a:r>
            <a:r>
              <a:rPr kumimoji="0" lang="it-IT" sz="2000" b="0"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 Zadar/ Udine</a:t>
            </a:r>
          </a:p>
        </p:txBody>
      </p:sp>
      <p:sp>
        <p:nvSpPr>
          <p:cNvPr id="9" name="Segnaposto testo 2">
            <a:extLst>
              <a:ext uri="{FF2B5EF4-FFF2-40B4-BE49-F238E27FC236}">
                <a16:creationId xmlns:a16="http://schemas.microsoft.com/office/drawing/2014/main" id="{830CCA18-F3F4-4FF6-A9F4-FAD0373BCC64}"/>
              </a:ext>
            </a:extLst>
          </p:cNvPr>
          <p:cNvSpPr txBox="1">
            <a:spLocks/>
          </p:cNvSpPr>
          <p:nvPr/>
        </p:nvSpPr>
        <p:spPr>
          <a:xfrm>
            <a:off x="676487" y="4303260"/>
            <a:ext cx="7791025" cy="745383"/>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Tx/>
            </a:pPr>
            <a:r>
              <a:rPr kumimoji="0" lang="en-GB" sz="24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OSI Specific Objectives </a:t>
            </a:r>
            <a:r>
              <a:rPr lang="en-GB" dirty="0">
                <a:solidFill>
                  <a:prstClr val="white"/>
                </a:solidFill>
              </a:rPr>
              <a:t>2.1, 2.2, 3.1, 4.1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1"/>
          </p:nvPr>
        </p:nvSpPr>
        <p:spPr>
          <a:xfrm>
            <a:off x="1066848" y="1865376"/>
            <a:ext cx="7010303" cy="88674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A2DA"/>
              </a:buClr>
              <a:buSzPts val="2400"/>
              <a:buNone/>
            </a:pPr>
            <a:r>
              <a:rPr lang="en-GB" b="1" dirty="0">
                <a:solidFill>
                  <a:srgbClr val="0070C0"/>
                </a:solidFill>
              </a:rPr>
              <a:t>Priority </a:t>
            </a:r>
            <a:r>
              <a:rPr lang="hr-HR" b="1" dirty="0">
                <a:solidFill>
                  <a:srgbClr val="0070C0"/>
                </a:solidFill>
              </a:rPr>
              <a:t>2</a:t>
            </a:r>
            <a:r>
              <a:rPr lang="en-GB" b="1" dirty="0">
                <a:solidFill>
                  <a:srgbClr val="0070C0"/>
                </a:solidFill>
              </a:rPr>
              <a:t> – Green and resilient shared environment</a:t>
            </a:r>
            <a:endParaRPr b="1" dirty="0">
              <a:solidFill>
                <a:srgbClr val="0070C0"/>
              </a:solidFill>
            </a:endParaRPr>
          </a:p>
        </p:txBody>
      </p:sp>
      <p:sp>
        <p:nvSpPr>
          <p:cNvPr id="356" name="Google Shape;356;p44"/>
          <p:cNvSpPr txBox="1">
            <a:spLocks noGrp="1"/>
          </p:cNvSpPr>
          <p:nvPr>
            <p:ph type="body" idx="2"/>
          </p:nvPr>
        </p:nvSpPr>
        <p:spPr>
          <a:xfrm>
            <a:off x="631824" y="2988056"/>
            <a:ext cx="7972425" cy="1072896"/>
          </a:xfrm>
          <a:prstGeom prst="rect">
            <a:avLst/>
          </a:prstGeom>
          <a:noFill/>
          <a:ln>
            <a:noFill/>
          </a:ln>
        </p:spPr>
        <p:txBody>
          <a:bodyPr spcFirstLastPara="1" wrap="square" lIns="68550" tIns="34275" rIns="68550" bIns="34275" anchor="t" anchorCtr="0">
            <a:normAutofit fontScale="92500"/>
          </a:bodyPr>
          <a:lstStyle/>
          <a:p>
            <a:pPr marL="0" lvl="0" indent="0" algn="ctr" rtl="0">
              <a:lnSpc>
                <a:spcPct val="90000"/>
              </a:lnSpc>
              <a:spcBef>
                <a:spcPts val="0"/>
              </a:spcBef>
              <a:spcAft>
                <a:spcPts val="0"/>
              </a:spcAft>
              <a:buClr>
                <a:srgbClr val="114B70"/>
              </a:buClr>
              <a:buSzPts val="2800"/>
              <a:buNone/>
            </a:pPr>
            <a:r>
              <a:rPr lang="en-GB" sz="2100" dirty="0">
                <a:solidFill>
                  <a:srgbClr val="0070C0"/>
                </a:solidFill>
                <a:latin typeface="Montserrat"/>
                <a:ea typeface="Montserrat"/>
                <a:cs typeface="Montserrat"/>
                <a:sym typeface="Montserrat"/>
              </a:rPr>
              <a:t>Specific Objective 2.2. Enhancing protection and preservation of nature, biodiversity and green infrastructure, including in urban areas, and reducing all forms of pollution</a:t>
            </a:r>
          </a:p>
        </p:txBody>
      </p:sp>
      <p:sp>
        <p:nvSpPr>
          <p:cNvPr id="5" name="Rectangle: Rounded Corners 4">
            <a:extLst>
              <a:ext uri="{FF2B5EF4-FFF2-40B4-BE49-F238E27FC236}">
                <a16:creationId xmlns:a16="http://schemas.microsoft.com/office/drawing/2014/main" id="{60CDBDD5-83F2-10C7-4E2C-D351911C16E5}"/>
              </a:ext>
            </a:extLst>
          </p:cNvPr>
          <p:cNvSpPr/>
          <p:nvPr/>
        </p:nvSpPr>
        <p:spPr>
          <a:xfrm>
            <a:off x="693025" y="2752124"/>
            <a:ext cx="7850024" cy="1412407"/>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sp>
        <p:nvSpPr>
          <p:cNvPr id="2" name="Rectangle: Rounded Corners 1">
            <a:extLst>
              <a:ext uri="{FF2B5EF4-FFF2-40B4-BE49-F238E27FC236}">
                <a16:creationId xmlns:a16="http://schemas.microsoft.com/office/drawing/2014/main" id="{655C6F22-E27F-0077-832C-03C6DD5EDEDB}"/>
              </a:ext>
            </a:extLst>
          </p:cNvPr>
          <p:cNvSpPr/>
          <p:nvPr/>
        </p:nvSpPr>
        <p:spPr>
          <a:xfrm>
            <a:off x="631823" y="4386745"/>
            <a:ext cx="7926387" cy="1412407"/>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sp>
        <p:nvSpPr>
          <p:cNvPr id="3" name="Google Shape;356;p44">
            <a:extLst>
              <a:ext uri="{FF2B5EF4-FFF2-40B4-BE49-F238E27FC236}">
                <a16:creationId xmlns:a16="http://schemas.microsoft.com/office/drawing/2014/main" id="{6B7D52BC-D6BF-8816-206F-7DB37326CD4A}"/>
              </a:ext>
            </a:extLst>
          </p:cNvPr>
          <p:cNvSpPr txBox="1">
            <a:spLocks/>
          </p:cNvSpPr>
          <p:nvPr/>
        </p:nvSpPr>
        <p:spPr>
          <a:xfrm>
            <a:off x="585786" y="4816856"/>
            <a:ext cx="7972425" cy="1072896"/>
          </a:xfrm>
          <a:prstGeom prst="rect">
            <a:avLst/>
          </a:prstGeom>
          <a:noFill/>
          <a:ln>
            <a:noFill/>
          </a:ln>
        </p:spPr>
        <p:txBody>
          <a:bodyPr spcFirstLastPara="1" wrap="square" lIns="68550" tIns="34275" rIns="68550" bIns="34275"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3pPr>
            <a:lvl4pPr marL="1828800" marR="0" lvl="3"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just">
              <a:spcBef>
                <a:spcPts val="0"/>
              </a:spcBef>
              <a:buClr>
                <a:srgbClr val="114B70"/>
              </a:buClr>
              <a:buSzPts val="2800"/>
              <a:buFont typeface="Arial"/>
              <a:buNone/>
            </a:pPr>
            <a:r>
              <a:rPr lang="en-GB" sz="2100" dirty="0">
                <a:solidFill>
                  <a:srgbClr val="0070C0"/>
                </a:solidFill>
                <a:latin typeface="Montserrat"/>
                <a:ea typeface="Montserrat"/>
                <a:cs typeface="Montserrat"/>
                <a:sym typeface="Montserrat"/>
              </a:rPr>
              <a:t>OSI Theme 2.2.1:  Biodiversity protection, through innovative monitoring &amp; management solutions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1"/>
          </p:nvPr>
        </p:nvSpPr>
        <p:spPr>
          <a:xfrm>
            <a:off x="1066848" y="1379094"/>
            <a:ext cx="7010303" cy="61459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A2DA"/>
              </a:buClr>
              <a:buSzPts val="2400"/>
              <a:buNone/>
            </a:pPr>
            <a:r>
              <a:rPr lang="en-GB" dirty="0"/>
              <a:t>SO 2.2 – Main characteristics </a:t>
            </a:r>
            <a:endParaRPr dirty="0"/>
          </a:p>
        </p:txBody>
      </p:sp>
      <p:sp>
        <p:nvSpPr>
          <p:cNvPr id="136" name="Google Shape;136;p7"/>
          <p:cNvSpPr txBox="1">
            <a:spLocks noGrp="1"/>
          </p:cNvSpPr>
          <p:nvPr>
            <p:ph type="body" idx="2"/>
          </p:nvPr>
        </p:nvSpPr>
        <p:spPr>
          <a:xfrm>
            <a:off x="631370" y="2308485"/>
            <a:ext cx="7972983" cy="1763643"/>
          </a:xfrm>
          <a:prstGeom prst="rect">
            <a:avLst/>
          </a:prstGeom>
          <a:noFill/>
          <a:ln>
            <a:noFill/>
          </a:ln>
        </p:spPr>
        <p:txBody>
          <a:bodyPr spcFirstLastPara="1" wrap="square" lIns="91425" tIns="45700" rIns="91425" bIns="45700" anchor="t" anchorCtr="0">
            <a:noAutofit/>
          </a:bodyPr>
          <a:lstStyle/>
          <a:p>
            <a:pPr marL="457200" marR="0" lvl="0" indent="-228600" algn="just" rtl="0">
              <a:lnSpc>
                <a:spcPct val="90000"/>
              </a:lnSpc>
              <a:spcBef>
                <a:spcPts val="1000"/>
              </a:spcBef>
              <a:spcAft>
                <a:spcPts val="0"/>
              </a:spcAft>
              <a:buClr>
                <a:schemeClr val="dk1"/>
              </a:buClr>
              <a:buSzPts val="1600"/>
              <a:buFont typeface="Arial"/>
              <a:buNone/>
            </a:pPr>
            <a:r>
              <a:rPr lang="en-GB" sz="1800" b="0" i="0" u="none" strike="noStrike" dirty="0">
                <a:solidFill>
                  <a:srgbClr val="000000"/>
                </a:solidFill>
                <a:latin typeface="Calibri"/>
                <a:ea typeface="Calibri"/>
                <a:cs typeface="Calibri"/>
                <a:sym typeface="Calibri"/>
              </a:rPr>
              <a:t>✓ </a:t>
            </a:r>
            <a:r>
              <a:rPr lang="en-GB" sz="1800" dirty="0">
                <a:solidFill>
                  <a:srgbClr val="000000"/>
                </a:solidFill>
                <a:latin typeface="Calibri"/>
                <a:ea typeface="Calibri"/>
                <a:cs typeface="Calibri"/>
                <a:sym typeface="Calibri"/>
              </a:rPr>
              <a:t>C</a:t>
            </a:r>
            <a:r>
              <a:rPr lang="en-GB" sz="1800" b="0" i="0" u="none" strike="noStrike" dirty="0">
                <a:solidFill>
                  <a:srgbClr val="000000"/>
                </a:solidFill>
                <a:latin typeface="Calibri"/>
                <a:ea typeface="Calibri"/>
                <a:cs typeface="Calibri"/>
                <a:sym typeface="Calibri"/>
              </a:rPr>
              <a:t>onservation and sustainable use of the natural capital</a:t>
            </a:r>
          </a:p>
          <a:p>
            <a:pPr marL="457200" marR="0" lvl="0" indent="-228600" algn="just" rtl="0">
              <a:lnSpc>
                <a:spcPct val="90000"/>
              </a:lnSpc>
              <a:spcBef>
                <a:spcPts val="1000"/>
              </a:spcBef>
              <a:spcAft>
                <a:spcPts val="0"/>
              </a:spcAft>
              <a:buClr>
                <a:schemeClr val="dk1"/>
              </a:buClr>
              <a:buSzPts val="1600"/>
              <a:buFont typeface="Arial"/>
              <a:buNone/>
            </a:pPr>
            <a:r>
              <a:rPr lang="en-GB" sz="1800" b="0" i="0" u="none" strike="noStrike" dirty="0">
                <a:solidFill>
                  <a:srgbClr val="000000"/>
                </a:solidFill>
                <a:latin typeface="Calibri"/>
                <a:ea typeface="Calibri"/>
                <a:cs typeface="Calibri"/>
                <a:sym typeface="Calibri"/>
              </a:rPr>
              <a:t> ✓ </a:t>
            </a:r>
            <a:r>
              <a:rPr lang="en-GB" sz="1800" dirty="0">
                <a:solidFill>
                  <a:srgbClr val="000000"/>
                </a:solidFill>
                <a:latin typeface="Calibri"/>
                <a:ea typeface="Calibri"/>
                <a:cs typeface="Calibri"/>
                <a:sym typeface="Calibri"/>
              </a:rPr>
              <a:t>I</a:t>
            </a:r>
            <a:r>
              <a:rPr lang="en-GB" sz="1800" b="0" i="0" u="none" strike="noStrike" dirty="0">
                <a:solidFill>
                  <a:srgbClr val="000000"/>
                </a:solidFill>
                <a:latin typeface="Calibri"/>
                <a:ea typeface="Calibri"/>
                <a:cs typeface="Calibri"/>
                <a:sym typeface="Calibri"/>
              </a:rPr>
              <a:t>mprove knowledge of environmental issues </a:t>
            </a:r>
          </a:p>
          <a:p>
            <a:pPr lvl="0" indent="-228600" algn="just">
              <a:buNone/>
            </a:pPr>
            <a:r>
              <a:rPr lang="en-GB" sz="1800" b="0" i="0" u="none" strike="noStrike" dirty="0">
                <a:solidFill>
                  <a:srgbClr val="000000"/>
                </a:solidFill>
                <a:latin typeface="Calibri"/>
                <a:ea typeface="Calibri"/>
                <a:cs typeface="Calibri"/>
                <a:sym typeface="Calibri"/>
              </a:rPr>
              <a:t>✓ I</a:t>
            </a:r>
            <a:r>
              <a:rPr lang="en-GB" sz="1800" dirty="0">
                <a:solidFill>
                  <a:srgbClr val="000000"/>
                </a:solidFill>
                <a:latin typeface="Calibri"/>
                <a:ea typeface="Calibri"/>
                <a:cs typeface="Calibri"/>
                <a:sym typeface="Calibri"/>
              </a:rPr>
              <a:t>mplement long-term sustainable management of the environment and nature  </a:t>
            </a:r>
          </a:p>
          <a:p>
            <a:pPr lvl="0" indent="-228600" algn="just">
              <a:buNone/>
            </a:pPr>
            <a:r>
              <a:rPr lang="en-GB" sz="1800" b="0" i="0" u="none" strike="noStrike" dirty="0">
                <a:solidFill>
                  <a:srgbClr val="000000"/>
                </a:solidFill>
                <a:latin typeface="Calibri"/>
                <a:ea typeface="Calibri"/>
                <a:cs typeface="Calibri"/>
                <a:sym typeface="Calibri"/>
              </a:rPr>
              <a:t>✓ </a:t>
            </a:r>
            <a:r>
              <a:rPr lang="en-GB" sz="1800" dirty="0">
                <a:solidFill>
                  <a:srgbClr val="000000"/>
                </a:solidFill>
                <a:latin typeface="Calibri"/>
                <a:ea typeface="Calibri"/>
                <a:cs typeface="Calibri"/>
                <a:sym typeface="Calibri"/>
              </a:rPr>
              <a:t>Develop</a:t>
            </a:r>
            <a:r>
              <a:rPr lang="en-GB" sz="1800" b="0" i="0" u="none" strike="noStrike" dirty="0">
                <a:solidFill>
                  <a:srgbClr val="000000"/>
                </a:solidFill>
                <a:latin typeface="Calibri"/>
                <a:ea typeface="Calibri"/>
                <a:cs typeface="Calibri"/>
                <a:sym typeface="Calibri"/>
              </a:rPr>
              <a:t> innovative tools, pilot projects, strategies and action plans, specific trainings and broader awareness-raising activities</a:t>
            </a:r>
          </a:p>
        </p:txBody>
      </p:sp>
    </p:spTree>
    <p:extLst>
      <p:ext uri="{BB962C8B-B14F-4D97-AF65-F5344CB8AC3E}">
        <p14:creationId xmlns:p14="http://schemas.microsoft.com/office/powerpoint/2010/main" val="2623106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1"/>
          </p:nvPr>
        </p:nvSpPr>
        <p:spPr>
          <a:xfrm>
            <a:off x="1066848" y="1169234"/>
            <a:ext cx="7010303" cy="49467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A2DA"/>
              </a:buClr>
              <a:buSzPts val="2400"/>
              <a:buNone/>
            </a:pPr>
            <a:r>
              <a:rPr lang="en-GB" dirty="0"/>
              <a:t>SO </a:t>
            </a:r>
            <a:r>
              <a:rPr lang="hr-HR" dirty="0"/>
              <a:t>2</a:t>
            </a:r>
            <a:r>
              <a:rPr lang="en-GB" dirty="0"/>
              <a:t>.2 – Objectives </a:t>
            </a:r>
            <a:endParaRPr dirty="0"/>
          </a:p>
        </p:txBody>
      </p:sp>
      <p:sp>
        <p:nvSpPr>
          <p:cNvPr id="136" name="Google Shape;136;p7"/>
          <p:cNvSpPr txBox="1">
            <a:spLocks noGrp="1"/>
          </p:cNvSpPr>
          <p:nvPr>
            <p:ph type="body" idx="2"/>
          </p:nvPr>
        </p:nvSpPr>
        <p:spPr>
          <a:xfrm>
            <a:off x="585507" y="2002575"/>
            <a:ext cx="7972983" cy="434714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800"/>
              <a:buNone/>
            </a:pPr>
            <a:r>
              <a:rPr lang="en-GB" dirty="0">
                <a:latin typeface="Open Sans" panose="020B0606030504020204" pitchFamily="34" charset="0"/>
                <a:ea typeface="Open Sans" panose="020B0606030504020204" pitchFamily="34" charset="0"/>
                <a:cs typeface="Open Sans" panose="020B0606030504020204" pitchFamily="34" charset="0"/>
              </a:rPr>
              <a:t>The project proposals shall contribute to the achievement of all the following specific objectives:</a:t>
            </a:r>
          </a:p>
          <a:p>
            <a:pPr marL="0" lvl="0" indent="0" algn="just" rtl="0">
              <a:lnSpc>
                <a:spcPct val="90000"/>
              </a:lnSpc>
              <a:spcBef>
                <a:spcPts val="0"/>
              </a:spcBef>
              <a:spcAft>
                <a:spcPts val="0"/>
              </a:spcAft>
              <a:buClr>
                <a:schemeClr val="dk1"/>
              </a:buClr>
              <a:buSzPts val="1800"/>
              <a:buNone/>
            </a:pPr>
            <a:endParaRPr lang="en-GB" dirty="0">
              <a:latin typeface="Open Sans" panose="020B0606030504020204" pitchFamily="34" charset="0"/>
              <a:ea typeface="Open Sans" panose="020B0606030504020204" pitchFamily="34" charset="0"/>
              <a:cs typeface="Open Sans" panose="020B0606030504020204" pitchFamily="34" charset="0"/>
            </a:endParaRPr>
          </a:p>
          <a:p>
            <a:pPr marL="514350" marR="0" lvl="0" indent="-285750" algn="just" defTabSz="914400" rtl="0" eaLnBrk="1" fontAlgn="auto" latinLnBrk="0" hangingPunct="1">
              <a:lnSpc>
                <a:spcPct val="90000"/>
              </a:lnSpc>
              <a:spcBef>
                <a:spcPts val="1000"/>
              </a:spcBef>
              <a:spcAft>
                <a:spcPts val="0"/>
              </a:spcAft>
              <a:buClr>
                <a:srgbClr val="000000"/>
              </a:buClr>
              <a:buSzPts val="1600"/>
              <a:buFont typeface="Wingdings" panose="05000000000000000000" pitchFamily="2" charset="2"/>
              <a:buChar char="ü"/>
              <a:tabLst/>
              <a:defRPr/>
            </a:pPr>
            <a:r>
              <a:rPr lang="en-GB" dirty="0">
                <a:solidFill>
                  <a:srgbClr val="000000"/>
                </a:solidFill>
                <a:latin typeface="Open Sans" panose="020B0606030504020204" pitchFamily="34" charset="0"/>
                <a:ea typeface="Open Sans" panose="020B0606030504020204" pitchFamily="34" charset="0"/>
                <a:cs typeface="Open Sans" panose="020B0606030504020204" pitchFamily="34" charset="0"/>
              </a:rPr>
              <a:t>t</a:t>
            </a:r>
            <a:r>
              <a:rPr kumimoji="0" lang="en-GB" sz="16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o improve knowledge of natural marine habitats and species as well as of the impact of human activities on the environment and biodiversity; </a:t>
            </a:r>
          </a:p>
          <a:p>
            <a:pPr marL="514350" marR="0" lvl="0" indent="-285750" algn="just" defTabSz="914400" rtl="0" eaLnBrk="1" fontAlgn="auto" latinLnBrk="0" hangingPunct="1">
              <a:lnSpc>
                <a:spcPct val="90000"/>
              </a:lnSpc>
              <a:spcBef>
                <a:spcPts val="1000"/>
              </a:spcBef>
              <a:spcAft>
                <a:spcPts val="0"/>
              </a:spcAft>
              <a:buClr>
                <a:srgbClr val="000000"/>
              </a:buClr>
              <a:buSzPts val="1600"/>
              <a:buFont typeface="Wingdings" panose="05000000000000000000" pitchFamily="2" charset="2"/>
              <a:buChar char="ü"/>
              <a:tabLst/>
              <a:defRPr/>
            </a:pPr>
            <a:r>
              <a:rPr kumimoji="0" lang="en-GB" sz="16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to improve environmental management and management of natural resources and enhance awareness of environmental pollution and threats and pressures to biodiversity</a:t>
            </a:r>
            <a:r>
              <a:rPr lang="en-GB"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endParaRPr kumimoji="0" lang="en-GB" sz="16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endParaRPr>
          </a:p>
        </p:txBody>
      </p:sp>
    </p:spTree>
    <p:extLst>
      <p:ext uri="{BB962C8B-B14F-4D97-AF65-F5344CB8AC3E}">
        <p14:creationId xmlns:p14="http://schemas.microsoft.com/office/powerpoint/2010/main" val="649686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1"/>
          </p:nvPr>
        </p:nvSpPr>
        <p:spPr>
          <a:xfrm>
            <a:off x="1066848" y="1139252"/>
            <a:ext cx="7010303" cy="85444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A2DA"/>
              </a:buClr>
              <a:buSzPts val="2400"/>
              <a:buNone/>
            </a:pPr>
            <a:r>
              <a:rPr lang="en-GB" dirty="0"/>
              <a:t>Type of activities – examples</a:t>
            </a:r>
          </a:p>
          <a:p>
            <a:pPr marL="0" lvl="0" indent="0" algn="ctr" rtl="0">
              <a:lnSpc>
                <a:spcPct val="90000"/>
              </a:lnSpc>
              <a:spcBef>
                <a:spcPts val="0"/>
              </a:spcBef>
              <a:spcAft>
                <a:spcPts val="0"/>
              </a:spcAft>
              <a:buClr>
                <a:srgbClr val="40A2DA"/>
              </a:buClr>
              <a:buSzPts val="2400"/>
              <a:buNone/>
            </a:pPr>
            <a:endParaRPr lang="en-GB" dirty="0"/>
          </a:p>
          <a:p>
            <a:pPr marL="0" lvl="0" indent="0" algn="ctr" rtl="0">
              <a:lnSpc>
                <a:spcPct val="90000"/>
              </a:lnSpc>
              <a:spcBef>
                <a:spcPts val="0"/>
              </a:spcBef>
              <a:spcAft>
                <a:spcPts val="0"/>
              </a:spcAft>
              <a:buClr>
                <a:srgbClr val="40A2DA"/>
              </a:buClr>
              <a:buSzPts val="2400"/>
              <a:buNone/>
            </a:pPr>
            <a:endParaRPr dirty="0"/>
          </a:p>
        </p:txBody>
      </p:sp>
      <p:graphicFrame>
        <p:nvGraphicFramePr>
          <p:cNvPr id="3" name="Diagram 2">
            <a:extLst>
              <a:ext uri="{FF2B5EF4-FFF2-40B4-BE49-F238E27FC236}">
                <a16:creationId xmlns:a16="http://schemas.microsoft.com/office/drawing/2014/main" id="{41F513ED-CCDD-E182-8552-F1F4B358462C}"/>
              </a:ext>
            </a:extLst>
          </p:cNvPr>
          <p:cNvGraphicFramePr/>
          <p:nvPr>
            <p:extLst/>
          </p:nvPr>
        </p:nvGraphicFramePr>
        <p:xfrm>
          <a:off x="419726" y="2298240"/>
          <a:ext cx="8481980" cy="3623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a:extLst>
              <a:ext uri="{FF2B5EF4-FFF2-40B4-BE49-F238E27FC236}">
                <a16:creationId xmlns:a16="http://schemas.microsoft.com/office/drawing/2014/main" id="{2B101B4C-50B8-1151-AD5F-733C6C9E0E48}"/>
              </a:ext>
            </a:extLst>
          </p:cNvPr>
          <p:cNvGraphicFramePr/>
          <p:nvPr>
            <p:extLst/>
          </p:nvPr>
        </p:nvGraphicFramePr>
        <p:xfrm>
          <a:off x="609649" y="2338466"/>
          <a:ext cx="1324874" cy="103595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a:extLst>
              <a:ext uri="{FF2B5EF4-FFF2-40B4-BE49-F238E27FC236}">
                <a16:creationId xmlns:a16="http://schemas.microsoft.com/office/drawing/2014/main" id="{7773B157-6EA7-6A07-9472-2EA9554F9542}"/>
              </a:ext>
            </a:extLst>
          </p:cNvPr>
          <p:cNvSpPr txBox="1"/>
          <p:nvPr/>
        </p:nvSpPr>
        <p:spPr>
          <a:xfrm>
            <a:off x="331020" y="1770299"/>
            <a:ext cx="8481979" cy="830997"/>
          </a:xfrm>
          <a:prstGeom prst="rect">
            <a:avLst/>
          </a:prstGeom>
          <a:noFill/>
        </p:spPr>
        <p:txBody>
          <a:bodyPr wrap="square" rtlCol="0">
            <a:spAutoFit/>
          </a:bodyPr>
          <a:lstStyle/>
          <a:p>
            <a:pPr marL="285750" indent="-285750">
              <a:buFont typeface="Wingdings" panose="05000000000000000000" pitchFamily="2" charset="2"/>
              <a:buChar char="§"/>
            </a:pPr>
            <a:r>
              <a:rPr lang="en-GB" sz="1600" b="1" dirty="0">
                <a:latin typeface="Open Sans" panose="020B0606030504020204" pitchFamily="34" charset="0"/>
                <a:ea typeface="Open Sans" panose="020B0606030504020204" pitchFamily="34" charset="0"/>
                <a:cs typeface="Open Sans" panose="020B0606030504020204" pitchFamily="34" charset="0"/>
              </a:rPr>
              <a:t>Monitoring and its use: development of joint/shared systems/programmes/ protocols, data platforms and data evaluation</a:t>
            </a:r>
          </a:p>
          <a:p>
            <a:pPr marL="285750" indent="-285750">
              <a:buFont typeface="Wingdings" panose="05000000000000000000" pitchFamily="2" charset="2"/>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8999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1"/>
          </p:nvPr>
        </p:nvSpPr>
        <p:spPr>
          <a:xfrm>
            <a:off x="1066848" y="1139252"/>
            <a:ext cx="7010303" cy="85444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A2DA"/>
              </a:buClr>
              <a:buSzPts val="2400"/>
              <a:buNone/>
            </a:pPr>
            <a:r>
              <a:rPr lang="en-GB" dirty="0"/>
              <a:t>Type of activities – examples</a:t>
            </a:r>
          </a:p>
          <a:p>
            <a:pPr marL="0" lvl="0" indent="0" algn="ctr" rtl="0">
              <a:lnSpc>
                <a:spcPct val="90000"/>
              </a:lnSpc>
              <a:spcBef>
                <a:spcPts val="0"/>
              </a:spcBef>
              <a:spcAft>
                <a:spcPts val="0"/>
              </a:spcAft>
              <a:buClr>
                <a:srgbClr val="40A2DA"/>
              </a:buClr>
              <a:buSzPts val="2400"/>
              <a:buNone/>
            </a:pPr>
            <a:endParaRPr lang="en-GB" dirty="0"/>
          </a:p>
          <a:p>
            <a:pPr marL="0" lvl="0" indent="0" algn="ctr" rtl="0">
              <a:lnSpc>
                <a:spcPct val="90000"/>
              </a:lnSpc>
              <a:spcBef>
                <a:spcPts val="0"/>
              </a:spcBef>
              <a:spcAft>
                <a:spcPts val="0"/>
              </a:spcAft>
              <a:buClr>
                <a:srgbClr val="40A2DA"/>
              </a:buClr>
              <a:buSzPts val="2400"/>
              <a:buNone/>
            </a:pPr>
            <a:endParaRPr dirty="0"/>
          </a:p>
        </p:txBody>
      </p:sp>
      <p:graphicFrame>
        <p:nvGraphicFramePr>
          <p:cNvPr id="13" name="Diagram 12">
            <a:extLst>
              <a:ext uri="{FF2B5EF4-FFF2-40B4-BE49-F238E27FC236}">
                <a16:creationId xmlns:a16="http://schemas.microsoft.com/office/drawing/2014/main" id="{2B101B4C-50B8-1151-AD5F-733C6C9E0E48}"/>
              </a:ext>
            </a:extLst>
          </p:cNvPr>
          <p:cNvGraphicFramePr/>
          <p:nvPr/>
        </p:nvGraphicFramePr>
        <p:xfrm>
          <a:off x="609649" y="2338466"/>
          <a:ext cx="1324874" cy="1035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a:extLst>
              <a:ext uri="{FF2B5EF4-FFF2-40B4-BE49-F238E27FC236}">
                <a16:creationId xmlns:a16="http://schemas.microsoft.com/office/drawing/2014/main" id="{194BCD37-CAE1-4030-5054-98220AC2C72D}"/>
              </a:ext>
            </a:extLst>
          </p:cNvPr>
          <p:cNvGraphicFramePr/>
          <p:nvPr/>
        </p:nvGraphicFramePr>
        <p:xfrm>
          <a:off x="3578503" y="2298240"/>
          <a:ext cx="1474324" cy="10905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Freeform: Shape 1">
            <a:extLst>
              <a:ext uri="{FF2B5EF4-FFF2-40B4-BE49-F238E27FC236}">
                <a16:creationId xmlns:a16="http://schemas.microsoft.com/office/drawing/2014/main" id="{AB65BACF-8F64-3DEA-72E5-53E00854C3BF}"/>
              </a:ext>
            </a:extLst>
          </p:cNvPr>
          <p:cNvSpPr/>
          <p:nvPr/>
        </p:nvSpPr>
        <p:spPr>
          <a:xfrm flipH="1">
            <a:off x="2142067" y="2729597"/>
            <a:ext cx="3075352" cy="1619142"/>
          </a:xfrm>
          <a:custGeom>
            <a:avLst/>
            <a:gdLst>
              <a:gd name="connsiteX0" fmla="*/ 0 w 1436562"/>
              <a:gd name="connsiteY0" fmla="*/ 676990 h 1353979"/>
              <a:gd name="connsiteX1" fmla="*/ 718281 w 1436562"/>
              <a:gd name="connsiteY1" fmla="*/ 0 h 1353979"/>
              <a:gd name="connsiteX2" fmla="*/ 1436562 w 1436562"/>
              <a:gd name="connsiteY2" fmla="*/ 676990 h 1353979"/>
              <a:gd name="connsiteX3" fmla="*/ 718281 w 1436562"/>
              <a:gd name="connsiteY3" fmla="*/ 1353980 h 1353979"/>
              <a:gd name="connsiteX4" fmla="*/ 0 w 1436562"/>
              <a:gd name="connsiteY4" fmla="*/ 676990 h 1353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562" h="1353979">
                <a:moveTo>
                  <a:pt x="1436562" y="676990"/>
                </a:moveTo>
                <a:cubicBezTo>
                  <a:pt x="1436562" y="303099"/>
                  <a:pt x="1114977" y="0"/>
                  <a:pt x="718281" y="0"/>
                </a:cubicBezTo>
                <a:cubicBezTo>
                  <a:pt x="321585" y="0"/>
                  <a:pt x="0" y="303099"/>
                  <a:pt x="0" y="676990"/>
                </a:cubicBezTo>
                <a:cubicBezTo>
                  <a:pt x="0" y="1050881"/>
                  <a:pt x="321585" y="1353979"/>
                  <a:pt x="718281" y="1353979"/>
                </a:cubicBezTo>
                <a:cubicBezTo>
                  <a:pt x="1114977" y="1353979"/>
                  <a:pt x="1436562" y="1050881"/>
                  <a:pt x="1436562" y="676990"/>
                </a:cubicBezTo>
                <a:close/>
              </a:path>
            </a:pathLst>
          </a:cu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9348" tIns="259512" rIns="135278" bIns="349778" numCol="1" spcCol="1270" anchor="ctr" anchorCtr="0">
            <a:noAutofit/>
          </a:bodyPr>
          <a:lstStyle/>
          <a:p>
            <a:pPr marL="0" lvl="0" indent="0" defTabSz="622300">
              <a:lnSpc>
                <a:spcPct val="90000"/>
              </a:lnSpc>
              <a:spcBef>
                <a:spcPct val="0"/>
              </a:spcBef>
              <a:spcAft>
                <a:spcPct val="35000"/>
              </a:spcAft>
              <a:buNone/>
            </a:pPr>
            <a:r>
              <a:rPr lang="en-GB" dirty="0">
                <a:solidFill>
                  <a:srgbClr val="000000"/>
                </a:solidFill>
                <a:latin typeface="Calibri" panose="020F0502020204030204" pitchFamily="34" charset="0"/>
              </a:rPr>
              <a:t>I</a:t>
            </a:r>
            <a:r>
              <a:rPr lang="en-GB" b="0" i="0" u="none" strike="noStrike" baseline="0" dirty="0">
                <a:solidFill>
                  <a:srgbClr val="000000"/>
                </a:solidFill>
                <a:latin typeface="Calibri" panose="020F0502020204030204" pitchFamily="34" charset="0"/>
              </a:rPr>
              <a:t>mpacts of anthropogenic activities (fishing, aquaculture, port activities)</a:t>
            </a:r>
          </a:p>
          <a:p>
            <a:pPr marL="0" lvl="0" indent="0" defTabSz="622300">
              <a:lnSpc>
                <a:spcPct val="90000"/>
              </a:lnSpc>
              <a:spcBef>
                <a:spcPct val="0"/>
              </a:spcBef>
              <a:spcAft>
                <a:spcPct val="35000"/>
              </a:spcAft>
              <a:buNone/>
            </a:pPr>
            <a:r>
              <a:rPr lang="en-GB" b="0" i="0" u="none" strike="noStrike" baseline="0" dirty="0">
                <a:solidFill>
                  <a:srgbClr val="000000"/>
                </a:solidFill>
                <a:latin typeface="Calibri" panose="020F0502020204030204" pitchFamily="34" charset="0"/>
              </a:rPr>
              <a:t> </a:t>
            </a:r>
            <a:endParaRPr lang="en-GB" sz="1400" b="1" kern="1200" dirty="0"/>
          </a:p>
        </p:txBody>
      </p:sp>
      <p:sp>
        <p:nvSpPr>
          <p:cNvPr id="3" name="Freeform: Shape 2">
            <a:extLst>
              <a:ext uri="{FF2B5EF4-FFF2-40B4-BE49-F238E27FC236}">
                <a16:creationId xmlns:a16="http://schemas.microsoft.com/office/drawing/2014/main" id="{95CD0F38-0EE2-13E0-A96C-5EE2C4EEEA02}"/>
              </a:ext>
            </a:extLst>
          </p:cNvPr>
          <p:cNvSpPr/>
          <p:nvPr/>
        </p:nvSpPr>
        <p:spPr>
          <a:xfrm flipH="1">
            <a:off x="4452910" y="2524575"/>
            <a:ext cx="2633689" cy="1938074"/>
          </a:xfrm>
          <a:custGeom>
            <a:avLst/>
            <a:gdLst>
              <a:gd name="connsiteX0" fmla="*/ 0 w 1436562"/>
              <a:gd name="connsiteY0" fmla="*/ 676990 h 1353979"/>
              <a:gd name="connsiteX1" fmla="*/ 718281 w 1436562"/>
              <a:gd name="connsiteY1" fmla="*/ 0 h 1353979"/>
              <a:gd name="connsiteX2" fmla="*/ 1436562 w 1436562"/>
              <a:gd name="connsiteY2" fmla="*/ 676990 h 1353979"/>
              <a:gd name="connsiteX3" fmla="*/ 718281 w 1436562"/>
              <a:gd name="connsiteY3" fmla="*/ 1353980 h 1353979"/>
              <a:gd name="connsiteX4" fmla="*/ 0 w 1436562"/>
              <a:gd name="connsiteY4" fmla="*/ 676990 h 1353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562" h="1353979">
                <a:moveTo>
                  <a:pt x="1436562" y="676990"/>
                </a:moveTo>
                <a:cubicBezTo>
                  <a:pt x="1436562" y="303099"/>
                  <a:pt x="1114977" y="0"/>
                  <a:pt x="718281" y="0"/>
                </a:cubicBezTo>
                <a:cubicBezTo>
                  <a:pt x="321585" y="0"/>
                  <a:pt x="0" y="303099"/>
                  <a:pt x="0" y="676990"/>
                </a:cubicBezTo>
                <a:cubicBezTo>
                  <a:pt x="0" y="1050881"/>
                  <a:pt x="321585" y="1353979"/>
                  <a:pt x="718281" y="1353979"/>
                </a:cubicBezTo>
                <a:cubicBezTo>
                  <a:pt x="1114977" y="1353979"/>
                  <a:pt x="1436562" y="1050881"/>
                  <a:pt x="1436562" y="676990"/>
                </a:cubicBezTo>
                <a:close/>
              </a:path>
            </a:pathLst>
          </a:cu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9348" tIns="259512" rIns="135278" bIns="349778" numCol="1" spcCol="1270" anchor="ctr" anchorCtr="0">
            <a:noAutofit/>
          </a:bodyPr>
          <a:lstStyle/>
          <a:p>
            <a:pPr marL="0" lvl="0" indent="0" defTabSz="622300">
              <a:lnSpc>
                <a:spcPct val="90000"/>
              </a:lnSpc>
              <a:spcBef>
                <a:spcPct val="0"/>
              </a:spcBef>
              <a:spcAft>
                <a:spcPct val="35000"/>
              </a:spcAft>
              <a:buNone/>
            </a:pPr>
            <a:r>
              <a:rPr lang="hr-HR" dirty="0">
                <a:solidFill>
                  <a:srgbClr val="000000"/>
                </a:solidFill>
                <a:latin typeface="Calibri" panose="020F0502020204030204" pitchFamily="34" charset="0"/>
              </a:rPr>
              <a:t>A</a:t>
            </a:r>
            <a:r>
              <a:rPr lang="en-GB" dirty="0" err="1">
                <a:solidFill>
                  <a:srgbClr val="000000"/>
                </a:solidFill>
                <a:latin typeface="Calibri" panose="020F0502020204030204" pitchFamily="34" charset="0"/>
              </a:rPr>
              <a:t>nti</a:t>
            </a:r>
            <a:r>
              <a:rPr lang="en-GB" dirty="0">
                <a:solidFill>
                  <a:srgbClr val="000000"/>
                </a:solidFill>
                <a:latin typeface="Calibri" panose="020F0502020204030204" pitchFamily="34" charset="0"/>
              </a:rPr>
              <a:t> pollution measure, threats and pressures on species/habitats/ecosystem services; biodiversity restoration etc.</a:t>
            </a:r>
            <a:endParaRPr lang="en-GB" sz="1400" b="1" kern="1200" dirty="0"/>
          </a:p>
        </p:txBody>
      </p:sp>
      <p:sp>
        <p:nvSpPr>
          <p:cNvPr id="5" name="Freeform: Shape 4">
            <a:extLst>
              <a:ext uri="{FF2B5EF4-FFF2-40B4-BE49-F238E27FC236}">
                <a16:creationId xmlns:a16="http://schemas.microsoft.com/office/drawing/2014/main" id="{03DDB855-3700-F999-6583-936B466CB433}"/>
              </a:ext>
            </a:extLst>
          </p:cNvPr>
          <p:cNvSpPr/>
          <p:nvPr/>
        </p:nvSpPr>
        <p:spPr>
          <a:xfrm flipH="1">
            <a:off x="3578503" y="3843800"/>
            <a:ext cx="2505269" cy="2085238"/>
          </a:xfrm>
          <a:custGeom>
            <a:avLst/>
            <a:gdLst>
              <a:gd name="connsiteX0" fmla="*/ 0 w 1436562"/>
              <a:gd name="connsiteY0" fmla="*/ 676990 h 1353979"/>
              <a:gd name="connsiteX1" fmla="*/ 718281 w 1436562"/>
              <a:gd name="connsiteY1" fmla="*/ 0 h 1353979"/>
              <a:gd name="connsiteX2" fmla="*/ 1436562 w 1436562"/>
              <a:gd name="connsiteY2" fmla="*/ 676990 h 1353979"/>
              <a:gd name="connsiteX3" fmla="*/ 718281 w 1436562"/>
              <a:gd name="connsiteY3" fmla="*/ 1353980 h 1353979"/>
              <a:gd name="connsiteX4" fmla="*/ 0 w 1436562"/>
              <a:gd name="connsiteY4" fmla="*/ 676990 h 1353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562" h="1353979">
                <a:moveTo>
                  <a:pt x="1436562" y="676990"/>
                </a:moveTo>
                <a:cubicBezTo>
                  <a:pt x="1436562" y="303099"/>
                  <a:pt x="1114977" y="0"/>
                  <a:pt x="718281" y="0"/>
                </a:cubicBezTo>
                <a:cubicBezTo>
                  <a:pt x="321585" y="0"/>
                  <a:pt x="0" y="303099"/>
                  <a:pt x="0" y="676990"/>
                </a:cubicBezTo>
                <a:cubicBezTo>
                  <a:pt x="0" y="1050881"/>
                  <a:pt x="321585" y="1353979"/>
                  <a:pt x="718281" y="1353979"/>
                </a:cubicBezTo>
                <a:cubicBezTo>
                  <a:pt x="1114977" y="1353979"/>
                  <a:pt x="1436562" y="1050881"/>
                  <a:pt x="1436562" y="676990"/>
                </a:cubicBezTo>
                <a:close/>
              </a:path>
            </a:pathLst>
          </a:cu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9348" tIns="259512" rIns="135278" bIns="349778" numCol="1" spcCol="1270" anchor="ctr" anchorCtr="0">
            <a:noAutofit/>
          </a:bodyPr>
          <a:lstStyle/>
          <a:p>
            <a:pPr marL="0" lvl="0" indent="0" defTabSz="622300">
              <a:lnSpc>
                <a:spcPct val="90000"/>
              </a:lnSpc>
              <a:spcBef>
                <a:spcPct val="0"/>
              </a:spcBef>
              <a:spcAft>
                <a:spcPct val="35000"/>
              </a:spcAft>
              <a:buNone/>
            </a:pPr>
            <a:r>
              <a:rPr lang="en-GB" dirty="0">
                <a:solidFill>
                  <a:srgbClr val="000000"/>
                </a:solidFill>
                <a:latin typeface="Calibri" panose="020F0502020204030204" pitchFamily="34" charset="0"/>
              </a:rPr>
              <a:t>S</a:t>
            </a:r>
            <a:r>
              <a:rPr lang="hr-HR" dirty="0" err="1">
                <a:solidFill>
                  <a:srgbClr val="000000"/>
                </a:solidFill>
                <a:latin typeface="Calibri" panose="020F0502020204030204" pitchFamily="34" charset="0"/>
              </a:rPr>
              <a:t>pecies</a:t>
            </a:r>
            <a:r>
              <a:rPr lang="hr-HR" dirty="0">
                <a:solidFill>
                  <a:srgbClr val="000000"/>
                </a:solidFill>
                <a:latin typeface="Calibri" panose="020F0502020204030204" pitchFamily="34" charset="0"/>
              </a:rPr>
              <a:t> </a:t>
            </a:r>
            <a:r>
              <a:rPr lang="hr-HR" dirty="0" err="1">
                <a:solidFill>
                  <a:srgbClr val="000000"/>
                </a:solidFill>
                <a:latin typeface="Calibri" panose="020F0502020204030204" pitchFamily="34" charset="0"/>
              </a:rPr>
              <a:t>population</a:t>
            </a:r>
            <a:r>
              <a:rPr lang="hr-HR" dirty="0">
                <a:solidFill>
                  <a:srgbClr val="000000"/>
                </a:solidFill>
                <a:latin typeface="Calibri" panose="020F0502020204030204" pitchFamily="34" charset="0"/>
              </a:rPr>
              <a:t> </a:t>
            </a:r>
            <a:r>
              <a:rPr lang="hr-HR" dirty="0" err="1">
                <a:solidFill>
                  <a:srgbClr val="000000"/>
                </a:solidFill>
                <a:latin typeface="Calibri" panose="020F0502020204030204" pitchFamily="34" charset="0"/>
              </a:rPr>
              <a:t>dynamics</a:t>
            </a:r>
            <a:r>
              <a:rPr lang="en-GB" dirty="0">
                <a:solidFill>
                  <a:srgbClr val="000000"/>
                </a:solidFill>
                <a:latin typeface="Calibri" panose="020F0502020204030204" pitchFamily="34" charset="0"/>
              </a:rPr>
              <a:t>, environmental impacts, pollution/litter dispersion</a:t>
            </a:r>
            <a:endParaRPr lang="en-GB" sz="1400" kern="1200" dirty="0"/>
          </a:p>
        </p:txBody>
      </p:sp>
      <p:sp>
        <p:nvSpPr>
          <p:cNvPr id="6" name="TextBox 5">
            <a:extLst>
              <a:ext uri="{FF2B5EF4-FFF2-40B4-BE49-F238E27FC236}">
                <a16:creationId xmlns:a16="http://schemas.microsoft.com/office/drawing/2014/main" id="{12B56F9C-AF14-CECE-32F4-342DAC186343}"/>
              </a:ext>
            </a:extLst>
          </p:cNvPr>
          <p:cNvSpPr txBox="1"/>
          <p:nvPr/>
        </p:nvSpPr>
        <p:spPr>
          <a:xfrm>
            <a:off x="331021" y="1770296"/>
            <a:ext cx="8203330" cy="369332"/>
          </a:xfrm>
          <a:prstGeom prst="rect">
            <a:avLst/>
          </a:prstGeom>
          <a:noFill/>
        </p:spPr>
        <p:txBody>
          <a:bodyPr wrap="square" rtlCol="0">
            <a:spAutoFit/>
          </a:bodyPr>
          <a:lstStyle/>
          <a:p>
            <a:pPr marL="285750" lvl="0" indent="-285750" defTabSz="622300">
              <a:lnSpc>
                <a:spcPct val="90000"/>
              </a:lnSpc>
              <a:spcBef>
                <a:spcPct val="0"/>
              </a:spcBef>
              <a:spcAft>
                <a:spcPct val="35000"/>
              </a:spcAft>
              <a:buFont typeface="Wingdings" panose="05000000000000000000" pitchFamily="2" charset="2"/>
              <a:buChar char="§"/>
            </a:pPr>
            <a:r>
              <a:rPr lang="en-GB" sz="1800" b="1" i="0" dirty="0">
                <a:solidFill>
                  <a:srgbClr val="000000"/>
                </a:solidFill>
                <a:effectLst/>
                <a:latin typeface="Calibri" panose="020F0502020204030204" pitchFamily="34" charset="0"/>
              </a:rPr>
              <a:t>Development and testing of models and simulations</a:t>
            </a:r>
            <a:r>
              <a:rPr lang="en-GB" sz="2000" b="1" dirty="0"/>
              <a:t> </a:t>
            </a:r>
            <a:endParaRPr lang="en-GB" sz="1600" b="1" kern="1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44873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1"/>
          </p:nvPr>
        </p:nvSpPr>
        <p:spPr>
          <a:xfrm>
            <a:off x="1066848" y="1139252"/>
            <a:ext cx="7010303" cy="85444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A2DA"/>
              </a:buClr>
              <a:buSzPts val="2400"/>
              <a:buNone/>
            </a:pPr>
            <a:r>
              <a:rPr lang="en-GB" dirty="0"/>
              <a:t>Type of activities - examples</a:t>
            </a:r>
            <a:endParaRPr dirty="0"/>
          </a:p>
        </p:txBody>
      </p:sp>
      <p:sp>
        <p:nvSpPr>
          <p:cNvPr id="136" name="Google Shape;136;p7"/>
          <p:cNvSpPr txBox="1">
            <a:spLocks noGrp="1"/>
          </p:cNvSpPr>
          <p:nvPr>
            <p:ph type="body" idx="2"/>
          </p:nvPr>
        </p:nvSpPr>
        <p:spPr>
          <a:xfrm>
            <a:off x="419726" y="1663908"/>
            <a:ext cx="8481980" cy="4257920"/>
          </a:xfrm>
          <a:prstGeom prst="rect">
            <a:avLst/>
          </a:prstGeom>
          <a:noFill/>
          <a:ln>
            <a:noFill/>
          </a:ln>
        </p:spPr>
        <p:txBody>
          <a:bodyPr spcFirstLastPara="1" wrap="square" lIns="91425" tIns="45700" rIns="91425" bIns="45700" anchor="t" anchorCtr="0">
            <a:noAutofit/>
          </a:bodyPr>
          <a:lstStyle/>
          <a:p>
            <a:pPr marL="285750" lvl="0" indent="-285750" algn="just" rtl="0">
              <a:lnSpc>
                <a:spcPct val="90000"/>
              </a:lnSpc>
              <a:spcBef>
                <a:spcPts val="0"/>
              </a:spcBef>
              <a:spcAft>
                <a:spcPts val="0"/>
              </a:spcAft>
              <a:buClr>
                <a:schemeClr val="dk1"/>
              </a:buClr>
              <a:buSzPts val="1800"/>
              <a:buFont typeface="Wingdings" panose="05000000000000000000" pitchFamily="2" charset="2"/>
              <a:buChar char="§"/>
            </a:pPr>
            <a:r>
              <a:rPr lang="en-GB" b="1" dirty="0"/>
              <a:t>Development and testing of innovative solutions (including use of ICT and pilot actions) </a:t>
            </a:r>
          </a:p>
          <a:p>
            <a:pPr marL="285750" lvl="0" indent="-285750" algn="just" rtl="0">
              <a:lnSpc>
                <a:spcPct val="90000"/>
              </a:lnSpc>
              <a:spcBef>
                <a:spcPts val="0"/>
              </a:spcBef>
              <a:spcAft>
                <a:spcPts val="0"/>
              </a:spcAft>
              <a:buClr>
                <a:schemeClr val="dk1"/>
              </a:buClr>
              <a:buSzPts val="1800"/>
              <a:buFont typeface="Wingdings" panose="05000000000000000000" pitchFamily="2" charset="2"/>
              <a:buChar char="§"/>
            </a:pPr>
            <a:endParaRPr dirty="0"/>
          </a:p>
        </p:txBody>
      </p:sp>
      <p:graphicFrame>
        <p:nvGraphicFramePr>
          <p:cNvPr id="13" name="Diagram 12">
            <a:extLst>
              <a:ext uri="{FF2B5EF4-FFF2-40B4-BE49-F238E27FC236}">
                <a16:creationId xmlns:a16="http://schemas.microsoft.com/office/drawing/2014/main" id="{2B101B4C-50B8-1151-AD5F-733C6C9E0E48}"/>
              </a:ext>
            </a:extLst>
          </p:cNvPr>
          <p:cNvGraphicFramePr/>
          <p:nvPr>
            <p:extLst/>
          </p:nvPr>
        </p:nvGraphicFramePr>
        <p:xfrm>
          <a:off x="1066848" y="2210494"/>
          <a:ext cx="2860975" cy="1878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Right 4">
            <a:extLst>
              <a:ext uri="{FF2B5EF4-FFF2-40B4-BE49-F238E27FC236}">
                <a16:creationId xmlns:a16="http://schemas.microsoft.com/office/drawing/2014/main" id="{52A808F1-480B-2DCF-3B66-3971416BBE9B}"/>
              </a:ext>
            </a:extLst>
          </p:cNvPr>
          <p:cNvSpPr/>
          <p:nvPr/>
        </p:nvSpPr>
        <p:spPr>
          <a:xfrm>
            <a:off x="4645736" y="2944014"/>
            <a:ext cx="393006" cy="337747"/>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800" dirty="0"/>
          </a:p>
        </p:txBody>
      </p:sp>
      <p:sp>
        <p:nvSpPr>
          <p:cNvPr id="11" name="Equals 10">
            <a:extLst>
              <a:ext uri="{FF2B5EF4-FFF2-40B4-BE49-F238E27FC236}">
                <a16:creationId xmlns:a16="http://schemas.microsoft.com/office/drawing/2014/main" id="{4EBC83C9-F91C-9BDA-E6E5-FC7812F2FA35}"/>
              </a:ext>
            </a:extLst>
          </p:cNvPr>
          <p:cNvSpPr/>
          <p:nvPr/>
        </p:nvSpPr>
        <p:spPr>
          <a:xfrm>
            <a:off x="4114799" y="3745112"/>
            <a:ext cx="914400" cy="714762"/>
          </a:xfrm>
          <a:prstGeom prst="mathEqual">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solidFill>
                <a:schemeClr val="tx1"/>
              </a:solidFill>
            </a:endParaRPr>
          </a:p>
        </p:txBody>
      </p:sp>
      <p:sp>
        <p:nvSpPr>
          <p:cNvPr id="12" name="Rectangle: Rounded Corners 11">
            <a:extLst>
              <a:ext uri="{FF2B5EF4-FFF2-40B4-BE49-F238E27FC236}">
                <a16:creationId xmlns:a16="http://schemas.microsoft.com/office/drawing/2014/main" id="{BD1EDA02-BA2D-9A9C-9F6A-57272BE78B0E}"/>
              </a:ext>
            </a:extLst>
          </p:cNvPr>
          <p:cNvSpPr/>
          <p:nvPr/>
        </p:nvSpPr>
        <p:spPr>
          <a:xfrm>
            <a:off x="1885431" y="4676676"/>
            <a:ext cx="5550569"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000" dirty="0"/>
              <a:t>Feasibility studies and recommendation for policies and the proposed solutions </a:t>
            </a:r>
          </a:p>
        </p:txBody>
      </p:sp>
      <p:graphicFrame>
        <p:nvGraphicFramePr>
          <p:cNvPr id="2" name="Diagram 1">
            <a:extLst>
              <a:ext uri="{FF2B5EF4-FFF2-40B4-BE49-F238E27FC236}">
                <a16:creationId xmlns:a16="http://schemas.microsoft.com/office/drawing/2014/main" id="{0CA83F24-570C-D87C-064F-8B0AC0DCA62F}"/>
              </a:ext>
            </a:extLst>
          </p:cNvPr>
          <p:cNvGraphicFramePr/>
          <p:nvPr>
            <p:extLst/>
          </p:nvPr>
        </p:nvGraphicFramePr>
        <p:xfrm>
          <a:off x="5216176" y="2181325"/>
          <a:ext cx="3508096" cy="19673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89306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1"/>
          </p:nvPr>
        </p:nvSpPr>
        <p:spPr>
          <a:xfrm>
            <a:off x="1066848" y="1139252"/>
            <a:ext cx="7010303" cy="85444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A2DA"/>
              </a:buClr>
              <a:buSzPts val="2400"/>
              <a:buNone/>
            </a:pPr>
            <a:r>
              <a:rPr lang="en-GB" dirty="0"/>
              <a:t>Type of activities – examples</a:t>
            </a:r>
          </a:p>
          <a:p>
            <a:pPr marL="0" lvl="0" indent="0" algn="ctr" rtl="0">
              <a:lnSpc>
                <a:spcPct val="90000"/>
              </a:lnSpc>
              <a:spcBef>
                <a:spcPts val="0"/>
              </a:spcBef>
              <a:spcAft>
                <a:spcPts val="0"/>
              </a:spcAft>
              <a:buClr>
                <a:srgbClr val="40A2DA"/>
              </a:buClr>
              <a:buSzPts val="2400"/>
              <a:buNone/>
            </a:pPr>
            <a:endParaRPr lang="en-GB" dirty="0"/>
          </a:p>
          <a:p>
            <a:pPr marL="0" lvl="0" indent="0" algn="ctr" rtl="0">
              <a:lnSpc>
                <a:spcPct val="90000"/>
              </a:lnSpc>
              <a:spcBef>
                <a:spcPts val="0"/>
              </a:spcBef>
              <a:spcAft>
                <a:spcPts val="0"/>
              </a:spcAft>
              <a:buClr>
                <a:srgbClr val="40A2DA"/>
              </a:buClr>
              <a:buSzPts val="2400"/>
              <a:buNone/>
            </a:pPr>
            <a:endParaRPr dirty="0"/>
          </a:p>
        </p:txBody>
      </p:sp>
      <p:graphicFrame>
        <p:nvGraphicFramePr>
          <p:cNvPr id="13" name="Diagram 12">
            <a:extLst>
              <a:ext uri="{FF2B5EF4-FFF2-40B4-BE49-F238E27FC236}">
                <a16:creationId xmlns:a16="http://schemas.microsoft.com/office/drawing/2014/main" id="{2B101B4C-50B8-1151-AD5F-733C6C9E0E48}"/>
              </a:ext>
            </a:extLst>
          </p:cNvPr>
          <p:cNvGraphicFramePr/>
          <p:nvPr/>
        </p:nvGraphicFramePr>
        <p:xfrm>
          <a:off x="609649" y="2338466"/>
          <a:ext cx="1324874" cy="1035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7773B157-6EA7-6A07-9472-2EA9554F9542}"/>
              </a:ext>
            </a:extLst>
          </p:cNvPr>
          <p:cNvSpPr txBox="1"/>
          <p:nvPr/>
        </p:nvSpPr>
        <p:spPr>
          <a:xfrm>
            <a:off x="331022" y="1770296"/>
            <a:ext cx="8203329" cy="615553"/>
          </a:xfrm>
          <a:prstGeom prst="rect">
            <a:avLst/>
          </a:prstGeom>
          <a:noFill/>
        </p:spPr>
        <p:txBody>
          <a:bodyPr wrap="square" rtlCol="0">
            <a:spAutoFit/>
          </a:bodyPr>
          <a:lstStyle/>
          <a:p>
            <a:pPr marL="285750" indent="-285750">
              <a:buFont typeface="Wingdings" panose="05000000000000000000" pitchFamily="2" charset="2"/>
              <a:buChar char="§"/>
            </a:pPr>
            <a:r>
              <a:rPr lang="en-GB" sz="1800" b="1" dirty="0">
                <a:latin typeface="Calibri" panose="020F0502020204030204" pitchFamily="34" charset="0"/>
              </a:rPr>
              <a:t>Joint strategies and action plans for improved environmental management</a:t>
            </a:r>
            <a:br>
              <a:rPr lang="en-GB" sz="2000" dirty="0"/>
            </a:br>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Isosceles Triangle 1">
            <a:extLst>
              <a:ext uri="{FF2B5EF4-FFF2-40B4-BE49-F238E27FC236}">
                <a16:creationId xmlns:a16="http://schemas.microsoft.com/office/drawing/2014/main" id="{52D1F75B-B237-6BC1-CE93-727C384BA56C}"/>
              </a:ext>
            </a:extLst>
          </p:cNvPr>
          <p:cNvSpPr/>
          <p:nvPr/>
        </p:nvSpPr>
        <p:spPr>
          <a:xfrm>
            <a:off x="2486235" y="2856445"/>
            <a:ext cx="4171528" cy="2421396"/>
          </a:xfrm>
          <a:prstGeom prst="triangle">
            <a:avLst>
              <a:gd name="adj" fmla="val 4955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ICZM, MSP, EM, improved general spatial planning</a:t>
            </a:r>
          </a:p>
          <a:p>
            <a:pPr algn="ctr"/>
            <a:r>
              <a:rPr lang="en-GB" dirty="0"/>
              <a:t>(beyond ICZM and MSP)</a:t>
            </a:r>
          </a:p>
        </p:txBody>
      </p:sp>
    </p:spTree>
    <p:extLst>
      <p:ext uri="{BB962C8B-B14F-4D97-AF65-F5344CB8AC3E}">
        <p14:creationId xmlns:p14="http://schemas.microsoft.com/office/powerpoint/2010/main" val="1630134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1"/>
          </p:nvPr>
        </p:nvSpPr>
        <p:spPr>
          <a:xfrm>
            <a:off x="1066848" y="1139252"/>
            <a:ext cx="7010303" cy="85444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A2DA"/>
              </a:buClr>
              <a:buSzPts val="2400"/>
              <a:buNone/>
            </a:pPr>
            <a:r>
              <a:rPr lang="en-GB" dirty="0"/>
              <a:t>Intervention logic – examples</a:t>
            </a:r>
          </a:p>
          <a:p>
            <a:pPr marL="0" lvl="0" indent="0" algn="ctr" rtl="0">
              <a:lnSpc>
                <a:spcPct val="90000"/>
              </a:lnSpc>
              <a:spcBef>
                <a:spcPts val="0"/>
              </a:spcBef>
              <a:spcAft>
                <a:spcPts val="0"/>
              </a:spcAft>
              <a:buClr>
                <a:srgbClr val="40A2DA"/>
              </a:buClr>
              <a:buSzPts val="2400"/>
              <a:buNone/>
            </a:pPr>
            <a:endParaRPr lang="en-GB" dirty="0"/>
          </a:p>
          <a:p>
            <a:pPr marL="0" lvl="0" indent="0" algn="ctr" rtl="0">
              <a:lnSpc>
                <a:spcPct val="90000"/>
              </a:lnSpc>
              <a:spcBef>
                <a:spcPts val="0"/>
              </a:spcBef>
              <a:spcAft>
                <a:spcPts val="0"/>
              </a:spcAft>
              <a:buClr>
                <a:srgbClr val="40A2DA"/>
              </a:buClr>
              <a:buSzPts val="2400"/>
              <a:buNone/>
            </a:pPr>
            <a:endParaRPr dirty="0"/>
          </a:p>
        </p:txBody>
      </p:sp>
      <p:graphicFrame>
        <p:nvGraphicFramePr>
          <p:cNvPr id="13" name="Diagram 12">
            <a:extLst>
              <a:ext uri="{FF2B5EF4-FFF2-40B4-BE49-F238E27FC236}">
                <a16:creationId xmlns:a16="http://schemas.microsoft.com/office/drawing/2014/main" id="{2B101B4C-50B8-1151-AD5F-733C6C9E0E48}"/>
              </a:ext>
            </a:extLst>
          </p:cNvPr>
          <p:cNvGraphicFramePr/>
          <p:nvPr/>
        </p:nvGraphicFramePr>
        <p:xfrm>
          <a:off x="609649" y="2338466"/>
          <a:ext cx="1324874" cy="1035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a:extLst>
              <a:ext uri="{FF2B5EF4-FFF2-40B4-BE49-F238E27FC236}">
                <a16:creationId xmlns:a16="http://schemas.microsoft.com/office/drawing/2014/main" id="{194BCD37-CAE1-4030-5054-98220AC2C72D}"/>
              </a:ext>
            </a:extLst>
          </p:cNvPr>
          <p:cNvGraphicFramePr/>
          <p:nvPr/>
        </p:nvGraphicFramePr>
        <p:xfrm>
          <a:off x="3578503" y="2298240"/>
          <a:ext cx="1474324" cy="10905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4" name="Diagram 3">
            <a:extLst>
              <a:ext uri="{FF2B5EF4-FFF2-40B4-BE49-F238E27FC236}">
                <a16:creationId xmlns:a16="http://schemas.microsoft.com/office/drawing/2014/main" id="{41E8AF84-225F-8AA9-51F1-21243F3BC7C3}"/>
              </a:ext>
            </a:extLst>
          </p:cNvPr>
          <p:cNvGraphicFramePr/>
          <p:nvPr>
            <p:extLst/>
          </p:nvPr>
        </p:nvGraphicFramePr>
        <p:xfrm>
          <a:off x="609649" y="1609344"/>
          <a:ext cx="7924702" cy="443788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 name="Wave 1">
            <a:extLst>
              <a:ext uri="{FF2B5EF4-FFF2-40B4-BE49-F238E27FC236}">
                <a16:creationId xmlns:a16="http://schemas.microsoft.com/office/drawing/2014/main" id="{FC331B04-579B-DE4B-C413-684C90096718}"/>
              </a:ext>
            </a:extLst>
          </p:cNvPr>
          <p:cNvSpPr/>
          <p:nvPr/>
        </p:nvSpPr>
        <p:spPr>
          <a:xfrm>
            <a:off x="6231467" y="2853267"/>
            <a:ext cx="1634066" cy="1312333"/>
          </a:xfrm>
          <a:prstGeom prst="wave">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Project management</a:t>
            </a:r>
          </a:p>
        </p:txBody>
      </p:sp>
      <p:sp>
        <p:nvSpPr>
          <p:cNvPr id="3" name="Wave 2">
            <a:extLst>
              <a:ext uri="{FF2B5EF4-FFF2-40B4-BE49-F238E27FC236}">
                <a16:creationId xmlns:a16="http://schemas.microsoft.com/office/drawing/2014/main" id="{B68DDAC1-3A64-C2D9-4F59-59365396B409}"/>
              </a:ext>
            </a:extLst>
          </p:cNvPr>
          <p:cNvSpPr/>
          <p:nvPr/>
        </p:nvSpPr>
        <p:spPr>
          <a:xfrm>
            <a:off x="925538" y="2853267"/>
            <a:ext cx="1563661" cy="1312333"/>
          </a:xfrm>
          <a:prstGeom prst="wave">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Communication activities</a:t>
            </a:r>
          </a:p>
        </p:txBody>
      </p:sp>
    </p:spTree>
    <p:extLst>
      <p:ext uri="{BB962C8B-B14F-4D97-AF65-F5344CB8AC3E}">
        <p14:creationId xmlns:p14="http://schemas.microsoft.com/office/powerpoint/2010/main" val="2147435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1"/>
          </p:nvPr>
        </p:nvSpPr>
        <p:spPr>
          <a:xfrm>
            <a:off x="1066848" y="1328058"/>
            <a:ext cx="7010303" cy="66563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A2DA"/>
              </a:buClr>
              <a:buSzPts val="2400"/>
              <a:buNone/>
            </a:pPr>
            <a:endParaRPr lang="en-GB" dirty="0"/>
          </a:p>
          <a:p>
            <a:pPr marL="0" lvl="0" indent="0" algn="ctr" rtl="0">
              <a:lnSpc>
                <a:spcPct val="90000"/>
              </a:lnSpc>
              <a:spcBef>
                <a:spcPts val="0"/>
              </a:spcBef>
              <a:spcAft>
                <a:spcPts val="0"/>
              </a:spcAft>
              <a:buClr>
                <a:srgbClr val="40A2DA"/>
              </a:buClr>
              <a:buSzPts val="2400"/>
              <a:buNone/>
            </a:pPr>
            <a:endParaRPr lang="en-GB" dirty="0"/>
          </a:p>
          <a:p>
            <a:pPr marL="0" lvl="0" indent="0" algn="ctr" rtl="0">
              <a:lnSpc>
                <a:spcPct val="90000"/>
              </a:lnSpc>
              <a:spcBef>
                <a:spcPts val="0"/>
              </a:spcBef>
              <a:spcAft>
                <a:spcPts val="0"/>
              </a:spcAft>
              <a:buClr>
                <a:srgbClr val="40A2DA"/>
              </a:buClr>
              <a:buSzPts val="2400"/>
              <a:buNone/>
            </a:pPr>
            <a:r>
              <a:rPr lang="en-US" b="1" dirty="0">
                <a:solidFill>
                  <a:srgbClr val="0070C0"/>
                </a:solidFill>
              </a:rPr>
              <a:t>Priority </a:t>
            </a:r>
            <a:r>
              <a:rPr lang="hr-HR" b="1" dirty="0">
                <a:solidFill>
                  <a:srgbClr val="0070C0"/>
                </a:solidFill>
              </a:rPr>
              <a:t>3</a:t>
            </a:r>
            <a:r>
              <a:rPr lang="en-US" b="1" dirty="0">
                <a:solidFill>
                  <a:srgbClr val="0070C0"/>
                </a:solidFill>
              </a:rPr>
              <a:t> – Sustainable maritime and multimodal transport</a:t>
            </a:r>
          </a:p>
        </p:txBody>
      </p:sp>
      <p:sp>
        <p:nvSpPr>
          <p:cNvPr id="356" name="Google Shape;356;p44"/>
          <p:cNvSpPr txBox="1">
            <a:spLocks noGrp="1"/>
          </p:cNvSpPr>
          <p:nvPr>
            <p:ph type="body" idx="2"/>
          </p:nvPr>
        </p:nvSpPr>
        <p:spPr>
          <a:xfrm>
            <a:off x="631825" y="3222885"/>
            <a:ext cx="7972425" cy="2698490"/>
          </a:xfrm>
          <a:prstGeom prst="rect">
            <a:avLst/>
          </a:prstGeom>
          <a:noFill/>
          <a:ln>
            <a:noFill/>
          </a:ln>
        </p:spPr>
        <p:txBody>
          <a:bodyPr spcFirstLastPara="1" wrap="square" lIns="68550" tIns="34275" rIns="68550" bIns="34275" anchor="t" anchorCtr="0">
            <a:normAutofit/>
          </a:bodyPr>
          <a:lstStyle/>
          <a:p>
            <a:pPr marL="0" lvl="0" indent="0" algn="ctr" rtl="0">
              <a:lnSpc>
                <a:spcPct val="90000"/>
              </a:lnSpc>
              <a:spcBef>
                <a:spcPts val="0"/>
              </a:spcBef>
              <a:spcAft>
                <a:spcPts val="0"/>
              </a:spcAft>
              <a:buClr>
                <a:srgbClr val="114B70"/>
              </a:buClr>
              <a:buSzPts val="2800"/>
              <a:buNone/>
            </a:pPr>
            <a:r>
              <a:rPr lang="en-US" sz="2100" dirty="0">
                <a:solidFill>
                  <a:srgbClr val="0070C0"/>
                </a:solidFill>
                <a:latin typeface="Open Sans" panose="020B0606030504020204" pitchFamily="34" charset="0"/>
                <a:ea typeface="Open Sans" panose="020B0606030504020204" pitchFamily="34" charset="0"/>
                <a:cs typeface="Open Sans" panose="020B0606030504020204" pitchFamily="34" charset="0"/>
                <a:sym typeface="Montserrat"/>
              </a:rPr>
              <a:t>Specific Objective </a:t>
            </a:r>
            <a:r>
              <a:rPr lang="hr-HR" sz="2100" dirty="0">
                <a:solidFill>
                  <a:srgbClr val="0070C0"/>
                </a:solidFill>
                <a:latin typeface="Open Sans" panose="020B0606030504020204" pitchFamily="34" charset="0"/>
                <a:ea typeface="Open Sans" panose="020B0606030504020204" pitchFamily="34" charset="0"/>
                <a:cs typeface="Open Sans" panose="020B0606030504020204" pitchFamily="34" charset="0"/>
                <a:sym typeface="Montserrat"/>
              </a:rPr>
              <a:t>3</a:t>
            </a:r>
            <a:r>
              <a:rPr lang="en-US" sz="2100" dirty="0">
                <a:solidFill>
                  <a:srgbClr val="0070C0"/>
                </a:solidFill>
                <a:latin typeface="Open Sans" panose="020B0606030504020204" pitchFamily="34" charset="0"/>
                <a:ea typeface="Open Sans" panose="020B0606030504020204" pitchFamily="34" charset="0"/>
                <a:cs typeface="Open Sans" panose="020B0606030504020204" pitchFamily="34" charset="0"/>
                <a:sym typeface="Montserrat"/>
              </a:rPr>
              <a:t>.1. </a:t>
            </a:r>
          </a:p>
          <a:p>
            <a:pPr marL="0" lvl="0" indent="0" algn="ctr" rtl="0">
              <a:lnSpc>
                <a:spcPct val="90000"/>
              </a:lnSpc>
              <a:spcBef>
                <a:spcPts val="0"/>
              </a:spcBef>
              <a:spcAft>
                <a:spcPts val="0"/>
              </a:spcAft>
              <a:buClr>
                <a:srgbClr val="114B70"/>
              </a:buClr>
              <a:buSzPts val="2800"/>
              <a:buNone/>
            </a:pPr>
            <a:r>
              <a:rPr lang="en-US" sz="2100" dirty="0">
                <a:solidFill>
                  <a:srgbClr val="0070C0"/>
                </a:solidFill>
                <a:latin typeface="Open Sans" panose="020B0606030504020204" pitchFamily="34" charset="0"/>
                <a:ea typeface="Open Sans" panose="020B0606030504020204" pitchFamily="34" charset="0"/>
                <a:cs typeface="Open Sans" panose="020B0606030504020204" pitchFamily="34" charset="0"/>
                <a:sym typeface="Montserrat"/>
              </a:rPr>
              <a:t>Sustainable maritime and multimodal Transport</a:t>
            </a:r>
            <a:endParaRPr lang="en-US" sz="21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Rounded Corners 4">
            <a:extLst>
              <a:ext uri="{FF2B5EF4-FFF2-40B4-BE49-F238E27FC236}">
                <a16:creationId xmlns:a16="http://schemas.microsoft.com/office/drawing/2014/main" id="{60CDBDD5-83F2-10C7-4E2C-D351911C16E5}"/>
              </a:ext>
            </a:extLst>
          </p:cNvPr>
          <p:cNvSpPr/>
          <p:nvPr/>
        </p:nvSpPr>
        <p:spPr>
          <a:xfrm>
            <a:off x="794481" y="3057993"/>
            <a:ext cx="7749810" cy="922880"/>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1"/>
          </p:nvPr>
        </p:nvSpPr>
        <p:spPr>
          <a:xfrm>
            <a:off x="1066848" y="1379094"/>
            <a:ext cx="7010303" cy="61459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A2DA"/>
              </a:buClr>
              <a:buSzPts val="2400"/>
              <a:buNone/>
            </a:pPr>
            <a:r>
              <a:rPr lang="en-GB" dirty="0"/>
              <a:t>SO </a:t>
            </a:r>
            <a:r>
              <a:rPr lang="hr-HR" dirty="0"/>
              <a:t>3</a:t>
            </a:r>
            <a:r>
              <a:rPr lang="en-GB" dirty="0"/>
              <a:t>.1 – Main characteristics </a:t>
            </a:r>
            <a:endParaRPr dirty="0"/>
          </a:p>
        </p:txBody>
      </p:sp>
      <p:sp>
        <p:nvSpPr>
          <p:cNvPr id="136" name="Google Shape;136;p7"/>
          <p:cNvSpPr txBox="1">
            <a:spLocks noGrp="1"/>
          </p:cNvSpPr>
          <p:nvPr>
            <p:ph type="body" idx="2"/>
          </p:nvPr>
        </p:nvSpPr>
        <p:spPr>
          <a:xfrm>
            <a:off x="631370" y="2308485"/>
            <a:ext cx="7972983" cy="3613342"/>
          </a:xfrm>
          <a:prstGeom prst="rect">
            <a:avLst/>
          </a:prstGeom>
          <a:noFill/>
          <a:ln>
            <a:noFill/>
          </a:ln>
        </p:spPr>
        <p:txBody>
          <a:bodyPr spcFirstLastPara="1" wrap="square" lIns="91425" tIns="45700" rIns="91425" bIns="45700" anchor="t" anchorCtr="0">
            <a:noAutofit/>
          </a:bodyPr>
          <a:lstStyle/>
          <a:p>
            <a:pPr marL="285750" lvl="0" indent="-285750">
              <a:spcBef>
                <a:spcPts val="0"/>
              </a:spcBef>
              <a:buSzPts val="1800"/>
              <a:buFont typeface="Wingdings" panose="05000000000000000000" pitchFamily="2" charset="2"/>
              <a:buChar char="ü"/>
            </a:pPr>
            <a:r>
              <a:rPr lang="en-GB" sz="2000" dirty="0">
                <a:latin typeface="Open Sans" panose="020B0606030504020204" pitchFamily="34" charset="0"/>
                <a:ea typeface="Open Sans" panose="020B0606030504020204" pitchFamily="34" charset="0"/>
                <a:cs typeface="Open Sans" panose="020B0606030504020204" pitchFamily="34" charset="0"/>
              </a:rPr>
              <a:t>major ports</a:t>
            </a:r>
            <a:r>
              <a:rPr lang="hr-HR" sz="2000" dirty="0">
                <a:latin typeface="Open Sans" panose="020B0606030504020204" pitchFamily="34" charset="0"/>
                <a:ea typeface="Open Sans" panose="020B0606030504020204" pitchFamily="34" charset="0"/>
                <a:cs typeface="Open Sans" panose="020B0606030504020204" pitchFamily="34" charset="0"/>
              </a:rPr>
              <a:t> + </a:t>
            </a:r>
            <a:r>
              <a:rPr lang="hr-HR" sz="2000" dirty="0" err="1">
                <a:latin typeface="Open Sans" panose="020B0606030504020204" pitchFamily="34" charset="0"/>
                <a:ea typeface="Open Sans" panose="020B0606030504020204" pitchFamily="34" charset="0"/>
                <a:cs typeface="Open Sans" panose="020B0606030504020204" pitchFamily="34" charset="0"/>
              </a:rPr>
              <a:t>large</a:t>
            </a:r>
            <a:r>
              <a:rPr lang="hr-HR" sz="2000" dirty="0">
                <a:latin typeface="Open Sans" panose="020B0606030504020204" pitchFamily="34" charset="0"/>
                <a:ea typeface="Open Sans" panose="020B0606030504020204" pitchFamily="34" charset="0"/>
                <a:cs typeface="Open Sans" panose="020B0606030504020204" pitchFamily="34" charset="0"/>
              </a:rPr>
              <a:t> </a:t>
            </a:r>
            <a:r>
              <a:rPr lang="hr-HR" sz="2000" dirty="0" err="1">
                <a:latin typeface="Open Sans" panose="020B0606030504020204" pitchFamily="34" charset="0"/>
                <a:ea typeface="Open Sans" panose="020B0606030504020204" pitchFamily="34" charset="0"/>
                <a:cs typeface="Open Sans" panose="020B0606030504020204" pitchFamily="34" charset="0"/>
              </a:rPr>
              <a:t>number</a:t>
            </a:r>
            <a:r>
              <a:rPr lang="hr-HR" sz="2000" dirty="0">
                <a:latin typeface="Open Sans" panose="020B0606030504020204" pitchFamily="34" charset="0"/>
                <a:ea typeface="Open Sans" panose="020B0606030504020204" pitchFamily="34" charset="0"/>
                <a:cs typeface="Open Sans" panose="020B0606030504020204" pitchFamily="34" charset="0"/>
              </a:rPr>
              <a:t> </a:t>
            </a:r>
            <a:r>
              <a:rPr lang="hr-HR" sz="2000" dirty="0" err="1">
                <a:latin typeface="Open Sans" panose="020B0606030504020204" pitchFamily="34" charset="0"/>
                <a:ea typeface="Open Sans" panose="020B0606030504020204" pitchFamily="34" charset="0"/>
                <a:cs typeface="Open Sans" panose="020B0606030504020204" pitchFamily="34" charset="0"/>
              </a:rPr>
              <a:t>of</a:t>
            </a:r>
            <a:r>
              <a:rPr lang="hr-HR" sz="2000" dirty="0">
                <a:latin typeface="Open Sans" panose="020B0606030504020204" pitchFamily="34" charset="0"/>
                <a:ea typeface="Open Sans" panose="020B0606030504020204" pitchFamily="34" charset="0"/>
                <a:cs typeface="Open Sans" panose="020B0606030504020204" pitchFamily="34" charset="0"/>
              </a:rPr>
              <a:t> </a:t>
            </a:r>
            <a:r>
              <a:rPr lang="hr-HR" sz="2000" dirty="0" err="1">
                <a:latin typeface="Open Sans" panose="020B0606030504020204" pitchFamily="34" charset="0"/>
                <a:ea typeface="Open Sans" panose="020B0606030504020204" pitchFamily="34" charset="0"/>
                <a:cs typeface="Open Sans" panose="020B0606030504020204" pitchFamily="34" charset="0"/>
              </a:rPr>
              <a:t>small</a:t>
            </a:r>
            <a:r>
              <a:rPr lang="hr-HR" sz="2000" dirty="0">
                <a:latin typeface="Open Sans" panose="020B0606030504020204" pitchFamily="34" charset="0"/>
                <a:ea typeface="Open Sans" panose="020B0606030504020204" pitchFamily="34" charset="0"/>
                <a:cs typeface="Open Sans" panose="020B0606030504020204" pitchFamily="34" charset="0"/>
              </a:rPr>
              <a:t> </a:t>
            </a:r>
            <a:r>
              <a:rPr lang="hr-HR" sz="2000" dirty="0" err="1">
                <a:latin typeface="Open Sans" panose="020B0606030504020204" pitchFamily="34" charset="0"/>
                <a:ea typeface="Open Sans" panose="020B0606030504020204" pitchFamily="34" charset="0"/>
                <a:cs typeface="Open Sans" panose="020B0606030504020204" pitchFamily="34" charset="0"/>
              </a:rPr>
              <a:t>ports</a:t>
            </a:r>
            <a:endParaRPr lang="hr-HR" sz="2000" dirty="0">
              <a:latin typeface="Open Sans" panose="020B0606030504020204" pitchFamily="34" charset="0"/>
              <a:ea typeface="Open Sans" panose="020B0606030504020204" pitchFamily="34" charset="0"/>
              <a:cs typeface="Open Sans" panose="020B0606030504020204" pitchFamily="34" charset="0"/>
            </a:endParaRPr>
          </a:p>
          <a:p>
            <a:pPr marL="285750" lvl="0" indent="-285750">
              <a:spcBef>
                <a:spcPts val="0"/>
              </a:spcBef>
              <a:buSzPts val="1800"/>
              <a:buFont typeface="Wingdings" panose="05000000000000000000" pitchFamily="2" charset="2"/>
              <a:buChar char="ü"/>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285750" lvl="0" indent="-285750">
              <a:spcBef>
                <a:spcPts val="0"/>
              </a:spcBef>
              <a:buSzPts val="1800"/>
              <a:buFont typeface="Wingdings" panose="05000000000000000000" pitchFamily="2" charset="2"/>
              <a:buChar char="ü"/>
            </a:pPr>
            <a:r>
              <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Trans-European Transport Network (TEN-T)</a:t>
            </a:r>
            <a:r>
              <a:rPr lang="hr-HR"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 - </a:t>
            </a:r>
            <a:r>
              <a:rPr lang="hr-HR" sz="20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core</a:t>
            </a:r>
            <a:r>
              <a:rPr lang="hr-HR"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hr-HR" sz="20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and</a:t>
            </a:r>
            <a:r>
              <a:rPr lang="hr-HR"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hr-HR" sz="20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comprehensive</a:t>
            </a:r>
            <a:r>
              <a:rPr lang="hr-HR"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 network</a:t>
            </a:r>
            <a:r>
              <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endParaRPr lang="hr-HR" sz="20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85750" lvl="0" indent="-285750">
              <a:spcBef>
                <a:spcPts val="0"/>
              </a:spcBef>
              <a:buSzPts val="1800"/>
              <a:buFont typeface="Wingdings" panose="05000000000000000000" pitchFamily="2" charset="2"/>
              <a:buChar char="ü"/>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a:spcBef>
                <a:spcPts val="0"/>
              </a:spcBef>
              <a:buSzPts val="1800"/>
              <a:buFont typeface="Wingdings" panose="05000000000000000000" pitchFamily="2" charset="2"/>
              <a:buChar char="ü"/>
            </a:pPr>
            <a:r>
              <a:rPr lang="en-US" sz="2000" dirty="0">
                <a:latin typeface="Open Sans" panose="020B0606030504020204" pitchFamily="34" charset="0"/>
                <a:ea typeface="Open Sans" panose="020B0606030504020204" pitchFamily="34" charset="0"/>
                <a:cs typeface="Open Sans" panose="020B0606030504020204" pitchFamily="34" charset="0"/>
              </a:rPr>
              <a:t>Green and Smart Ports concept</a:t>
            </a:r>
            <a:endParaRPr lang="hr-HR"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a:spcBef>
                <a:spcPts val="0"/>
              </a:spcBef>
              <a:buSzPts val="1800"/>
              <a:buFont typeface="Wingdings" panose="05000000000000000000" pitchFamily="2" charset="2"/>
              <a:buChar char="ü"/>
            </a:pPr>
            <a:endParaRPr lang="hr-HR" sz="2000" dirty="0">
              <a:latin typeface="Open Sans" panose="020B0606030504020204" pitchFamily="34" charset="0"/>
              <a:ea typeface="Open Sans" panose="020B0606030504020204" pitchFamily="34" charset="0"/>
              <a:cs typeface="Open Sans" panose="020B0606030504020204" pitchFamily="34" charset="0"/>
            </a:endParaRPr>
          </a:p>
          <a:p>
            <a:pPr marL="285750" lvl="0" indent="-285750" rtl="0">
              <a:lnSpc>
                <a:spcPct val="90000"/>
              </a:lnSpc>
              <a:spcBef>
                <a:spcPts val="0"/>
              </a:spcBef>
              <a:spcAft>
                <a:spcPts val="0"/>
              </a:spcAft>
              <a:buClr>
                <a:schemeClr val="dk1"/>
              </a:buClr>
              <a:buSzPts val="1800"/>
              <a:buFont typeface="Wingdings" panose="05000000000000000000" pitchFamily="2" charset="2"/>
              <a:buChar char="ü"/>
            </a:pPr>
            <a:r>
              <a:rPr lang="en-US" sz="2000" dirty="0">
                <a:latin typeface="Open Sans" panose="020B0606030504020204" pitchFamily="34" charset="0"/>
                <a:ea typeface="Open Sans" panose="020B0606030504020204" pitchFamily="34" charset="0"/>
                <a:cs typeface="Open Sans" panose="020B0606030504020204" pitchFamily="34" charset="0"/>
              </a:rPr>
              <a:t>digitalization and automation to enhance connectivity, safety, and efficiency</a:t>
            </a:r>
            <a:endParaRPr lang="hr-HR" sz="2000" dirty="0">
              <a:latin typeface="Open Sans" panose="020B0606030504020204" pitchFamily="34" charset="0"/>
              <a:ea typeface="Open Sans" panose="020B0606030504020204" pitchFamily="34" charset="0"/>
              <a:cs typeface="Open Sans" panose="020B0606030504020204" pitchFamily="34" charset="0"/>
            </a:endParaRPr>
          </a:p>
          <a:p>
            <a:pPr marL="285750" lvl="0" indent="-285750" rtl="0">
              <a:lnSpc>
                <a:spcPct val="90000"/>
              </a:lnSpc>
              <a:spcBef>
                <a:spcPts val="0"/>
              </a:spcBef>
              <a:spcAft>
                <a:spcPts val="0"/>
              </a:spcAft>
              <a:buClr>
                <a:schemeClr val="dk1"/>
              </a:buClr>
              <a:buSzPts val="1800"/>
              <a:buFont typeface="Wingdings" panose="05000000000000000000" pitchFamily="2" charset="2"/>
              <a:buChar char="ü"/>
            </a:pPr>
            <a:endParaRPr lang="hr-HR" sz="2000" dirty="0">
              <a:latin typeface="Open Sans" panose="020B0606030504020204" pitchFamily="34" charset="0"/>
              <a:ea typeface="Open Sans" panose="020B0606030504020204" pitchFamily="34" charset="0"/>
              <a:cs typeface="Open Sans" panose="020B0606030504020204" pitchFamily="34" charset="0"/>
            </a:endParaRPr>
          </a:p>
          <a:p>
            <a:pPr marL="285750" lvl="0" indent="-285750" rtl="0">
              <a:lnSpc>
                <a:spcPct val="90000"/>
              </a:lnSpc>
              <a:spcBef>
                <a:spcPts val="0"/>
              </a:spcBef>
              <a:spcAft>
                <a:spcPts val="0"/>
              </a:spcAft>
              <a:buClr>
                <a:schemeClr val="dk1"/>
              </a:buClr>
              <a:buSzPts val="1800"/>
              <a:buFont typeface="Wingdings" panose="05000000000000000000" pitchFamily="2" charset="2"/>
              <a:buChar char="ü"/>
            </a:pPr>
            <a:r>
              <a:rPr lang="hr-HR" sz="2000" dirty="0" err="1">
                <a:latin typeface="Open Sans" panose="020B0606030504020204" pitchFamily="34" charset="0"/>
                <a:ea typeface="Open Sans" panose="020B0606030504020204" pitchFamily="34" charset="0"/>
                <a:cs typeface="Open Sans" panose="020B0606030504020204" pitchFamily="34" charset="0"/>
              </a:rPr>
              <a:t>Multimodality</a:t>
            </a:r>
            <a:r>
              <a:rPr lang="hr-HR" sz="2000" dirty="0">
                <a:latin typeface="Open Sans" panose="020B0606030504020204" pitchFamily="34" charset="0"/>
                <a:ea typeface="Open Sans" panose="020B0606030504020204" pitchFamily="34" charset="0"/>
                <a:cs typeface="Open Sans" panose="020B0606030504020204" pitchFamily="34" charset="0"/>
              </a:rPr>
              <a:t> / </a:t>
            </a:r>
            <a:r>
              <a:rPr lang="hr-HR" sz="2000" dirty="0" err="1">
                <a:latin typeface="Open Sans" panose="020B0606030504020204" pitchFamily="34" charset="0"/>
                <a:ea typeface="Open Sans" panose="020B0606030504020204" pitchFamily="34" charset="0"/>
                <a:cs typeface="Open Sans" panose="020B0606030504020204" pitchFamily="34" charset="0"/>
              </a:rPr>
              <a:t>hinterland</a:t>
            </a:r>
            <a:r>
              <a:rPr lang="hr-HR" sz="2000" dirty="0">
                <a:latin typeface="Open Sans" panose="020B0606030504020204" pitchFamily="34" charset="0"/>
                <a:ea typeface="Open Sans" panose="020B0606030504020204" pitchFamily="34" charset="0"/>
                <a:cs typeface="Open Sans" panose="020B0606030504020204" pitchFamily="34" charset="0"/>
              </a:rPr>
              <a:t> </a:t>
            </a:r>
            <a:r>
              <a:rPr lang="hr-HR" sz="2000" dirty="0" err="1">
                <a:latin typeface="Open Sans" panose="020B0606030504020204" pitchFamily="34" charset="0"/>
                <a:ea typeface="Open Sans" panose="020B0606030504020204" pitchFamily="34" charset="0"/>
                <a:cs typeface="Open Sans" panose="020B0606030504020204" pitchFamily="34" charset="0"/>
              </a:rPr>
              <a:t>connections</a:t>
            </a:r>
            <a:r>
              <a:rPr lang="hr-HR" sz="2000" dirty="0">
                <a:latin typeface="Open Sans" panose="020B0606030504020204" pitchFamily="34" charset="0"/>
                <a:ea typeface="Open Sans" panose="020B0606030504020204" pitchFamily="34" charset="0"/>
                <a:cs typeface="Open Sans" panose="020B0606030504020204" pitchFamily="34" charset="0"/>
              </a:rPr>
              <a:t> </a:t>
            </a:r>
          </a:p>
          <a:p>
            <a:pPr marL="285750" lvl="0" indent="-285750" algn="just" rtl="0">
              <a:lnSpc>
                <a:spcPct val="90000"/>
              </a:lnSpc>
              <a:spcBef>
                <a:spcPts val="0"/>
              </a:spcBef>
              <a:spcAft>
                <a:spcPts val="0"/>
              </a:spcAft>
              <a:buClr>
                <a:schemeClr val="dk1"/>
              </a:buClr>
              <a:buSzPts val="1800"/>
              <a:buFont typeface="Wingdings" panose="05000000000000000000" pitchFamily="2" charset="2"/>
              <a:buChar char="ü"/>
            </a:pPr>
            <a:endParaRPr lang="en-GB" sz="2000" dirty="0">
              <a:highlight>
                <a:srgbClr val="FFFF00"/>
              </a:highlight>
              <a:latin typeface="Open Sans" panose="020B0606030504020204" pitchFamily="34" charset="0"/>
              <a:ea typeface="Open Sans" panose="020B0606030504020204" pitchFamily="34" charset="0"/>
              <a:cs typeface="Open Sans" panose="020B0606030504020204" pitchFamily="34" charset="0"/>
            </a:endParaRPr>
          </a:p>
          <a:p>
            <a:pPr marL="285750" lvl="0" indent="-285750" algn="just" rtl="0">
              <a:lnSpc>
                <a:spcPct val="90000"/>
              </a:lnSpc>
              <a:spcBef>
                <a:spcPts val="0"/>
              </a:spcBef>
              <a:spcAft>
                <a:spcPts val="0"/>
              </a:spcAft>
              <a:buClr>
                <a:schemeClr val="dk1"/>
              </a:buClr>
              <a:buSzPts val="1800"/>
              <a:buFont typeface="Wingdings" panose="05000000000000000000" pitchFamily="2" charset="2"/>
              <a:buChar char="ü"/>
            </a:pPr>
            <a:endParaRPr lang="en-GB" sz="2000" dirty="0">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64927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1"/>
          </p:nvPr>
        </p:nvSpPr>
        <p:spPr>
          <a:xfrm>
            <a:off x="1066848" y="1865376"/>
            <a:ext cx="7010303" cy="88674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A2DA"/>
              </a:buClr>
              <a:buSzPts val="2400"/>
              <a:buNone/>
            </a:pPr>
            <a:r>
              <a:rPr lang="en-GB" b="1" dirty="0">
                <a:solidFill>
                  <a:srgbClr val="0070C0"/>
                </a:solidFill>
              </a:rPr>
              <a:t>Priority </a:t>
            </a:r>
            <a:r>
              <a:rPr lang="hr-HR" b="1" dirty="0">
                <a:solidFill>
                  <a:srgbClr val="0070C0"/>
                </a:solidFill>
              </a:rPr>
              <a:t>2</a:t>
            </a:r>
            <a:r>
              <a:rPr lang="en-GB" b="1" dirty="0">
                <a:solidFill>
                  <a:srgbClr val="0070C0"/>
                </a:solidFill>
              </a:rPr>
              <a:t> – Green and resilient shared environment</a:t>
            </a:r>
            <a:endParaRPr b="1" dirty="0">
              <a:solidFill>
                <a:srgbClr val="0070C0"/>
              </a:solidFill>
            </a:endParaRPr>
          </a:p>
        </p:txBody>
      </p:sp>
      <p:sp>
        <p:nvSpPr>
          <p:cNvPr id="356" name="Google Shape;356;p44"/>
          <p:cNvSpPr txBox="1">
            <a:spLocks noGrp="1"/>
          </p:cNvSpPr>
          <p:nvPr>
            <p:ph type="body" idx="2"/>
          </p:nvPr>
        </p:nvSpPr>
        <p:spPr>
          <a:xfrm>
            <a:off x="631825" y="3267456"/>
            <a:ext cx="7972425" cy="1072896"/>
          </a:xfrm>
          <a:prstGeom prst="rect">
            <a:avLst/>
          </a:prstGeom>
          <a:noFill/>
          <a:ln>
            <a:noFill/>
          </a:ln>
        </p:spPr>
        <p:txBody>
          <a:bodyPr spcFirstLastPara="1" wrap="square" lIns="68550" tIns="34275" rIns="68550" bIns="34275" anchor="t" anchorCtr="0">
            <a:normAutofit/>
          </a:bodyPr>
          <a:lstStyle/>
          <a:p>
            <a:pPr marL="0" lvl="0" indent="0" algn="ctr" rtl="0">
              <a:lnSpc>
                <a:spcPct val="90000"/>
              </a:lnSpc>
              <a:spcBef>
                <a:spcPts val="0"/>
              </a:spcBef>
              <a:spcAft>
                <a:spcPts val="0"/>
              </a:spcAft>
              <a:buClr>
                <a:srgbClr val="114B70"/>
              </a:buClr>
              <a:buSzPts val="2800"/>
              <a:buNone/>
            </a:pPr>
            <a:r>
              <a:rPr lang="en-GB" sz="2100" dirty="0">
                <a:solidFill>
                  <a:srgbClr val="0070C0"/>
                </a:solidFill>
                <a:latin typeface="Montserrat"/>
                <a:ea typeface="Montserrat"/>
                <a:cs typeface="Montserrat"/>
                <a:sym typeface="Montserrat"/>
              </a:rPr>
              <a:t>Specific Objective 2.1. Promoting climate change adaptation and disaster risk prevention, resilience taking into account ecosystem-based approaches</a:t>
            </a:r>
          </a:p>
        </p:txBody>
      </p:sp>
      <p:sp>
        <p:nvSpPr>
          <p:cNvPr id="5" name="Rectangle: Rounded Corners 4">
            <a:extLst>
              <a:ext uri="{FF2B5EF4-FFF2-40B4-BE49-F238E27FC236}">
                <a16:creationId xmlns:a16="http://schemas.microsoft.com/office/drawing/2014/main" id="{60CDBDD5-83F2-10C7-4E2C-D351911C16E5}"/>
              </a:ext>
            </a:extLst>
          </p:cNvPr>
          <p:cNvSpPr/>
          <p:nvPr/>
        </p:nvSpPr>
        <p:spPr>
          <a:xfrm>
            <a:off x="794481" y="3057993"/>
            <a:ext cx="7749810" cy="1424066"/>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1"/>
          </p:nvPr>
        </p:nvSpPr>
        <p:spPr>
          <a:xfrm>
            <a:off x="1066848" y="1169234"/>
            <a:ext cx="7010303" cy="49467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A2DA"/>
              </a:buClr>
              <a:buSzPts val="2400"/>
              <a:buNone/>
            </a:pPr>
            <a:r>
              <a:rPr lang="en-GB" dirty="0"/>
              <a:t>SO </a:t>
            </a:r>
            <a:r>
              <a:rPr lang="hr-HR" dirty="0"/>
              <a:t>3</a:t>
            </a:r>
            <a:r>
              <a:rPr lang="en-GB" dirty="0"/>
              <a:t>.1 – Objectives </a:t>
            </a:r>
            <a:endParaRPr dirty="0"/>
          </a:p>
        </p:txBody>
      </p:sp>
      <p:sp>
        <p:nvSpPr>
          <p:cNvPr id="136" name="Google Shape;136;p7"/>
          <p:cNvSpPr txBox="1">
            <a:spLocks noGrp="1"/>
          </p:cNvSpPr>
          <p:nvPr>
            <p:ph type="body" idx="2"/>
          </p:nvPr>
        </p:nvSpPr>
        <p:spPr>
          <a:xfrm>
            <a:off x="631370" y="1663908"/>
            <a:ext cx="7972983" cy="434714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800"/>
              <a:buNone/>
            </a:pPr>
            <a:r>
              <a:rPr lang="en-GB" sz="1800" dirty="0"/>
              <a:t>The project proposals shall contribute to the achievement of all following specific objectives:</a:t>
            </a:r>
          </a:p>
          <a:p>
            <a:pPr marL="0" lvl="0" indent="0" algn="just" rtl="0">
              <a:lnSpc>
                <a:spcPct val="90000"/>
              </a:lnSpc>
              <a:spcBef>
                <a:spcPts val="0"/>
              </a:spcBef>
              <a:spcAft>
                <a:spcPts val="0"/>
              </a:spcAft>
              <a:buClr>
                <a:schemeClr val="dk1"/>
              </a:buClr>
              <a:buSzPts val="1800"/>
              <a:buNone/>
            </a:pPr>
            <a:endParaRPr lang="en-GB" sz="1800" dirty="0"/>
          </a:p>
          <a:p>
            <a:pPr marL="285750" lvl="0" indent="-285750" rtl="0">
              <a:lnSpc>
                <a:spcPct val="90000"/>
              </a:lnSpc>
              <a:spcBef>
                <a:spcPts val="0"/>
              </a:spcBef>
              <a:spcAft>
                <a:spcPts val="0"/>
              </a:spcAft>
              <a:buClr>
                <a:schemeClr val="dk1"/>
              </a:buClr>
              <a:buSzPts val="1800"/>
              <a:buFont typeface="Wingdings" panose="05000000000000000000" pitchFamily="2" charset="2"/>
              <a:buChar char="ü"/>
            </a:pPr>
            <a:r>
              <a:rPr lang="en-US" sz="1800" b="1" dirty="0" err="1"/>
              <a:t>reduc</a:t>
            </a:r>
            <a:r>
              <a:rPr lang="hr-HR" sz="1800" b="1" dirty="0" err="1"/>
              <a:t>ing</a:t>
            </a:r>
            <a:r>
              <a:rPr lang="en-US" sz="1800" b="1" dirty="0"/>
              <a:t> the negative impact on the environment </a:t>
            </a:r>
            <a:r>
              <a:rPr lang="en-US" sz="1800" dirty="0"/>
              <a:t>and </a:t>
            </a:r>
            <a:r>
              <a:rPr lang="en-US" sz="1800" dirty="0" err="1"/>
              <a:t>increas</a:t>
            </a:r>
            <a:r>
              <a:rPr lang="hr-HR" sz="1800" dirty="0" err="1"/>
              <a:t>ing</a:t>
            </a:r>
            <a:r>
              <a:rPr lang="en-US" sz="1800" dirty="0"/>
              <a:t> the </a:t>
            </a:r>
            <a:r>
              <a:rPr lang="en-US" sz="1800" b="1" dirty="0"/>
              <a:t>resistance to climate changes </a:t>
            </a:r>
            <a:r>
              <a:rPr lang="en-US" sz="1800" dirty="0"/>
              <a:t>of the cross-border transport system including improvements in alternative energy production and energy savings capacities;</a:t>
            </a:r>
            <a:endParaRPr lang="hr-HR" sz="1800" dirty="0"/>
          </a:p>
          <a:p>
            <a:pPr marL="285750" lvl="0" indent="-285750" rtl="0">
              <a:lnSpc>
                <a:spcPct val="90000"/>
              </a:lnSpc>
              <a:spcBef>
                <a:spcPts val="0"/>
              </a:spcBef>
              <a:spcAft>
                <a:spcPts val="0"/>
              </a:spcAft>
              <a:buClr>
                <a:schemeClr val="dk1"/>
              </a:buClr>
              <a:buSzPts val="1800"/>
              <a:buFont typeface="Wingdings" panose="05000000000000000000" pitchFamily="2" charset="2"/>
              <a:buChar char="ü"/>
            </a:pPr>
            <a:endParaRPr lang="en-US" sz="1800" dirty="0"/>
          </a:p>
          <a:p>
            <a:pPr marL="285750" lvl="0" indent="-285750" rtl="0">
              <a:lnSpc>
                <a:spcPct val="90000"/>
              </a:lnSpc>
              <a:spcBef>
                <a:spcPts val="0"/>
              </a:spcBef>
              <a:spcAft>
                <a:spcPts val="0"/>
              </a:spcAft>
              <a:buClr>
                <a:schemeClr val="dk1"/>
              </a:buClr>
              <a:buSzPts val="1800"/>
              <a:buFont typeface="Wingdings" panose="05000000000000000000" pitchFamily="2" charset="2"/>
              <a:buChar char="ü"/>
            </a:pPr>
            <a:r>
              <a:rPr lang="en-US" sz="1800" b="1" dirty="0"/>
              <a:t>develop</a:t>
            </a:r>
            <a:r>
              <a:rPr lang="hr-HR" sz="1800" b="1" dirty="0" err="1"/>
              <a:t>ing</a:t>
            </a:r>
            <a:r>
              <a:rPr lang="en-US" sz="1800" b="1" dirty="0"/>
              <a:t> the cross-border transport </a:t>
            </a:r>
            <a:r>
              <a:rPr lang="en-US" sz="1800" dirty="0"/>
              <a:t>by improving or introducing </a:t>
            </a:r>
            <a:r>
              <a:rPr lang="en-US" sz="1800" b="1" dirty="0"/>
              <a:t>ICT systems </a:t>
            </a:r>
            <a:r>
              <a:rPr lang="en-US" sz="1800" dirty="0"/>
              <a:t>including also systems that are </a:t>
            </a:r>
            <a:r>
              <a:rPr lang="en-US" sz="1800" b="1" dirty="0"/>
              <a:t>strengthening the physical and/or cyber security</a:t>
            </a:r>
            <a:r>
              <a:rPr lang="en-US" sz="1800" dirty="0"/>
              <a:t> in ports;</a:t>
            </a:r>
            <a:endParaRPr lang="hr-HR" sz="1800" dirty="0"/>
          </a:p>
          <a:p>
            <a:pPr marL="285750" lvl="0" indent="-285750" rtl="0">
              <a:lnSpc>
                <a:spcPct val="90000"/>
              </a:lnSpc>
              <a:spcBef>
                <a:spcPts val="0"/>
              </a:spcBef>
              <a:spcAft>
                <a:spcPts val="0"/>
              </a:spcAft>
              <a:buClr>
                <a:schemeClr val="dk1"/>
              </a:buClr>
              <a:buSzPts val="1800"/>
              <a:buFont typeface="Wingdings" panose="05000000000000000000" pitchFamily="2" charset="2"/>
              <a:buChar char="ü"/>
            </a:pPr>
            <a:endParaRPr lang="en-US" sz="1800" dirty="0"/>
          </a:p>
          <a:p>
            <a:pPr marL="285750" lvl="0" indent="-285750" rtl="0">
              <a:lnSpc>
                <a:spcPct val="90000"/>
              </a:lnSpc>
              <a:spcBef>
                <a:spcPts val="0"/>
              </a:spcBef>
              <a:spcAft>
                <a:spcPts val="0"/>
              </a:spcAft>
              <a:buClr>
                <a:schemeClr val="dk1"/>
              </a:buClr>
              <a:buSzPts val="1800"/>
              <a:buFont typeface="Wingdings" panose="05000000000000000000" pitchFamily="2" charset="2"/>
              <a:buChar char="ü"/>
            </a:pPr>
            <a:r>
              <a:rPr lang="en-US" sz="1800" b="1" dirty="0"/>
              <a:t>transfer</a:t>
            </a:r>
            <a:r>
              <a:rPr lang="hr-HR" sz="1800" b="1" dirty="0" err="1"/>
              <a:t>ing</a:t>
            </a:r>
            <a:r>
              <a:rPr lang="en-US" sz="1800" b="1" dirty="0"/>
              <a:t> experiences and knowledge </a:t>
            </a:r>
            <a:r>
              <a:rPr lang="en-US" sz="1800" dirty="0"/>
              <a:t>to the wider port community in the entire cross-border region (TEN-T and non-TEN-T ports).</a:t>
            </a:r>
            <a:endParaRPr lang="en-GB" sz="1800" dirty="0"/>
          </a:p>
        </p:txBody>
      </p:sp>
    </p:spTree>
    <p:extLst>
      <p:ext uri="{BB962C8B-B14F-4D97-AF65-F5344CB8AC3E}">
        <p14:creationId xmlns:p14="http://schemas.microsoft.com/office/powerpoint/2010/main" val="438076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1"/>
          </p:nvPr>
        </p:nvSpPr>
        <p:spPr>
          <a:xfrm>
            <a:off x="1066848" y="1139252"/>
            <a:ext cx="7010303" cy="85444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A2DA"/>
              </a:buClr>
              <a:buSzPts val="2400"/>
              <a:buNone/>
            </a:pPr>
            <a:r>
              <a:rPr lang="en-GB" dirty="0"/>
              <a:t>Type of activities – examples</a:t>
            </a:r>
          </a:p>
          <a:p>
            <a:pPr marL="0" lvl="0" indent="0" algn="ctr" rtl="0">
              <a:lnSpc>
                <a:spcPct val="90000"/>
              </a:lnSpc>
              <a:spcBef>
                <a:spcPts val="0"/>
              </a:spcBef>
              <a:spcAft>
                <a:spcPts val="0"/>
              </a:spcAft>
              <a:buClr>
                <a:srgbClr val="40A2DA"/>
              </a:buClr>
              <a:buSzPts val="2400"/>
              <a:buNone/>
            </a:pPr>
            <a:endParaRPr lang="en-GB" dirty="0"/>
          </a:p>
          <a:p>
            <a:pPr marL="0" lvl="0" indent="0" algn="ctr" rtl="0">
              <a:lnSpc>
                <a:spcPct val="90000"/>
              </a:lnSpc>
              <a:spcBef>
                <a:spcPts val="0"/>
              </a:spcBef>
              <a:spcAft>
                <a:spcPts val="0"/>
              </a:spcAft>
              <a:buClr>
                <a:srgbClr val="40A2DA"/>
              </a:buClr>
              <a:buSzPts val="2400"/>
              <a:buNone/>
            </a:pPr>
            <a:endParaRPr dirty="0"/>
          </a:p>
        </p:txBody>
      </p:sp>
      <p:graphicFrame>
        <p:nvGraphicFramePr>
          <p:cNvPr id="13" name="Diagram 12">
            <a:extLst>
              <a:ext uri="{FF2B5EF4-FFF2-40B4-BE49-F238E27FC236}">
                <a16:creationId xmlns:a16="http://schemas.microsoft.com/office/drawing/2014/main" id="{2B101B4C-50B8-1151-AD5F-733C6C9E0E48}"/>
              </a:ext>
            </a:extLst>
          </p:cNvPr>
          <p:cNvGraphicFramePr/>
          <p:nvPr/>
        </p:nvGraphicFramePr>
        <p:xfrm>
          <a:off x="609649" y="2338466"/>
          <a:ext cx="1324874" cy="1035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7773B157-6EA7-6A07-9472-2EA9554F9542}"/>
              </a:ext>
            </a:extLst>
          </p:cNvPr>
          <p:cNvSpPr txBox="1"/>
          <p:nvPr/>
        </p:nvSpPr>
        <p:spPr>
          <a:xfrm>
            <a:off x="331022" y="1770296"/>
            <a:ext cx="8203329" cy="338554"/>
          </a:xfrm>
          <a:prstGeom prst="rect">
            <a:avLst/>
          </a:prstGeom>
          <a:noFill/>
        </p:spPr>
        <p:txBody>
          <a:bodyPr wrap="square" rtlCol="0">
            <a:spAutoFit/>
          </a:bodyPr>
          <a:lstStyle/>
          <a:p>
            <a:r>
              <a:rPr lang="en-GB" sz="1600" dirty="0">
                <a:latin typeface="Open Sans" panose="020B0606030504020204" pitchFamily="34" charset="0"/>
                <a:ea typeface="Open Sans" panose="020B0606030504020204" pitchFamily="34" charset="0"/>
                <a:cs typeface="Open Sans" panose="020B0606030504020204" pitchFamily="34" charset="0"/>
              </a:rPr>
              <a:t>     </a:t>
            </a:r>
          </a:p>
        </p:txBody>
      </p:sp>
      <p:sp>
        <p:nvSpPr>
          <p:cNvPr id="8" name="Freeform: Shape 7">
            <a:extLst>
              <a:ext uri="{FF2B5EF4-FFF2-40B4-BE49-F238E27FC236}">
                <a16:creationId xmlns:a16="http://schemas.microsoft.com/office/drawing/2014/main" id="{7CA36EAF-97B6-0F32-15A4-7D70166FCE98}"/>
              </a:ext>
            </a:extLst>
          </p:cNvPr>
          <p:cNvSpPr/>
          <p:nvPr/>
        </p:nvSpPr>
        <p:spPr>
          <a:xfrm>
            <a:off x="1508464" y="4979663"/>
            <a:ext cx="2022356" cy="1234482"/>
          </a:xfrm>
          <a:custGeom>
            <a:avLst/>
            <a:gdLst>
              <a:gd name="connsiteX0" fmla="*/ 0 w 2712432"/>
              <a:gd name="connsiteY0" fmla="*/ 731293 h 1462586"/>
              <a:gd name="connsiteX1" fmla="*/ 1356216 w 2712432"/>
              <a:gd name="connsiteY1" fmla="*/ 0 h 1462586"/>
              <a:gd name="connsiteX2" fmla="*/ 2712432 w 2712432"/>
              <a:gd name="connsiteY2" fmla="*/ 731293 h 1462586"/>
              <a:gd name="connsiteX3" fmla="*/ 1356216 w 2712432"/>
              <a:gd name="connsiteY3" fmla="*/ 1462586 h 1462586"/>
              <a:gd name="connsiteX4" fmla="*/ 0 w 2712432"/>
              <a:gd name="connsiteY4" fmla="*/ 731293 h 146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2432" h="1462586">
                <a:moveTo>
                  <a:pt x="0" y="731293"/>
                </a:moveTo>
                <a:cubicBezTo>
                  <a:pt x="0" y="327411"/>
                  <a:pt x="607199" y="0"/>
                  <a:pt x="1356216" y="0"/>
                </a:cubicBezTo>
                <a:cubicBezTo>
                  <a:pt x="2105233" y="0"/>
                  <a:pt x="2712432" y="327411"/>
                  <a:pt x="2712432" y="731293"/>
                </a:cubicBezTo>
                <a:cubicBezTo>
                  <a:pt x="2712432" y="1135175"/>
                  <a:pt x="2105233" y="1462586"/>
                  <a:pt x="1356216" y="1462586"/>
                </a:cubicBezTo>
                <a:cubicBezTo>
                  <a:pt x="607199" y="1462586"/>
                  <a:pt x="0" y="1135175"/>
                  <a:pt x="0" y="731293"/>
                </a:cubicBezTo>
                <a:close/>
              </a:path>
            </a:pathLst>
          </a:cu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657" tIns="255952" rIns="361658" bIns="548470" numCol="1" spcCol="1270" anchor="ctr" anchorCtr="0">
            <a:noAutofit/>
          </a:bodyPr>
          <a:lstStyle/>
          <a:p>
            <a:pPr algn="ctr"/>
            <a:endParaRPr lang="en-US"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r>
              <a:rPr lang="en-US" b="1"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efficient lighting systems </a:t>
            </a:r>
            <a:r>
              <a:rPr lang="en-US"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in ports </a:t>
            </a:r>
          </a:p>
        </p:txBody>
      </p:sp>
      <p:sp>
        <p:nvSpPr>
          <p:cNvPr id="11" name="Freeform: Shape 10">
            <a:extLst>
              <a:ext uri="{FF2B5EF4-FFF2-40B4-BE49-F238E27FC236}">
                <a16:creationId xmlns:a16="http://schemas.microsoft.com/office/drawing/2014/main" id="{6A087B4C-3236-42AC-9644-35BFAC59E365}"/>
              </a:ext>
            </a:extLst>
          </p:cNvPr>
          <p:cNvSpPr/>
          <p:nvPr/>
        </p:nvSpPr>
        <p:spPr>
          <a:xfrm>
            <a:off x="630055" y="2398455"/>
            <a:ext cx="2881489" cy="1316521"/>
          </a:xfrm>
          <a:custGeom>
            <a:avLst/>
            <a:gdLst>
              <a:gd name="connsiteX0" fmla="*/ 0 w 2712432"/>
              <a:gd name="connsiteY0" fmla="*/ 731293 h 1462586"/>
              <a:gd name="connsiteX1" fmla="*/ 1356216 w 2712432"/>
              <a:gd name="connsiteY1" fmla="*/ 0 h 1462586"/>
              <a:gd name="connsiteX2" fmla="*/ 2712432 w 2712432"/>
              <a:gd name="connsiteY2" fmla="*/ 731293 h 1462586"/>
              <a:gd name="connsiteX3" fmla="*/ 1356216 w 2712432"/>
              <a:gd name="connsiteY3" fmla="*/ 1462586 h 1462586"/>
              <a:gd name="connsiteX4" fmla="*/ 0 w 2712432"/>
              <a:gd name="connsiteY4" fmla="*/ 731293 h 146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2432" h="1462586">
                <a:moveTo>
                  <a:pt x="0" y="731293"/>
                </a:moveTo>
                <a:cubicBezTo>
                  <a:pt x="0" y="327411"/>
                  <a:pt x="607199" y="0"/>
                  <a:pt x="1356216" y="0"/>
                </a:cubicBezTo>
                <a:cubicBezTo>
                  <a:pt x="2105233" y="0"/>
                  <a:pt x="2712432" y="327411"/>
                  <a:pt x="2712432" y="731293"/>
                </a:cubicBezTo>
                <a:cubicBezTo>
                  <a:pt x="2712432" y="1135175"/>
                  <a:pt x="2105233" y="1462586"/>
                  <a:pt x="1356216" y="1462586"/>
                </a:cubicBezTo>
                <a:cubicBezTo>
                  <a:pt x="607199" y="1462586"/>
                  <a:pt x="0" y="1135175"/>
                  <a:pt x="0" y="731293"/>
                </a:cubicBezTo>
                <a:close/>
              </a:path>
            </a:pathLst>
          </a:cu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657" tIns="255952" rIns="361658" bIns="548470" numCol="1" spcCol="1270" anchor="ctr" anchorCtr="0">
            <a:noAutofit/>
          </a:bodyPr>
          <a:lstStyle/>
          <a:p>
            <a:pPr lvl="0" algn="ctr"/>
            <a:endParaRPr lang="hr-HR" dirty="0">
              <a:latin typeface="Open Sans" panose="020B0606030504020204" pitchFamily="34" charset="0"/>
              <a:ea typeface="Open Sans" panose="020B0606030504020204" pitchFamily="34" charset="0"/>
              <a:cs typeface="Open Sans" panose="020B0606030504020204" pitchFamily="34" charset="0"/>
            </a:endParaRPr>
          </a:p>
          <a:p>
            <a:pPr lvl="0" algn="ctr"/>
            <a:r>
              <a:rPr lang="en-US" dirty="0">
                <a:latin typeface="Open Sans" panose="020B0606030504020204" pitchFamily="34" charset="0"/>
                <a:ea typeface="Open Sans" panose="020B0606030504020204" pitchFamily="34" charset="0"/>
                <a:cs typeface="Open Sans" panose="020B0606030504020204" pitchFamily="34" charset="0"/>
              </a:rPr>
              <a:t>Improv</a:t>
            </a:r>
            <a:r>
              <a:rPr lang="hr-HR" dirty="0" err="1">
                <a:latin typeface="Open Sans" panose="020B0606030504020204" pitchFamily="34" charset="0"/>
                <a:ea typeface="Open Sans" panose="020B0606030504020204" pitchFamily="34" charset="0"/>
                <a:cs typeface="Open Sans" panose="020B0606030504020204" pitchFamily="34" charset="0"/>
              </a:rPr>
              <a:t>ing</a:t>
            </a:r>
            <a:r>
              <a:rPr lang="hr-HR" dirty="0">
                <a:latin typeface="Open Sans" panose="020B0606030504020204" pitchFamily="34" charset="0"/>
                <a:ea typeface="Open Sans" panose="020B0606030504020204" pitchFamily="34" charset="0"/>
                <a:cs typeface="Open Sans" panose="020B0606030504020204" pitchFamily="34" charset="0"/>
              </a:rPr>
              <a:t> </a:t>
            </a:r>
            <a:r>
              <a:rPr lang="en-US" b="1" dirty="0">
                <a:latin typeface="Open Sans" panose="020B0606030504020204" pitchFamily="34" charset="0"/>
                <a:ea typeface="Open Sans" panose="020B0606030504020204" pitchFamily="34" charset="0"/>
                <a:cs typeface="Open Sans" panose="020B0606030504020204" pitchFamily="34" charset="0"/>
              </a:rPr>
              <a:t>energy efficiency and reduction of emission of vessels</a:t>
            </a:r>
            <a:endParaRPr lang="hr-HR" b="1" dirty="0">
              <a:latin typeface="Open Sans" panose="020B0606030504020204" pitchFamily="34" charset="0"/>
              <a:ea typeface="Open Sans" panose="020B0606030504020204" pitchFamily="34" charset="0"/>
              <a:cs typeface="Open Sans" panose="020B0606030504020204" pitchFamily="34" charset="0"/>
            </a:endParaRPr>
          </a:p>
          <a:p>
            <a:pPr lvl="0" algn="ctr"/>
            <a:r>
              <a:rPr lang="hr-HR" dirty="0">
                <a:latin typeface="Open Sans" panose="020B0606030504020204" pitchFamily="34" charset="0"/>
                <a:ea typeface="Open Sans" panose="020B0606030504020204" pitchFamily="34" charset="0"/>
                <a:cs typeface="Open Sans" panose="020B0606030504020204" pitchFamily="34" charset="0"/>
              </a:rPr>
              <a:t>(</a:t>
            </a:r>
            <a:r>
              <a:rPr lang="hr-HR" dirty="0" err="1">
                <a:latin typeface="Open Sans" panose="020B0606030504020204" pitchFamily="34" charset="0"/>
                <a:ea typeface="Open Sans" panose="020B0606030504020204" pitchFamily="34" charset="0"/>
                <a:cs typeface="Open Sans" panose="020B0606030504020204" pitchFamily="34" charset="0"/>
              </a:rPr>
              <a:t>electric</a:t>
            </a:r>
            <a:r>
              <a:rPr lang="hr-HR" dirty="0">
                <a:latin typeface="Open Sans" panose="020B0606030504020204" pitchFamily="34" charset="0"/>
                <a:ea typeface="Open Sans" panose="020B0606030504020204" pitchFamily="34" charset="0"/>
                <a:cs typeface="Open Sans" panose="020B0606030504020204" pitchFamily="34" charset="0"/>
              </a:rPr>
              <a:t>,</a:t>
            </a:r>
            <a:r>
              <a:rPr lang="en-US" dirty="0">
                <a:latin typeface="Open Sans" panose="020B0606030504020204" pitchFamily="34" charset="0"/>
                <a:ea typeface="Open Sans" panose="020B0606030504020204" pitchFamily="34" charset="0"/>
                <a:cs typeface="Open Sans" panose="020B0606030504020204" pitchFamily="34" charset="0"/>
              </a:rPr>
              <a:t> LNG/LPG, hydrogen etc.)</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CD87E7D8-7A07-4295-8A1B-38385A793073}"/>
              </a:ext>
            </a:extLst>
          </p:cNvPr>
          <p:cNvSpPr txBox="1"/>
          <p:nvPr/>
        </p:nvSpPr>
        <p:spPr>
          <a:xfrm>
            <a:off x="331021" y="1770296"/>
            <a:ext cx="8794395" cy="584775"/>
          </a:xfrm>
          <a:prstGeom prst="rect">
            <a:avLst/>
          </a:prstGeom>
          <a:noFill/>
        </p:spPr>
        <p:txBody>
          <a:bodyPr wrap="none" rtlCol="0">
            <a:spAutoFit/>
          </a:bodyPr>
          <a:lstStyle/>
          <a:p>
            <a:pPr marL="285750" indent="-285750">
              <a:buFont typeface="Wingdings" panose="05000000000000000000" pitchFamily="2" charset="2"/>
              <a:buChar char="§"/>
            </a:pPr>
            <a:r>
              <a:rPr lang="en-US" sz="1600" dirty="0">
                <a:latin typeface="Open Sans" panose="020B0606030504020204" pitchFamily="34" charset="0"/>
                <a:ea typeface="Open Sans" panose="020B0606030504020204" pitchFamily="34" charset="0"/>
                <a:cs typeface="Open Sans" panose="020B0606030504020204" pitchFamily="34" charset="0"/>
              </a:rPr>
              <a:t>improvements in </a:t>
            </a:r>
            <a:r>
              <a:rPr lang="en-US" sz="1600" b="1" dirty="0">
                <a:latin typeface="Open Sans" panose="020B0606030504020204" pitchFamily="34" charset="0"/>
                <a:ea typeface="Open Sans" panose="020B0606030504020204" pitchFamily="34" charset="0"/>
                <a:cs typeface="Open Sans" panose="020B0606030504020204" pitchFamily="34" charset="0"/>
              </a:rPr>
              <a:t>alternative energy production and energy savings capacities</a:t>
            </a:r>
            <a:r>
              <a:rPr lang="hr-HR" sz="1600" b="1" dirty="0">
                <a:latin typeface="Open Sans" panose="020B0606030504020204" pitchFamily="34" charset="0"/>
                <a:ea typeface="Open Sans" panose="020B0606030504020204" pitchFamily="34" charset="0"/>
                <a:cs typeface="Open Sans" panose="020B0606030504020204" pitchFamily="34" charset="0"/>
              </a:rPr>
              <a:t> </a:t>
            </a:r>
            <a:r>
              <a:rPr lang="hr-HR" sz="1600" dirty="0" err="1">
                <a:latin typeface="Open Sans" panose="020B0606030504020204" pitchFamily="34" charset="0"/>
                <a:ea typeface="Open Sans" panose="020B0606030504020204" pitchFamily="34" charset="0"/>
                <a:cs typeface="Open Sans" panose="020B0606030504020204" pitchFamily="34" charset="0"/>
              </a:rPr>
              <a:t>and</a:t>
            </a:r>
            <a:r>
              <a:rPr lang="hr-HR" sz="1600" dirty="0">
                <a:latin typeface="Open Sans" panose="020B0606030504020204" pitchFamily="34" charset="0"/>
                <a:ea typeface="Open Sans" panose="020B0606030504020204" pitchFamily="34" charset="0"/>
                <a:cs typeface="Open Sans" panose="020B0606030504020204" pitchFamily="34" charset="0"/>
              </a:rPr>
              <a:t> </a:t>
            </a:r>
          </a:p>
          <a:p>
            <a:r>
              <a:rPr lang="en-US" sz="1600" dirty="0" err="1">
                <a:latin typeface="Open Sans" panose="020B0606030504020204" pitchFamily="34" charset="0"/>
                <a:ea typeface="Open Sans" panose="020B0606030504020204" pitchFamily="34" charset="0"/>
                <a:cs typeface="Open Sans" panose="020B0606030504020204" pitchFamily="34" charset="0"/>
              </a:rPr>
              <a:t>increas</a:t>
            </a:r>
            <a:r>
              <a:rPr lang="hr-HR" sz="1600" dirty="0" err="1">
                <a:latin typeface="Open Sans" panose="020B0606030504020204" pitchFamily="34" charset="0"/>
                <a:ea typeface="Open Sans" panose="020B0606030504020204" pitchFamily="34" charset="0"/>
                <a:cs typeface="Open Sans" panose="020B0606030504020204" pitchFamily="34" charset="0"/>
              </a:rPr>
              <a:t>ing</a:t>
            </a:r>
            <a:r>
              <a:rPr lang="en-US" sz="1600" dirty="0">
                <a:latin typeface="Open Sans" panose="020B0606030504020204" pitchFamily="34" charset="0"/>
                <a:ea typeface="Open Sans" panose="020B0606030504020204" pitchFamily="34" charset="0"/>
                <a:cs typeface="Open Sans" panose="020B0606030504020204" pitchFamily="34" charset="0"/>
              </a:rPr>
              <a:t> the </a:t>
            </a:r>
            <a:r>
              <a:rPr lang="en-US" sz="1600" b="1" dirty="0">
                <a:latin typeface="Open Sans" panose="020B0606030504020204" pitchFamily="34" charset="0"/>
                <a:ea typeface="Open Sans" panose="020B0606030504020204" pitchFamily="34" charset="0"/>
                <a:cs typeface="Open Sans" panose="020B0606030504020204" pitchFamily="34" charset="0"/>
              </a:rPr>
              <a:t>resistance to climate changes</a:t>
            </a:r>
            <a:r>
              <a:rPr lang="hr-HR" sz="1600" b="1" dirty="0">
                <a:latin typeface="Open Sans" panose="020B0606030504020204" pitchFamily="34" charset="0"/>
                <a:ea typeface="Open Sans" panose="020B0606030504020204" pitchFamily="34" charset="0"/>
                <a:cs typeface="Open Sans" panose="020B0606030504020204" pitchFamily="34" charset="0"/>
              </a:rPr>
              <a:t>:</a:t>
            </a:r>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Freeform: Shape 13">
            <a:extLst>
              <a:ext uri="{FF2B5EF4-FFF2-40B4-BE49-F238E27FC236}">
                <a16:creationId xmlns:a16="http://schemas.microsoft.com/office/drawing/2014/main" id="{0BBE7277-EAD0-4194-8DB3-81662D9A5B1C}"/>
              </a:ext>
            </a:extLst>
          </p:cNvPr>
          <p:cNvSpPr/>
          <p:nvPr/>
        </p:nvSpPr>
        <p:spPr>
          <a:xfrm>
            <a:off x="4495947" y="4973377"/>
            <a:ext cx="2255605" cy="871003"/>
          </a:xfrm>
          <a:custGeom>
            <a:avLst/>
            <a:gdLst>
              <a:gd name="connsiteX0" fmla="*/ 0 w 2712432"/>
              <a:gd name="connsiteY0" fmla="*/ 731293 h 1462586"/>
              <a:gd name="connsiteX1" fmla="*/ 1356216 w 2712432"/>
              <a:gd name="connsiteY1" fmla="*/ 0 h 1462586"/>
              <a:gd name="connsiteX2" fmla="*/ 2712432 w 2712432"/>
              <a:gd name="connsiteY2" fmla="*/ 731293 h 1462586"/>
              <a:gd name="connsiteX3" fmla="*/ 1356216 w 2712432"/>
              <a:gd name="connsiteY3" fmla="*/ 1462586 h 1462586"/>
              <a:gd name="connsiteX4" fmla="*/ 0 w 2712432"/>
              <a:gd name="connsiteY4" fmla="*/ 731293 h 146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2432" h="1462586">
                <a:moveTo>
                  <a:pt x="0" y="731293"/>
                </a:moveTo>
                <a:cubicBezTo>
                  <a:pt x="0" y="327411"/>
                  <a:pt x="607199" y="0"/>
                  <a:pt x="1356216" y="0"/>
                </a:cubicBezTo>
                <a:cubicBezTo>
                  <a:pt x="2105233" y="0"/>
                  <a:pt x="2712432" y="327411"/>
                  <a:pt x="2712432" y="731293"/>
                </a:cubicBezTo>
                <a:cubicBezTo>
                  <a:pt x="2712432" y="1135175"/>
                  <a:pt x="2105233" y="1462586"/>
                  <a:pt x="1356216" y="1462586"/>
                </a:cubicBezTo>
                <a:cubicBezTo>
                  <a:pt x="607199" y="1462586"/>
                  <a:pt x="0" y="1135175"/>
                  <a:pt x="0" y="731293"/>
                </a:cubicBezTo>
                <a:close/>
              </a:path>
            </a:pathLst>
          </a:cu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657" tIns="255952" rIns="361658" bIns="548470" numCol="1" spcCol="1270" anchor="ctr" anchorCtr="0">
            <a:noAutofit/>
          </a:bodyPr>
          <a:lstStyle/>
          <a:p>
            <a:pPr lvl="0" algn="ctr"/>
            <a:endParaRPr lang="hr-HR" dirty="0">
              <a:latin typeface="Open Sans" panose="020B0606030504020204" pitchFamily="34" charset="0"/>
              <a:ea typeface="Open Sans" panose="020B0606030504020204" pitchFamily="34" charset="0"/>
              <a:cs typeface="Open Sans" panose="020B0606030504020204" pitchFamily="34" charset="0"/>
            </a:endParaRPr>
          </a:p>
          <a:p>
            <a:pPr lvl="0" algn="ctr"/>
            <a:endParaRPr lang="hr-HR" dirty="0">
              <a:latin typeface="Open Sans" panose="020B0606030504020204" pitchFamily="34" charset="0"/>
              <a:ea typeface="Open Sans" panose="020B0606030504020204" pitchFamily="34" charset="0"/>
              <a:cs typeface="Open Sans" panose="020B0606030504020204" pitchFamily="34" charset="0"/>
            </a:endParaRPr>
          </a:p>
          <a:p>
            <a:pPr lvl="0" algn="ctr"/>
            <a:r>
              <a:rPr lang="en-US" dirty="0">
                <a:latin typeface="Open Sans" panose="020B0606030504020204" pitchFamily="34" charset="0"/>
                <a:ea typeface="Open Sans" panose="020B0606030504020204" pitchFamily="34" charset="0"/>
                <a:cs typeface="Open Sans" panose="020B0606030504020204" pitchFamily="34" charset="0"/>
              </a:rPr>
              <a:t>public </a:t>
            </a:r>
            <a:r>
              <a:rPr lang="en-US" b="1" dirty="0">
                <a:latin typeface="Open Sans" panose="020B0606030504020204" pitchFamily="34" charset="0"/>
                <a:ea typeface="Open Sans" panose="020B0606030504020204" pitchFamily="34" charset="0"/>
                <a:cs typeface="Open Sans" panose="020B0606030504020204" pitchFamily="34" charset="0"/>
              </a:rPr>
              <a:t>charging stations </a:t>
            </a:r>
            <a:r>
              <a:rPr lang="en-US" dirty="0">
                <a:latin typeface="Open Sans" panose="020B0606030504020204" pitchFamily="34" charset="0"/>
                <a:ea typeface="Open Sans" panose="020B0606030504020204" pitchFamily="34" charset="0"/>
                <a:cs typeface="Open Sans" panose="020B0606030504020204" pitchFamily="34" charset="0"/>
              </a:rPr>
              <a:t>for </a:t>
            </a:r>
            <a:endParaRPr lang="hr-HR" dirty="0">
              <a:latin typeface="Open Sans" panose="020B0606030504020204" pitchFamily="34" charset="0"/>
              <a:ea typeface="Open Sans" panose="020B0606030504020204" pitchFamily="34" charset="0"/>
              <a:cs typeface="Open Sans" panose="020B0606030504020204" pitchFamily="34" charset="0"/>
            </a:endParaRPr>
          </a:p>
          <a:p>
            <a:pPr lvl="0" algn="ctr"/>
            <a:r>
              <a:rPr lang="en-US" dirty="0">
                <a:latin typeface="Open Sans" panose="020B0606030504020204" pitchFamily="34" charset="0"/>
                <a:ea typeface="Open Sans" panose="020B0606030504020204" pitchFamily="34" charset="0"/>
                <a:cs typeface="Open Sans" panose="020B0606030504020204" pitchFamily="34" charset="0"/>
              </a:rPr>
              <a:t>e-vehicles </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Freeform: Shape 15">
            <a:extLst>
              <a:ext uri="{FF2B5EF4-FFF2-40B4-BE49-F238E27FC236}">
                <a16:creationId xmlns:a16="http://schemas.microsoft.com/office/drawing/2014/main" id="{C4D0D401-2A56-4F72-92AF-767990C2EAD4}"/>
              </a:ext>
            </a:extLst>
          </p:cNvPr>
          <p:cNvSpPr/>
          <p:nvPr/>
        </p:nvSpPr>
        <p:spPr>
          <a:xfrm>
            <a:off x="3653389" y="2676170"/>
            <a:ext cx="2353716" cy="1234482"/>
          </a:xfrm>
          <a:custGeom>
            <a:avLst/>
            <a:gdLst>
              <a:gd name="connsiteX0" fmla="*/ 0 w 2712432"/>
              <a:gd name="connsiteY0" fmla="*/ 731293 h 1462586"/>
              <a:gd name="connsiteX1" fmla="*/ 1356216 w 2712432"/>
              <a:gd name="connsiteY1" fmla="*/ 0 h 1462586"/>
              <a:gd name="connsiteX2" fmla="*/ 2712432 w 2712432"/>
              <a:gd name="connsiteY2" fmla="*/ 731293 h 1462586"/>
              <a:gd name="connsiteX3" fmla="*/ 1356216 w 2712432"/>
              <a:gd name="connsiteY3" fmla="*/ 1462586 h 1462586"/>
              <a:gd name="connsiteX4" fmla="*/ 0 w 2712432"/>
              <a:gd name="connsiteY4" fmla="*/ 731293 h 146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2432" h="1462586">
                <a:moveTo>
                  <a:pt x="0" y="731293"/>
                </a:moveTo>
                <a:cubicBezTo>
                  <a:pt x="0" y="327411"/>
                  <a:pt x="607199" y="0"/>
                  <a:pt x="1356216" y="0"/>
                </a:cubicBezTo>
                <a:cubicBezTo>
                  <a:pt x="2105233" y="0"/>
                  <a:pt x="2712432" y="327411"/>
                  <a:pt x="2712432" y="731293"/>
                </a:cubicBezTo>
                <a:cubicBezTo>
                  <a:pt x="2712432" y="1135175"/>
                  <a:pt x="2105233" y="1462586"/>
                  <a:pt x="1356216" y="1462586"/>
                </a:cubicBezTo>
                <a:cubicBezTo>
                  <a:pt x="607199" y="1462586"/>
                  <a:pt x="0" y="1135175"/>
                  <a:pt x="0" y="731293"/>
                </a:cubicBezTo>
                <a:close/>
              </a:path>
            </a:pathLst>
          </a:cu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657" tIns="255952" rIns="361658" bIns="548470" numCol="1" spcCol="1270" anchor="ctr" anchorCtr="0">
            <a:noAutofit/>
          </a:bodyPr>
          <a:lstStyle/>
          <a:p>
            <a:pPr algn="ctr"/>
            <a:endParaRPr lang="en-US"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r>
              <a:rPr lang="en-US" b="1"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sustainable waste and</a:t>
            </a:r>
            <a:r>
              <a:rPr lang="hr-HR" b="1"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b="1"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waste water </a:t>
            </a:r>
            <a:r>
              <a:rPr lang="en-US"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management concepts </a:t>
            </a:r>
          </a:p>
        </p:txBody>
      </p:sp>
      <p:sp>
        <p:nvSpPr>
          <p:cNvPr id="17" name="Freeform: Shape 16">
            <a:extLst>
              <a:ext uri="{FF2B5EF4-FFF2-40B4-BE49-F238E27FC236}">
                <a16:creationId xmlns:a16="http://schemas.microsoft.com/office/drawing/2014/main" id="{5B46CCBF-2400-4FE3-9857-4ED363410E8B}"/>
              </a:ext>
            </a:extLst>
          </p:cNvPr>
          <p:cNvSpPr/>
          <p:nvPr/>
        </p:nvSpPr>
        <p:spPr>
          <a:xfrm>
            <a:off x="6186431" y="2469861"/>
            <a:ext cx="2712432" cy="1462586"/>
          </a:xfrm>
          <a:custGeom>
            <a:avLst/>
            <a:gdLst>
              <a:gd name="connsiteX0" fmla="*/ 0 w 2712432"/>
              <a:gd name="connsiteY0" fmla="*/ 731293 h 1462586"/>
              <a:gd name="connsiteX1" fmla="*/ 1356216 w 2712432"/>
              <a:gd name="connsiteY1" fmla="*/ 0 h 1462586"/>
              <a:gd name="connsiteX2" fmla="*/ 2712432 w 2712432"/>
              <a:gd name="connsiteY2" fmla="*/ 731293 h 1462586"/>
              <a:gd name="connsiteX3" fmla="*/ 1356216 w 2712432"/>
              <a:gd name="connsiteY3" fmla="*/ 1462586 h 1462586"/>
              <a:gd name="connsiteX4" fmla="*/ 0 w 2712432"/>
              <a:gd name="connsiteY4" fmla="*/ 731293 h 146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2432" h="1462586">
                <a:moveTo>
                  <a:pt x="0" y="731293"/>
                </a:moveTo>
                <a:cubicBezTo>
                  <a:pt x="0" y="327411"/>
                  <a:pt x="607199" y="0"/>
                  <a:pt x="1356216" y="0"/>
                </a:cubicBezTo>
                <a:cubicBezTo>
                  <a:pt x="2105233" y="0"/>
                  <a:pt x="2712432" y="327411"/>
                  <a:pt x="2712432" y="731293"/>
                </a:cubicBezTo>
                <a:cubicBezTo>
                  <a:pt x="2712432" y="1135175"/>
                  <a:pt x="2105233" y="1462586"/>
                  <a:pt x="1356216" y="1462586"/>
                </a:cubicBezTo>
                <a:cubicBezTo>
                  <a:pt x="607199" y="1462586"/>
                  <a:pt x="0" y="1135175"/>
                  <a:pt x="0" y="731293"/>
                </a:cubicBezTo>
                <a:close/>
              </a:path>
            </a:pathLst>
          </a:cu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657" tIns="255952" rIns="361658" bIns="548470" numCol="1" spcCol="1270" anchor="ctr" anchorCtr="0">
            <a:noAutofit/>
          </a:bodyPr>
          <a:lstStyle/>
          <a:p>
            <a:pPr algn="ctr"/>
            <a:endParaRPr lang="en-US"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r>
              <a:rPr lang="hr-HR" b="0" i="0" u="none" strike="noStrike" baseline="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Infrastructure</a:t>
            </a:r>
            <a:r>
              <a:rPr lang="hr-HR"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for </a:t>
            </a:r>
            <a:r>
              <a:rPr lang="hr-HR" b="0" i="0" u="none" strike="noStrike" baseline="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increasing</a:t>
            </a:r>
            <a:r>
              <a:rPr lang="hr-HR"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hr-HR" b="1" i="0" u="none" strike="noStrike" baseline="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resiliance</a:t>
            </a:r>
            <a:r>
              <a:rPr lang="hr-HR" b="1"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to</a:t>
            </a:r>
            <a:r>
              <a:rPr lang="en-US" b="1"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extreme weather events</a:t>
            </a:r>
            <a:r>
              <a:rPr lang="en-US"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18" name="Freeform: Shape 17">
            <a:extLst>
              <a:ext uri="{FF2B5EF4-FFF2-40B4-BE49-F238E27FC236}">
                <a16:creationId xmlns:a16="http://schemas.microsoft.com/office/drawing/2014/main" id="{E984FAB2-9059-4954-A056-FB68EE9F82EC}"/>
              </a:ext>
            </a:extLst>
          </p:cNvPr>
          <p:cNvSpPr/>
          <p:nvPr/>
        </p:nvSpPr>
        <p:spPr>
          <a:xfrm>
            <a:off x="6790285" y="3690032"/>
            <a:ext cx="2353716" cy="2025935"/>
          </a:xfrm>
          <a:custGeom>
            <a:avLst/>
            <a:gdLst>
              <a:gd name="connsiteX0" fmla="*/ 0 w 2712432"/>
              <a:gd name="connsiteY0" fmla="*/ 731293 h 1462586"/>
              <a:gd name="connsiteX1" fmla="*/ 1356216 w 2712432"/>
              <a:gd name="connsiteY1" fmla="*/ 0 h 1462586"/>
              <a:gd name="connsiteX2" fmla="*/ 2712432 w 2712432"/>
              <a:gd name="connsiteY2" fmla="*/ 731293 h 1462586"/>
              <a:gd name="connsiteX3" fmla="*/ 1356216 w 2712432"/>
              <a:gd name="connsiteY3" fmla="*/ 1462586 h 1462586"/>
              <a:gd name="connsiteX4" fmla="*/ 0 w 2712432"/>
              <a:gd name="connsiteY4" fmla="*/ 731293 h 146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2432" h="1462586">
                <a:moveTo>
                  <a:pt x="0" y="731293"/>
                </a:moveTo>
                <a:cubicBezTo>
                  <a:pt x="0" y="327411"/>
                  <a:pt x="607199" y="0"/>
                  <a:pt x="1356216" y="0"/>
                </a:cubicBezTo>
                <a:cubicBezTo>
                  <a:pt x="2105233" y="0"/>
                  <a:pt x="2712432" y="327411"/>
                  <a:pt x="2712432" y="731293"/>
                </a:cubicBezTo>
                <a:cubicBezTo>
                  <a:pt x="2712432" y="1135175"/>
                  <a:pt x="2105233" y="1462586"/>
                  <a:pt x="1356216" y="1462586"/>
                </a:cubicBezTo>
                <a:cubicBezTo>
                  <a:pt x="607199" y="1462586"/>
                  <a:pt x="0" y="1135175"/>
                  <a:pt x="0" y="731293"/>
                </a:cubicBezTo>
                <a:close/>
              </a:path>
            </a:pathLst>
          </a:cu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657" tIns="255952" rIns="361658" bIns="548470" numCol="1" spcCol="1270" anchor="ctr" anchorCtr="0">
            <a:noAutofit/>
          </a:bodyPr>
          <a:lstStyle/>
          <a:p>
            <a:pPr algn="ctr"/>
            <a:endParaRPr lang="en-US"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hr-HR"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r>
              <a:rPr lang="en-US"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tools </a:t>
            </a:r>
            <a:r>
              <a:rPr lang="hr-HR"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r>
              <a:rPr lang="en-US"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activities </a:t>
            </a:r>
            <a:r>
              <a:rPr lang="hr-HR" b="0" i="0" u="none" strike="noStrike" baseline="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which</a:t>
            </a:r>
            <a:r>
              <a:rPr lang="hr-HR"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b="1"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reduce the impact of climate change on </a:t>
            </a:r>
            <a:r>
              <a:rPr lang="hr-HR" b="1"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port </a:t>
            </a:r>
            <a:r>
              <a:rPr lang="en-US"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infrastructure and function</a:t>
            </a:r>
            <a:r>
              <a:rPr lang="hr-HR"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s</a:t>
            </a:r>
            <a:endParaRPr lang="en-US"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Freeform: Shape 19">
            <a:extLst>
              <a:ext uri="{FF2B5EF4-FFF2-40B4-BE49-F238E27FC236}">
                <a16:creationId xmlns:a16="http://schemas.microsoft.com/office/drawing/2014/main" id="{BD498A2F-7957-4487-9609-6C3FE3F0955E}"/>
              </a:ext>
            </a:extLst>
          </p:cNvPr>
          <p:cNvSpPr/>
          <p:nvPr/>
        </p:nvSpPr>
        <p:spPr>
          <a:xfrm>
            <a:off x="609254" y="3889608"/>
            <a:ext cx="2798997" cy="1234482"/>
          </a:xfrm>
          <a:custGeom>
            <a:avLst/>
            <a:gdLst>
              <a:gd name="connsiteX0" fmla="*/ 0 w 2712432"/>
              <a:gd name="connsiteY0" fmla="*/ 731293 h 1462586"/>
              <a:gd name="connsiteX1" fmla="*/ 1356216 w 2712432"/>
              <a:gd name="connsiteY1" fmla="*/ 0 h 1462586"/>
              <a:gd name="connsiteX2" fmla="*/ 2712432 w 2712432"/>
              <a:gd name="connsiteY2" fmla="*/ 731293 h 1462586"/>
              <a:gd name="connsiteX3" fmla="*/ 1356216 w 2712432"/>
              <a:gd name="connsiteY3" fmla="*/ 1462586 h 1462586"/>
              <a:gd name="connsiteX4" fmla="*/ 0 w 2712432"/>
              <a:gd name="connsiteY4" fmla="*/ 731293 h 146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2432" h="1462586">
                <a:moveTo>
                  <a:pt x="0" y="731293"/>
                </a:moveTo>
                <a:cubicBezTo>
                  <a:pt x="0" y="327411"/>
                  <a:pt x="607199" y="0"/>
                  <a:pt x="1356216" y="0"/>
                </a:cubicBezTo>
                <a:cubicBezTo>
                  <a:pt x="2105233" y="0"/>
                  <a:pt x="2712432" y="327411"/>
                  <a:pt x="2712432" y="731293"/>
                </a:cubicBezTo>
                <a:cubicBezTo>
                  <a:pt x="2712432" y="1135175"/>
                  <a:pt x="2105233" y="1462586"/>
                  <a:pt x="1356216" y="1462586"/>
                </a:cubicBezTo>
                <a:cubicBezTo>
                  <a:pt x="607199" y="1462586"/>
                  <a:pt x="0" y="1135175"/>
                  <a:pt x="0" y="731293"/>
                </a:cubicBezTo>
                <a:close/>
              </a:path>
            </a:pathLst>
          </a:cu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657" tIns="255952" rIns="361658" bIns="548470" numCol="1" spcCol="1270" anchor="ctr" anchorCtr="0">
            <a:noAutofit/>
          </a:bodyPr>
          <a:lstStyle/>
          <a:p>
            <a:pPr algn="ctr"/>
            <a:endParaRPr lang="en-US"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lvl="0" algn="ctr"/>
            <a:r>
              <a:rPr lang="en-US" b="1" dirty="0">
                <a:latin typeface="Open Sans" panose="020B0606030504020204" pitchFamily="34" charset="0"/>
                <a:ea typeface="Open Sans" panose="020B0606030504020204" pitchFamily="34" charset="0"/>
                <a:cs typeface="Open Sans" panose="020B0606030504020204" pitchFamily="34" charset="0"/>
              </a:rPr>
              <a:t>alternative energy production</a:t>
            </a:r>
            <a:r>
              <a:rPr lang="hr-HR" b="1" dirty="0">
                <a:latin typeface="Open Sans" panose="020B0606030504020204" pitchFamily="34" charset="0"/>
                <a:ea typeface="Open Sans" panose="020B0606030504020204" pitchFamily="34" charset="0"/>
                <a:cs typeface="Open Sans" panose="020B0606030504020204" pitchFamily="34" charset="0"/>
              </a:rPr>
              <a:t> </a:t>
            </a:r>
          </a:p>
          <a:p>
            <a:pPr lvl="0" algn="ctr"/>
            <a:r>
              <a:rPr lang="hr-HR" dirty="0">
                <a:latin typeface="Open Sans" panose="020B0606030504020204" pitchFamily="34" charset="0"/>
                <a:ea typeface="Open Sans" panose="020B0606030504020204" pitchFamily="34" charset="0"/>
                <a:cs typeface="Open Sans" panose="020B0606030504020204" pitchFamily="34" charset="0"/>
              </a:rPr>
              <a:t>(</a:t>
            </a:r>
            <a:r>
              <a:rPr lang="en-US" dirty="0">
                <a:latin typeface="Open Sans" panose="020B0606030504020204" pitchFamily="34" charset="0"/>
                <a:ea typeface="Open Sans" panose="020B0606030504020204" pitchFamily="34" charset="0"/>
                <a:cs typeface="Open Sans" panose="020B0606030504020204" pitchFamily="34" charset="0"/>
              </a:rPr>
              <a:t>wind, sun, power of sea currents and waves)</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Freeform: Shape 20">
            <a:extLst>
              <a:ext uri="{FF2B5EF4-FFF2-40B4-BE49-F238E27FC236}">
                <a16:creationId xmlns:a16="http://schemas.microsoft.com/office/drawing/2014/main" id="{1ACC1B3A-F01F-415D-BFA0-EF218F31FDFB}"/>
              </a:ext>
            </a:extLst>
          </p:cNvPr>
          <p:cNvSpPr/>
          <p:nvPr/>
        </p:nvSpPr>
        <p:spPr>
          <a:xfrm>
            <a:off x="3474063" y="4012406"/>
            <a:ext cx="3277489" cy="1150872"/>
          </a:xfrm>
          <a:custGeom>
            <a:avLst/>
            <a:gdLst>
              <a:gd name="connsiteX0" fmla="*/ 0 w 2712432"/>
              <a:gd name="connsiteY0" fmla="*/ 731293 h 1462586"/>
              <a:gd name="connsiteX1" fmla="*/ 1356216 w 2712432"/>
              <a:gd name="connsiteY1" fmla="*/ 0 h 1462586"/>
              <a:gd name="connsiteX2" fmla="*/ 2712432 w 2712432"/>
              <a:gd name="connsiteY2" fmla="*/ 731293 h 1462586"/>
              <a:gd name="connsiteX3" fmla="*/ 1356216 w 2712432"/>
              <a:gd name="connsiteY3" fmla="*/ 1462586 h 1462586"/>
              <a:gd name="connsiteX4" fmla="*/ 0 w 2712432"/>
              <a:gd name="connsiteY4" fmla="*/ 731293 h 146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2432" h="1462586">
                <a:moveTo>
                  <a:pt x="0" y="731293"/>
                </a:moveTo>
                <a:cubicBezTo>
                  <a:pt x="0" y="327411"/>
                  <a:pt x="607199" y="0"/>
                  <a:pt x="1356216" y="0"/>
                </a:cubicBezTo>
                <a:cubicBezTo>
                  <a:pt x="2105233" y="0"/>
                  <a:pt x="2712432" y="327411"/>
                  <a:pt x="2712432" y="731293"/>
                </a:cubicBezTo>
                <a:cubicBezTo>
                  <a:pt x="2712432" y="1135175"/>
                  <a:pt x="2105233" y="1462586"/>
                  <a:pt x="1356216" y="1462586"/>
                </a:cubicBezTo>
                <a:cubicBezTo>
                  <a:pt x="607199" y="1462586"/>
                  <a:pt x="0" y="1135175"/>
                  <a:pt x="0" y="731293"/>
                </a:cubicBezTo>
                <a:close/>
              </a:path>
            </a:pathLst>
          </a:cu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657" tIns="255952" rIns="361658" bIns="548470" numCol="1" spcCol="1270" anchor="ctr" anchorCtr="0">
            <a:noAutofit/>
          </a:bodyPr>
          <a:lstStyle/>
          <a:p>
            <a:pPr algn="ctr"/>
            <a:endParaRPr lang="en-US"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lvl="0" algn="ctr"/>
            <a:r>
              <a:rPr lang="en-US" b="1" dirty="0">
                <a:latin typeface="Open Sans" panose="020B0606030504020204" pitchFamily="34" charset="0"/>
                <a:ea typeface="Open Sans" panose="020B0606030504020204" pitchFamily="34" charset="0"/>
                <a:cs typeface="Open Sans" panose="020B0606030504020204" pitchFamily="34" charset="0"/>
              </a:rPr>
              <a:t>recharging and refueling infrastructure</a:t>
            </a:r>
            <a:r>
              <a:rPr lang="en-US" dirty="0">
                <a:latin typeface="Open Sans" panose="020B0606030504020204" pitchFamily="34" charset="0"/>
                <a:ea typeface="Open Sans" panose="020B0606030504020204" pitchFamily="34" charset="0"/>
                <a:cs typeface="Open Sans" panose="020B0606030504020204" pitchFamily="34" charset="0"/>
              </a:rPr>
              <a:t> for alternative fuels including cold ironing</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53606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1"/>
          </p:nvPr>
        </p:nvSpPr>
        <p:spPr>
          <a:xfrm>
            <a:off x="1066848" y="1139252"/>
            <a:ext cx="7010303" cy="85444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A2DA"/>
              </a:buClr>
              <a:buSzPts val="2400"/>
              <a:buNone/>
            </a:pPr>
            <a:r>
              <a:rPr lang="en-GB" dirty="0">
                <a:latin typeface="Open Sans" panose="020B0606030504020204" pitchFamily="34" charset="0"/>
                <a:ea typeface="Open Sans" panose="020B0606030504020204" pitchFamily="34" charset="0"/>
                <a:cs typeface="Open Sans" panose="020B0606030504020204" pitchFamily="34" charset="0"/>
              </a:rPr>
              <a:t>Type of activities – examples</a:t>
            </a:r>
          </a:p>
          <a:p>
            <a:pPr marL="0" lvl="0" indent="0" algn="ctr" rtl="0">
              <a:lnSpc>
                <a:spcPct val="90000"/>
              </a:lnSpc>
              <a:spcBef>
                <a:spcPts val="0"/>
              </a:spcBef>
              <a:spcAft>
                <a:spcPts val="0"/>
              </a:spcAft>
              <a:buClr>
                <a:srgbClr val="40A2DA"/>
              </a:buClr>
              <a:buSzPts val="2400"/>
              <a:buNone/>
            </a:pPr>
            <a:endParaRPr lang="en-GB" dirty="0">
              <a:latin typeface="Open Sans" panose="020B0606030504020204" pitchFamily="34" charset="0"/>
              <a:ea typeface="Open Sans" panose="020B0606030504020204" pitchFamily="34" charset="0"/>
              <a:cs typeface="Open Sans" panose="020B0606030504020204" pitchFamily="34" charset="0"/>
            </a:endParaRPr>
          </a:p>
          <a:p>
            <a:pPr marL="0" lvl="0" indent="0" algn="ctr" rtl="0">
              <a:lnSpc>
                <a:spcPct val="90000"/>
              </a:lnSpc>
              <a:spcBef>
                <a:spcPts val="0"/>
              </a:spcBef>
              <a:spcAft>
                <a:spcPts val="0"/>
              </a:spcAft>
              <a:buClr>
                <a:srgbClr val="40A2DA"/>
              </a:buClr>
              <a:buSzPts val="2400"/>
              <a:buNone/>
            </a:pPr>
            <a:endParaRPr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3" name="Diagram 12">
            <a:extLst>
              <a:ext uri="{FF2B5EF4-FFF2-40B4-BE49-F238E27FC236}">
                <a16:creationId xmlns:a16="http://schemas.microsoft.com/office/drawing/2014/main" id="{2B101B4C-50B8-1151-AD5F-733C6C9E0E48}"/>
              </a:ext>
            </a:extLst>
          </p:cNvPr>
          <p:cNvGraphicFramePr/>
          <p:nvPr>
            <p:extLst/>
          </p:nvPr>
        </p:nvGraphicFramePr>
        <p:xfrm>
          <a:off x="609649" y="2338466"/>
          <a:ext cx="1324874" cy="1035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7773B157-6EA7-6A07-9472-2EA9554F9542}"/>
              </a:ext>
            </a:extLst>
          </p:cNvPr>
          <p:cNvSpPr txBox="1"/>
          <p:nvPr/>
        </p:nvSpPr>
        <p:spPr>
          <a:xfrm>
            <a:off x="331022" y="1770296"/>
            <a:ext cx="8203329" cy="338554"/>
          </a:xfrm>
          <a:prstGeom prst="rect">
            <a:avLst/>
          </a:prstGeom>
          <a:noFill/>
        </p:spPr>
        <p:txBody>
          <a:bodyPr wrap="square" rtlCol="0">
            <a:spAutoFit/>
          </a:bodyPr>
          <a:lstStyle/>
          <a:p>
            <a:r>
              <a:rPr lang="en-GB" sz="1600" dirty="0">
                <a:latin typeface="Open Sans" panose="020B0606030504020204" pitchFamily="34" charset="0"/>
                <a:ea typeface="Open Sans" panose="020B0606030504020204" pitchFamily="34" charset="0"/>
                <a:cs typeface="Open Sans" panose="020B0606030504020204" pitchFamily="34" charset="0"/>
              </a:rPr>
              <a:t>     </a:t>
            </a:r>
          </a:p>
        </p:txBody>
      </p:sp>
      <p:sp>
        <p:nvSpPr>
          <p:cNvPr id="11" name="Freeform: Shape 10">
            <a:extLst>
              <a:ext uri="{FF2B5EF4-FFF2-40B4-BE49-F238E27FC236}">
                <a16:creationId xmlns:a16="http://schemas.microsoft.com/office/drawing/2014/main" id="{6A087B4C-3236-42AC-9644-35BFAC59E365}"/>
              </a:ext>
            </a:extLst>
          </p:cNvPr>
          <p:cNvSpPr/>
          <p:nvPr/>
        </p:nvSpPr>
        <p:spPr>
          <a:xfrm>
            <a:off x="1092639" y="2404922"/>
            <a:ext cx="3227574" cy="1627047"/>
          </a:xfrm>
          <a:custGeom>
            <a:avLst/>
            <a:gdLst>
              <a:gd name="connsiteX0" fmla="*/ 0 w 2712432"/>
              <a:gd name="connsiteY0" fmla="*/ 731293 h 1462586"/>
              <a:gd name="connsiteX1" fmla="*/ 1356216 w 2712432"/>
              <a:gd name="connsiteY1" fmla="*/ 0 h 1462586"/>
              <a:gd name="connsiteX2" fmla="*/ 2712432 w 2712432"/>
              <a:gd name="connsiteY2" fmla="*/ 731293 h 1462586"/>
              <a:gd name="connsiteX3" fmla="*/ 1356216 w 2712432"/>
              <a:gd name="connsiteY3" fmla="*/ 1462586 h 1462586"/>
              <a:gd name="connsiteX4" fmla="*/ 0 w 2712432"/>
              <a:gd name="connsiteY4" fmla="*/ 731293 h 146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2432" h="1462586">
                <a:moveTo>
                  <a:pt x="0" y="731293"/>
                </a:moveTo>
                <a:cubicBezTo>
                  <a:pt x="0" y="327411"/>
                  <a:pt x="607199" y="0"/>
                  <a:pt x="1356216" y="0"/>
                </a:cubicBezTo>
                <a:cubicBezTo>
                  <a:pt x="2105233" y="0"/>
                  <a:pt x="2712432" y="327411"/>
                  <a:pt x="2712432" y="731293"/>
                </a:cubicBezTo>
                <a:cubicBezTo>
                  <a:pt x="2712432" y="1135175"/>
                  <a:pt x="2105233" y="1462586"/>
                  <a:pt x="1356216" y="1462586"/>
                </a:cubicBezTo>
                <a:cubicBezTo>
                  <a:pt x="607199" y="1462586"/>
                  <a:pt x="0" y="1135175"/>
                  <a:pt x="0" y="731293"/>
                </a:cubicBezTo>
                <a:close/>
              </a:path>
            </a:pathLst>
          </a:cu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657" tIns="255952" rIns="361658" bIns="548470" numCol="1" spcCol="1270" anchor="ctr" anchorCtr="0">
            <a:noAutofit/>
          </a:bodyPr>
          <a:lstStyle/>
          <a:p>
            <a:pPr algn="ctr"/>
            <a:endParaRPr lang="en-US" sz="16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6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enabling </a:t>
            </a:r>
            <a:r>
              <a:rPr lang="en-US" sz="1600" b="1"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multimodal travel planning toward inland or hinterland </a:t>
            </a:r>
            <a:r>
              <a:rPr lang="en-US" sz="16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(including cycling) </a:t>
            </a:r>
          </a:p>
        </p:txBody>
      </p:sp>
      <p:sp>
        <p:nvSpPr>
          <p:cNvPr id="12" name="TextBox 11">
            <a:extLst>
              <a:ext uri="{FF2B5EF4-FFF2-40B4-BE49-F238E27FC236}">
                <a16:creationId xmlns:a16="http://schemas.microsoft.com/office/drawing/2014/main" id="{CD87E7D8-7A07-4295-8A1B-38385A793073}"/>
              </a:ext>
            </a:extLst>
          </p:cNvPr>
          <p:cNvSpPr txBox="1"/>
          <p:nvPr/>
        </p:nvSpPr>
        <p:spPr>
          <a:xfrm>
            <a:off x="331021" y="1770296"/>
            <a:ext cx="3672800" cy="369332"/>
          </a:xfrm>
          <a:prstGeom prst="rect">
            <a:avLst/>
          </a:prstGeom>
          <a:noFill/>
        </p:spPr>
        <p:txBody>
          <a:bodyPr wrap="none" rtlCol="0">
            <a:spAutoFit/>
          </a:bodyPr>
          <a:lstStyle/>
          <a:p>
            <a:pPr marL="285750" indent="-285750">
              <a:buFont typeface="Wingdings" panose="05000000000000000000" pitchFamily="2" charset="2"/>
              <a:buChar char="§"/>
            </a:pPr>
            <a:r>
              <a:rPr lang="hr-HR" sz="1800" dirty="0" err="1">
                <a:latin typeface="Open Sans" panose="020B0606030504020204" pitchFamily="34" charset="0"/>
                <a:ea typeface="Open Sans" panose="020B0606030504020204" pitchFamily="34" charset="0"/>
                <a:cs typeface="Open Sans" panose="020B0606030504020204" pitchFamily="34" charset="0"/>
              </a:rPr>
              <a:t>Multimodal</a:t>
            </a:r>
            <a:r>
              <a:rPr lang="hr-HR" sz="1800" dirty="0">
                <a:latin typeface="Open Sans" panose="020B0606030504020204" pitchFamily="34" charset="0"/>
                <a:ea typeface="Open Sans" panose="020B0606030504020204" pitchFamily="34" charset="0"/>
                <a:cs typeface="Open Sans" panose="020B0606030504020204" pitchFamily="34" charset="0"/>
              </a:rPr>
              <a:t> </a:t>
            </a:r>
            <a:r>
              <a:rPr lang="hr-HR" sz="1800" dirty="0" err="1">
                <a:latin typeface="Open Sans" panose="020B0606030504020204" pitchFamily="34" charset="0"/>
                <a:ea typeface="Open Sans" panose="020B0606030504020204" pitchFamily="34" charset="0"/>
                <a:cs typeface="Open Sans" panose="020B0606030504020204" pitchFamily="34" charset="0"/>
              </a:rPr>
              <a:t>and</a:t>
            </a:r>
            <a:r>
              <a:rPr lang="hr-HR" sz="1800" dirty="0">
                <a:latin typeface="Open Sans" panose="020B0606030504020204" pitchFamily="34" charset="0"/>
                <a:ea typeface="Open Sans" panose="020B0606030504020204" pitchFamily="34" charset="0"/>
                <a:cs typeface="Open Sans" panose="020B0606030504020204" pitchFamily="34" charset="0"/>
              </a:rPr>
              <a:t> ICT </a:t>
            </a:r>
            <a:r>
              <a:rPr lang="hr-HR" sz="1800" dirty="0" err="1">
                <a:latin typeface="Open Sans" panose="020B0606030504020204" pitchFamily="34" charset="0"/>
                <a:ea typeface="Open Sans" panose="020B0606030504020204" pitchFamily="34" charset="0"/>
                <a:cs typeface="Open Sans" panose="020B0606030504020204" pitchFamily="34" charset="0"/>
              </a:rPr>
              <a:t>solutions</a:t>
            </a:r>
            <a:r>
              <a:rPr lang="hr-HR" sz="1800" b="1" dirty="0">
                <a:latin typeface="Open Sans" panose="020B0606030504020204" pitchFamily="34" charset="0"/>
                <a:ea typeface="Open Sans" panose="020B0606030504020204" pitchFamily="34" charset="0"/>
                <a:cs typeface="Open Sans" panose="020B0606030504020204" pitchFamily="34" charset="0"/>
              </a:rPr>
              <a:t>:</a:t>
            </a:r>
            <a:endParaRPr lang="en-GB"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Freeform: Shape 15">
            <a:extLst>
              <a:ext uri="{FF2B5EF4-FFF2-40B4-BE49-F238E27FC236}">
                <a16:creationId xmlns:a16="http://schemas.microsoft.com/office/drawing/2014/main" id="{C4D0D401-2A56-4F72-92AF-767990C2EAD4}"/>
              </a:ext>
            </a:extLst>
          </p:cNvPr>
          <p:cNvSpPr/>
          <p:nvPr/>
        </p:nvSpPr>
        <p:spPr>
          <a:xfrm>
            <a:off x="3143224" y="3932447"/>
            <a:ext cx="3046476" cy="1907461"/>
          </a:xfrm>
          <a:custGeom>
            <a:avLst/>
            <a:gdLst>
              <a:gd name="connsiteX0" fmla="*/ 0 w 2712432"/>
              <a:gd name="connsiteY0" fmla="*/ 731293 h 1462586"/>
              <a:gd name="connsiteX1" fmla="*/ 1356216 w 2712432"/>
              <a:gd name="connsiteY1" fmla="*/ 0 h 1462586"/>
              <a:gd name="connsiteX2" fmla="*/ 2712432 w 2712432"/>
              <a:gd name="connsiteY2" fmla="*/ 731293 h 1462586"/>
              <a:gd name="connsiteX3" fmla="*/ 1356216 w 2712432"/>
              <a:gd name="connsiteY3" fmla="*/ 1462586 h 1462586"/>
              <a:gd name="connsiteX4" fmla="*/ 0 w 2712432"/>
              <a:gd name="connsiteY4" fmla="*/ 731293 h 146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2432" h="1462586">
                <a:moveTo>
                  <a:pt x="0" y="731293"/>
                </a:moveTo>
                <a:cubicBezTo>
                  <a:pt x="0" y="327411"/>
                  <a:pt x="607199" y="0"/>
                  <a:pt x="1356216" y="0"/>
                </a:cubicBezTo>
                <a:cubicBezTo>
                  <a:pt x="2105233" y="0"/>
                  <a:pt x="2712432" y="327411"/>
                  <a:pt x="2712432" y="731293"/>
                </a:cubicBezTo>
                <a:cubicBezTo>
                  <a:pt x="2712432" y="1135175"/>
                  <a:pt x="2105233" y="1462586"/>
                  <a:pt x="1356216" y="1462586"/>
                </a:cubicBezTo>
                <a:cubicBezTo>
                  <a:pt x="607199" y="1462586"/>
                  <a:pt x="0" y="1135175"/>
                  <a:pt x="0" y="731293"/>
                </a:cubicBezTo>
                <a:close/>
              </a:path>
            </a:pathLst>
          </a:cu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657" tIns="255952" rIns="361658" bIns="548470" numCol="1" spcCol="1270" anchor="ctr" anchorCtr="0">
            <a:noAutofit/>
          </a:bodyPr>
          <a:lstStyle/>
          <a:p>
            <a:pPr algn="ctr"/>
            <a:endParaRPr lang="en-US" sz="16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60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standardization of services and information for </a:t>
            </a:r>
            <a:r>
              <a:rPr lang="en-US" sz="1600" b="1"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passengers </a:t>
            </a:r>
          </a:p>
        </p:txBody>
      </p:sp>
      <p:sp>
        <p:nvSpPr>
          <p:cNvPr id="17" name="Freeform: Shape 16">
            <a:extLst>
              <a:ext uri="{FF2B5EF4-FFF2-40B4-BE49-F238E27FC236}">
                <a16:creationId xmlns:a16="http://schemas.microsoft.com/office/drawing/2014/main" id="{5B46CCBF-2400-4FE3-9857-4ED363410E8B}"/>
              </a:ext>
            </a:extLst>
          </p:cNvPr>
          <p:cNvSpPr/>
          <p:nvPr/>
        </p:nvSpPr>
        <p:spPr>
          <a:xfrm>
            <a:off x="4571999" y="1911839"/>
            <a:ext cx="2712432" cy="1462586"/>
          </a:xfrm>
          <a:custGeom>
            <a:avLst/>
            <a:gdLst>
              <a:gd name="connsiteX0" fmla="*/ 0 w 2712432"/>
              <a:gd name="connsiteY0" fmla="*/ 731293 h 1462586"/>
              <a:gd name="connsiteX1" fmla="*/ 1356216 w 2712432"/>
              <a:gd name="connsiteY1" fmla="*/ 0 h 1462586"/>
              <a:gd name="connsiteX2" fmla="*/ 2712432 w 2712432"/>
              <a:gd name="connsiteY2" fmla="*/ 731293 h 1462586"/>
              <a:gd name="connsiteX3" fmla="*/ 1356216 w 2712432"/>
              <a:gd name="connsiteY3" fmla="*/ 1462586 h 1462586"/>
              <a:gd name="connsiteX4" fmla="*/ 0 w 2712432"/>
              <a:gd name="connsiteY4" fmla="*/ 731293 h 146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2432" h="1462586">
                <a:moveTo>
                  <a:pt x="0" y="731293"/>
                </a:moveTo>
                <a:cubicBezTo>
                  <a:pt x="0" y="327411"/>
                  <a:pt x="607199" y="0"/>
                  <a:pt x="1356216" y="0"/>
                </a:cubicBezTo>
                <a:cubicBezTo>
                  <a:pt x="2105233" y="0"/>
                  <a:pt x="2712432" y="327411"/>
                  <a:pt x="2712432" y="731293"/>
                </a:cubicBezTo>
                <a:cubicBezTo>
                  <a:pt x="2712432" y="1135175"/>
                  <a:pt x="2105233" y="1462586"/>
                  <a:pt x="1356216" y="1462586"/>
                </a:cubicBezTo>
                <a:cubicBezTo>
                  <a:pt x="607199" y="1462586"/>
                  <a:pt x="0" y="1135175"/>
                  <a:pt x="0" y="731293"/>
                </a:cubicBezTo>
                <a:close/>
              </a:path>
            </a:pathLst>
          </a:cu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657" tIns="255952" rIns="361658" bIns="548470" numCol="1" spcCol="1270" anchor="ctr" anchorCtr="0">
            <a:noAutofit/>
          </a:bodyPr>
          <a:lstStyle/>
          <a:p>
            <a:pPr algn="ctr"/>
            <a:endParaRPr lang="en-US" sz="16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6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improvement of </a:t>
            </a:r>
            <a:r>
              <a:rPr lang="en-US" sz="1600" b="1"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last mile</a:t>
            </a:r>
            <a:r>
              <a:rPr lang="en-US" sz="16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accessibility of ports </a:t>
            </a:r>
          </a:p>
        </p:txBody>
      </p:sp>
      <p:sp>
        <p:nvSpPr>
          <p:cNvPr id="18" name="Freeform: Shape 17">
            <a:extLst>
              <a:ext uri="{FF2B5EF4-FFF2-40B4-BE49-F238E27FC236}">
                <a16:creationId xmlns:a16="http://schemas.microsoft.com/office/drawing/2014/main" id="{E984FAB2-9059-4954-A056-FB68EE9F82EC}"/>
              </a:ext>
            </a:extLst>
          </p:cNvPr>
          <p:cNvSpPr/>
          <p:nvPr/>
        </p:nvSpPr>
        <p:spPr>
          <a:xfrm>
            <a:off x="6339812" y="3367498"/>
            <a:ext cx="2487364" cy="2025935"/>
          </a:xfrm>
          <a:custGeom>
            <a:avLst/>
            <a:gdLst>
              <a:gd name="connsiteX0" fmla="*/ 0 w 2712432"/>
              <a:gd name="connsiteY0" fmla="*/ 731293 h 1462586"/>
              <a:gd name="connsiteX1" fmla="*/ 1356216 w 2712432"/>
              <a:gd name="connsiteY1" fmla="*/ 0 h 1462586"/>
              <a:gd name="connsiteX2" fmla="*/ 2712432 w 2712432"/>
              <a:gd name="connsiteY2" fmla="*/ 731293 h 1462586"/>
              <a:gd name="connsiteX3" fmla="*/ 1356216 w 2712432"/>
              <a:gd name="connsiteY3" fmla="*/ 1462586 h 1462586"/>
              <a:gd name="connsiteX4" fmla="*/ 0 w 2712432"/>
              <a:gd name="connsiteY4" fmla="*/ 731293 h 146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2432" h="1462586">
                <a:moveTo>
                  <a:pt x="0" y="731293"/>
                </a:moveTo>
                <a:cubicBezTo>
                  <a:pt x="0" y="327411"/>
                  <a:pt x="607199" y="0"/>
                  <a:pt x="1356216" y="0"/>
                </a:cubicBezTo>
                <a:cubicBezTo>
                  <a:pt x="2105233" y="0"/>
                  <a:pt x="2712432" y="327411"/>
                  <a:pt x="2712432" y="731293"/>
                </a:cubicBezTo>
                <a:cubicBezTo>
                  <a:pt x="2712432" y="1135175"/>
                  <a:pt x="2105233" y="1462586"/>
                  <a:pt x="1356216" y="1462586"/>
                </a:cubicBezTo>
                <a:cubicBezTo>
                  <a:pt x="607199" y="1462586"/>
                  <a:pt x="0" y="1135175"/>
                  <a:pt x="0" y="731293"/>
                </a:cubicBezTo>
                <a:close/>
              </a:path>
            </a:pathLst>
          </a:cu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657" tIns="255952" rIns="361658" bIns="548470" numCol="1" spcCol="1270" anchor="ctr" anchorCtr="0">
            <a:noAutofit/>
          </a:bodyPr>
          <a:lstStyle/>
          <a:p>
            <a:pPr algn="ctr"/>
            <a:endParaRPr lang="en-US" sz="16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6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enhancing </a:t>
            </a:r>
            <a:r>
              <a:rPr lang="en-US" sz="1600" b="1"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interoperability</a:t>
            </a:r>
            <a:r>
              <a:rPr lang="en-US" sz="16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of maritime and road/railway systems </a:t>
            </a:r>
          </a:p>
        </p:txBody>
      </p:sp>
      <p:sp>
        <p:nvSpPr>
          <p:cNvPr id="21" name="Freeform: Shape 20">
            <a:extLst>
              <a:ext uri="{FF2B5EF4-FFF2-40B4-BE49-F238E27FC236}">
                <a16:creationId xmlns:a16="http://schemas.microsoft.com/office/drawing/2014/main" id="{1ACC1B3A-F01F-415D-BFA0-EF218F31FDFB}"/>
              </a:ext>
            </a:extLst>
          </p:cNvPr>
          <p:cNvSpPr/>
          <p:nvPr/>
        </p:nvSpPr>
        <p:spPr>
          <a:xfrm>
            <a:off x="460667" y="3975376"/>
            <a:ext cx="2139119" cy="1821602"/>
          </a:xfrm>
          <a:custGeom>
            <a:avLst/>
            <a:gdLst>
              <a:gd name="connsiteX0" fmla="*/ 0 w 2712432"/>
              <a:gd name="connsiteY0" fmla="*/ 731293 h 1462586"/>
              <a:gd name="connsiteX1" fmla="*/ 1356216 w 2712432"/>
              <a:gd name="connsiteY1" fmla="*/ 0 h 1462586"/>
              <a:gd name="connsiteX2" fmla="*/ 2712432 w 2712432"/>
              <a:gd name="connsiteY2" fmla="*/ 731293 h 1462586"/>
              <a:gd name="connsiteX3" fmla="*/ 1356216 w 2712432"/>
              <a:gd name="connsiteY3" fmla="*/ 1462586 h 1462586"/>
              <a:gd name="connsiteX4" fmla="*/ 0 w 2712432"/>
              <a:gd name="connsiteY4" fmla="*/ 731293 h 146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2432" h="1462586">
                <a:moveTo>
                  <a:pt x="0" y="731293"/>
                </a:moveTo>
                <a:cubicBezTo>
                  <a:pt x="0" y="327411"/>
                  <a:pt x="607199" y="0"/>
                  <a:pt x="1356216" y="0"/>
                </a:cubicBezTo>
                <a:cubicBezTo>
                  <a:pt x="2105233" y="0"/>
                  <a:pt x="2712432" y="327411"/>
                  <a:pt x="2712432" y="731293"/>
                </a:cubicBezTo>
                <a:cubicBezTo>
                  <a:pt x="2712432" y="1135175"/>
                  <a:pt x="2105233" y="1462586"/>
                  <a:pt x="1356216" y="1462586"/>
                </a:cubicBezTo>
                <a:cubicBezTo>
                  <a:pt x="607199" y="1462586"/>
                  <a:pt x="0" y="1135175"/>
                  <a:pt x="0" y="731293"/>
                </a:cubicBezTo>
                <a:close/>
              </a:path>
            </a:pathLst>
          </a:cu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657" tIns="255952" rIns="361658" bIns="548470" numCol="1" spcCol="1270" anchor="ctr" anchorCtr="0">
            <a:noAutofit/>
          </a:bodyPr>
          <a:lstStyle/>
          <a:p>
            <a:endParaRPr lang="hr-HR" sz="16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6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development of </a:t>
            </a:r>
            <a:r>
              <a:rPr lang="en-US" sz="1600" b="1"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digital twin </a:t>
            </a:r>
            <a:r>
              <a:rPr lang="en-US" sz="16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technologies in ports </a:t>
            </a:r>
          </a:p>
        </p:txBody>
      </p:sp>
    </p:spTree>
    <p:extLst>
      <p:ext uri="{BB962C8B-B14F-4D97-AF65-F5344CB8AC3E}">
        <p14:creationId xmlns:p14="http://schemas.microsoft.com/office/powerpoint/2010/main" val="3221726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1"/>
          </p:nvPr>
        </p:nvSpPr>
        <p:spPr>
          <a:xfrm>
            <a:off x="1066848" y="1139252"/>
            <a:ext cx="7010303" cy="85444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A2DA"/>
              </a:buClr>
              <a:buSzPts val="2400"/>
              <a:buNone/>
            </a:pPr>
            <a:r>
              <a:rPr lang="en-GB" dirty="0">
                <a:latin typeface="Open Sans" panose="020B0606030504020204" pitchFamily="34" charset="0"/>
                <a:ea typeface="Open Sans" panose="020B0606030504020204" pitchFamily="34" charset="0"/>
                <a:cs typeface="Open Sans" panose="020B0606030504020204" pitchFamily="34" charset="0"/>
              </a:rPr>
              <a:t>Type of activities - examples</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136" name="Google Shape;136;p7"/>
          <p:cNvSpPr txBox="1">
            <a:spLocks noGrp="1"/>
          </p:cNvSpPr>
          <p:nvPr>
            <p:ph type="body" idx="2"/>
          </p:nvPr>
        </p:nvSpPr>
        <p:spPr>
          <a:xfrm>
            <a:off x="419726" y="1663908"/>
            <a:ext cx="8481980" cy="4257920"/>
          </a:xfrm>
          <a:prstGeom prst="rect">
            <a:avLst/>
          </a:prstGeom>
          <a:noFill/>
          <a:ln>
            <a:noFill/>
          </a:ln>
        </p:spPr>
        <p:txBody>
          <a:bodyPr spcFirstLastPara="1" wrap="square" lIns="91425" tIns="45700" rIns="91425" bIns="45700" anchor="t" anchorCtr="0">
            <a:noAutofit/>
          </a:bodyPr>
          <a:lstStyle/>
          <a:p>
            <a:pPr>
              <a:buFont typeface="Wingdings" panose="05000000000000000000" pitchFamily="2" charset="2"/>
              <a:buChar char="§"/>
            </a:pPr>
            <a:r>
              <a:rPr lang="en-US" sz="1800" b="1"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transfer</a:t>
            </a:r>
            <a:r>
              <a:rPr lang="hr-HR" sz="1800" b="1" i="0" u="none" strike="noStrike" baseline="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ing</a:t>
            </a:r>
            <a:r>
              <a:rPr lang="en-US" sz="1800" b="1"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experiences and knowledge </a:t>
            </a:r>
            <a:r>
              <a:rPr lang="en-US"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to the wider port community </a:t>
            </a:r>
          </a:p>
          <a:p>
            <a:pPr marL="0" lvl="0" indent="0" algn="just" rtl="0">
              <a:lnSpc>
                <a:spcPct val="90000"/>
              </a:lnSpc>
              <a:spcBef>
                <a:spcPts val="0"/>
              </a:spcBef>
              <a:spcAft>
                <a:spcPts val="0"/>
              </a:spcAft>
              <a:buClr>
                <a:schemeClr val="dk1"/>
              </a:buClr>
              <a:buSzPts val="1800"/>
              <a:buNone/>
            </a:pPr>
            <a:endParaRPr lang="en-GB" dirty="0">
              <a:latin typeface="Open Sans" panose="020B0606030504020204" pitchFamily="34" charset="0"/>
              <a:ea typeface="Open Sans" panose="020B0606030504020204" pitchFamily="34" charset="0"/>
              <a:cs typeface="Open Sans" panose="020B0606030504020204" pitchFamily="34" charset="0"/>
            </a:endParaRPr>
          </a:p>
          <a:p>
            <a:pPr marL="285750" lvl="0" indent="-285750" algn="just" rtl="0">
              <a:lnSpc>
                <a:spcPct val="90000"/>
              </a:lnSpc>
              <a:spcBef>
                <a:spcPts val="0"/>
              </a:spcBef>
              <a:spcAft>
                <a:spcPts val="0"/>
              </a:spcAft>
              <a:buClr>
                <a:schemeClr val="dk1"/>
              </a:buClr>
              <a:buSzPts val="1800"/>
              <a:buFont typeface="Wingdings" panose="05000000000000000000" pitchFamily="2" charset="2"/>
              <a:buChar char="§"/>
            </a:pPr>
            <a:endParaRPr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3" name="Diagram 12">
            <a:extLst>
              <a:ext uri="{FF2B5EF4-FFF2-40B4-BE49-F238E27FC236}">
                <a16:creationId xmlns:a16="http://schemas.microsoft.com/office/drawing/2014/main" id="{2B101B4C-50B8-1151-AD5F-733C6C9E0E48}"/>
              </a:ext>
            </a:extLst>
          </p:cNvPr>
          <p:cNvGraphicFramePr/>
          <p:nvPr>
            <p:extLst/>
          </p:nvPr>
        </p:nvGraphicFramePr>
        <p:xfrm>
          <a:off x="271311" y="2344859"/>
          <a:ext cx="3768422" cy="1798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a:extLst>
              <a:ext uri="{FF2B5EF4-FFF2-40B4-BE49-F238E27FC236}">
                <a16:creationId xmlns:a16="http://schemas.microsoft.com/office/drawing/2014/main" id="{64D16332-7CBE-FD34-2B2D-251EDE8DFADF}"/>
              </a:ext>
            </a:extLst>
          </p:cNvPr>
          <p:cNvGraphicFramePr/>
          <p:nvPr>
            <p:extLst/>
          </p:nvPr>
        </p:nvGraphicFramePr>
        <p:xfrm>
          <a:off x="5062421" y="2341680"/>
          <a:ext cx="3987700" cy="17517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Plus Sign 3">
            <a:extLst>
              <a:ext uri="{FF2B5EF4-FFF2-40B4-BE49-F238E27FC236}">
                <a16:creationId xmlns:a16="http://schemas.microsoft.com/office/drawing/2014/main" id="{47E527DF-E5C7-ACE4-8F5F-CAA805FB5698}"/>
              </a:ext>
            </a:extLst>
          </p:cNvPr>
          <p:cNvSpPr/>
          <p:nvPr/>
        </p:nvSpPr>
        <p:spPr>
          <a:xfrm>
            <a:off x="4117849" y="2817120"/>
            <a:ext cx="873710" cy="854440"/>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Rounded Corners 11">
            <a:extLst>
              <a:ext uri="{FF2B5EF4-FFF2-40B4-BE49-F238E27FC236}">
                <a16:creationId xmlns:a16="http://schemas.microsoft.com/office/drawing/2014/main" id="{BD1EDA02-BA2D-9A9C-9F6A-57272BE78B0E}"/>
              </a:ext>
            </a:extLst>
          </p:cNvPr>
          <p:cNvSpPr/>
          <p:nvPr/>
        </p:nvSpPr>
        <p:spPr>
          <a:xfrm>
            <a:off x="2964874" y="4933078"/>
            <a:ext cx="5695792" cy="103650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l"/>
            <a:r>
              <a:rPr lang="en-US" sz="1800" dirty="0">
                <a:latin typeface="Open Sans" panose="020B0606030504020204" pitchFamily="34" charset="0"/>
                <a:ea typeface="Open Sans" panose="020B0606030504020204" pitchFamily="34" charset="0"/>
                <a:cs typeface="Open Sans" panose="020B0606030504020204" pitchFamily="34" charset="0"/>
              </a:rPr>
              <a:t>transfer experiences and successful practices to the wider port system of the cross-border area</a:t>
            </a:r>
            <a:r>
              <a:rPr lang="hr-HR" sz="1800" dirty="0">
                <a:latin typeface="Open Sans" panose="020B0606030504020204" pitchFamily="34" charset="0"/>
                <a:ea typeface="Open Sans" panose="020B0606030504020204" pitchFamily="34" charset="0"/>
                <a:cs typeface="Open Sans" panose="020B0606030504020204" pitchFamily="34" charset="0"/>
              </a:rPr>
              <a:t> </a:t>
            </a:r>
            <a:endParaRPr lang="en-US"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r>
              <a:rPr lang="en-US"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(TEN-T and non-TEN-T ports)</a:t>
            </a:r>
            <a:endParaRPr lang="hr-HR"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Equals 16">
            <a:extLst>
              <a:ext uri="{FF2B5EF4-FFF2-40B4-BE49-F238E27FC236}">
                <a16:creationId xmlns:a16="http://schemas.microsoft.com/office/drawing/2014/main" id="{65A0C868-703C-45FD-9158-0C9D898C5CE0}"/>
              </a:ext>
            </a:extLst>
          </p:cNvPr>
          <p:cNvSpPr/>
          <p:nvPr/>
        </p:nvSpPr>
        <p:spPr>
          <a:xfrm>
            <a:off x="6599071" y="4260678"/>
            <a:ext cx="914400" cy="714762"/>
          </a:xfrm>
          <a:prstGeom prst="mathEqual">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93393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1"/>
          </p:nvPr>
        </p:nvSpPr>
        <p:spPr>
          <a:xfrm>
            <a:off x="1066848" y="1139252"/>
            <a:ext cx="7010303" cy="85444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A2DA"/>
              </a:buClr>
              <a:buSzPts val="2400"/>
              <a:buNone/>
            </a:pPr>
            <a:r>
              <a:rPr lang="en-GB" dirty="0">
                <a:latin typeface="Open Sans" panose="020B0606030504020204" pitchFamily="34" charset="0"/>
                <a:ea typeface="Open Sans" panose="020B0606030504020204" pitchFamily="34" charset="0"/>
                <a:cs typeface="Open Sans" panose="020B0606030504020204" pitchFamily="34" charset="0"/>
              </a:rPr>
              <a:t>Type of activities – examples</a:t>
            </a:r>
          </a:p>
          <a:p>
            <a:pPr marL="0" lvl="0" indent="0" algn="ctr" rtl="0">
              <a:lnSpc>
                <a:spcPct val="90000"/>
              </a:lnSpc>
              <a:spcBef>
                <a:spcPts val="0"/>
              </a:spcBef>
              <a:spcAft>
                <a:spcPts val="0"/>
              </a:spcAft>
              <a:buClr>
                <a:srgbClr val="40A2DA"/>
              </a:buClr>
              <a:buSzPts val="2400"/>
              <a:buNone/>
            </a:pPr>
            <a:endParaRPr lang="en-GB" dirty="0">
              <a:latin typeface="Open Sans" panose="020B0606030504020204" pitchFamily="34" charset="0"/>
              <a:ea typeface="Open Sans" panose="020B0606030504020204" pitchFamily="34" charset="0"/>
              <a:cs typeface="Open Sans" panose="020B0606030504020204" pitchFamily="34" charset="0"/>
            </a:endParaRPr>
          </a:p>
          <a:p>
            <a:pPr marL="0" lvl="0" indent="0" algn="ctr" rtl="0">
              <a:lnSpc>
                <a:spcPct val="90000"/>
              </a:lnSpc>
              <a:spcBef>
                <a:spcPts val="0"/>
              </a:spcBef>
              <a:spcAft>
                <a:spcPts val="0"/>
              </a:spcAft>
              <a:buClr>
                <a:srgbClr val="40A2DA"/>
              </a:buClr>
              <a:buSzPts val="2400"/>
              <a:buNone/>
            </a:pPr>
            <a:endParaRPr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3" name="Diagram 12">
            <a:extLst>
              <a:ext uri="{FF2B5EF4-FFF2-40B4-BE49-F238E27FC236}">
                <a16:creationId xmlns:a16="http://schemas.microsoft.com/office/drawing/2014/main" id="{2B101B4C-50B8-1151-AD5F-733C6C9E0E48}"/>
              </a:ext>
            </a:extLst>
          </p:cNvPr>
          <p:cNvGraphicFramePr/>
          <p:nvPr>
            <p:extLst/>
          </p:nvPr>
        </p:nvGraphicFramePr>
        <p:xfrm>
          <a:off x="609649" y="2338466"/>
          <a:ext cx="1324874" cy="1035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7773B157-6EA7-6A07-9472-2EA9554F9542}"/>
              </a:ext>
            </a:extLst>
          </p:cNvPr>
          <p:cNvSpPr txBox="1"/>
          <p:nvPr/>
        </p:nvSpPr>
        <p:spPr>
          <a:xfrm>
            <a:off x="428326" y="1993692"/>
            <a:ext cx="8203329" cy="338554"/>
          </a:xfrm>
          <a:prstGeom prst="rect">
            <a:avLst/>
          </a:prstGeom>
          <a:noFill/>
        </p:spPr>
        <p:txBody>
          <a:bodyPr wrap="square" rtlCol="0">
            <a:spAutoFit/>
          </a:bodyPr>
          <a:lstStyle/>
          <a:p>
            <a:pPr marL="285750" indent="-285750">
              <a:buFont typeface="Wingdings" panose="05000000000000000000" pitchFamily="2" charset="2"/>
              <a:buChar char="§"/>
            </a:pPr>
            <a:r>
              <a:rPr lang="en-US" sz="16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systems that are strengthening the physical and/or cyber security in ports </a:t>
            </a:r>
          </a:p>
        </p:txBody>
      </p:sp>
      <p:sp>
        <p:nvSpPr>
          <p:cNvPr id="18" name="Freeform: Shape 17">
            <a:extLst>
              <a:ext uri="{FF2B5EF4-FFF2-40B4-BE49-F238E27FC236}">
                <a16:creationId xmlns:a16="http://schemas.microsoft.com/office/drawing/2014/main" id="{E984FAB2-9059-4954-A056-FB68EE9F82EC}"/>
              </a:ext>
            </a:extLst>
          </p:cNvPr>
          <p:cNvSpPr/>
          <p:nvPr/>
        </p:nvSpPr>
        <p:spPr>
          <a:xfrm>
            <a:off x="5190837" y="2701742"/>
            <a:ext cx="3440818" cy="2322840"/>
          </a:xfrm>
          <a:custGeom>
            <a:avLst/>
            <a:gdLst>
              <a:gd name="connsiteX0" fmla="*/ 0 w 2712432"/>
              <a:gd name="connsiteY0" fmla="*/ 731293 h 1462586"/>
              <a:gd name="connsiteX1" fmla="*/ 1356216 w 2712432"/>
              <a:gd name="connsiteY1" fmla="*/ 0 h 1462586"/>
              <a:gd name="connsiteX2" fmla="*/ 2712432 w 2712432"/>
              <a:gd name="connsiteY2" fmla="*/ 731293 h 1462586"/>
              <a:gd name="connsiteX3" fmla="*/ 1356216 w 2712432"/>
              <a:gd name="connsiteY3" fmla="*/ 1462586 h 1462586"/>
              <a:gd name="connsiteX4" fmla="*/ 0 w 2712432"/>
              <a:gd name="connsiteY4" fmla="*/ 731293 h 146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2432" h="1462586">
                <a:moveTo>
                  <a:pt x="0" y="731293"/>
                </a:moveTo>
                <a:cubicBezTo>
                  <a:pt x="0" y="327411"/>
                  <a:pt x="607199" y="0"/>
                  <a:pt x="1356216" y="0"/>
                </a:cubicBezTo>
                <a:cubicBezTo>
                  <a:pt x="2105233" y="0"/>
                  <a:pt x="2712432" y="327411"/>
                  <a:pt x="2712432" y="731293"/>
                </a:cubicBezTo>
                <a:cubicBezTo>
                  <a:pt x="2712432" y="1135175"/>
                  <a:pt x="2105233" y="1462586"/>
                  <a:pt x="1356216" y="1462586"/>
                </a:cubicBezTo>
                <a:cubicBezTo>
                  <a:pt x="607199" y="1462586"/>
                  <a:pt x="0" y="1135175"/>
                  <a:pt x="0" y="731293"/>
                </a:cubicBezTo>
                <a:close/>
              </a:path>
            </a:pathLst>
          </a:cu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657" tIns="255952" rIns="361658" bIns="548470" numCol="1" spcCol="1270" anchor="ctr" anchorCtr="0">
            <a:noAutofit/>
          </a:bodyPr>
          <a:lstStyle/>
          <a:p>
            <a:pPr algn="ctr"/>
            <a:endParaRPr lang="hr-HR"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improving cooperation in the </a:t>
            </a:r>
            <a:r>
              <a:rPr lang="en-US" sz="1800" b="1"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exchange of data and/or protocols</a:t>
            </a:r>
            <a:r>
              <a:rPr lang="en-US"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to increase </a:t>
            </a:r>
            <a:r>
              <a:rPr lang="en-US" sz="1800" b="1"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security</a:t>
            </a:r>
            <a:r>
              <a:rPr lang="en-US"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in ports; </a:t>
            </a:r>
          </a:p>
        </p:txBody>
      </p:sp>
      <p:sp>
        <p:nvSpPr>
          <p:cNvPr id="21" name="Freeform: Shape 20">
            <a:extLst>
              <a:ext uri="{FF2B5EF4-FFF2-40B4-BE49-F238E27FC236}">
                <a16:creationId xmlns:a16="http://schemas.microsoft.com/office/drawing/2014/main" id="{1ACC1B3A-F01F-415D-BFA0-EF218F31FDFB}"/>
              </a:ext>
            </a:extLst>
          </p:cNvPr>
          <p:cNvSpPr/>
          <p:nvPr/>
        </p:nvSpPr>
        <p:spPr>
          <a:xfrm>
            <a:off x="1131182" y="3192007"/>
            <a:ext cx="3278282" cy="2045012"/>
          </a:xfrm>
          <a:custGeom>
            <a:avLst/>
            <a:gdLst>
              <a:gd name="connsiteX0" fmla="*/ 0 w 2712432"/>
              <a:gd name="connsiteY0" fmla="*/ 731293 h 1462586"/>
              <a:gd name="connsiteX1" fmla="*/ 1356216 w 2712432"/>
              <a:gd name="connsiteY1" fmla="*/ 0 h 1462586"/>
              <a:gd name="connsiteX2" fmla="*/ 2712432 w 2712432"/>
              <a:gd name="connsiteY2" fmla="*/ 731293 h 1462586"/>
              <a:gd name="connsiteX3" fmla="*/ 1356216 w 2712432"/>
              <a:gd name="connsiteY3" fmla="*/ 1462586 h 1462586"/>
              <a:gd name="connsiteX4" fmla="*/ 0 w 2712432"/>
              <a:gd name="connsiteY4" fmla="*/ 731293 h 146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2432" h="1462586">
                <a:moveTo>
                  <a:pt x="0" y="731293"/>
                </a:moveTo>
                <a:cubicBezTo>
                  <a:pt x="0" y="327411"/>
                  <a:pt x="607199" y="0"/>
                  <a:pt x="1356216" y="0"/>
                </a:cubicBezTo>
                <a:cubicBezTo>
                  <a:pt x="2105233" y="0"/>
                  <a:pt x="2712432" y="327411"/>
                  <a:pt x="2712432" y="731293"/>
                </a:cubicBezTo>
                <a:cubicBezTo>
                  <a:pt x="2712432" y="1135175"/>
                  <a:pt x="2105233" y="1462586"/>
                  <a:pt x="1356216" y="1462586"/>
                </a:cubicBezTo>
                <a:cubicBezTo>
                  <a:pt x="607199" y="1462586"/>
                  <a:pt x="0" y="1135175"/>
                  <a:pt x="0" y="731293"/>
                </a:cubicBezTo>
                <a:close/>
              </a:path>
            </a:pathLst>
          </a:cu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657" tIns="255952" rIns="361658" bIns="548470" numCol="1" spcCol="1270" anchor="ctr" anchorCtr="0">
            <a:noAutofit/>
          </a:bodyPr>
          <a:lstStyle/>
          <a:p>
            <a:pPr algn="ctr"/>
            <a:endParaRPr lang="hr-HR"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deployment of solutions for </a:t>
            </a:r>
            <a:r>
              <a:rPr lang="en-US" sz="1800" b="1"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protection of ports from threats </a:t>
            </a:r>
            <a:r>
              <a:rPr lang="en-US"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(physical and cyber)</a:t>
            </a:r>
            <a:endParaRPr lang="en-GB" sz="1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83995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1"/>
          </p:nvPr>
        </p:nvSpPr>
        <p:spPr>
          <a:xfrm>
            <a:off x="1066848" y="1328058"/>
            <a:ext cx="7010303" cy="66563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A2DA"/>
              </a:buClr>
              <a:buSzPts val="2400"/>
              <a:buNone/>
            </a:pPr>
            <a:endParaRPr lang="en-GB" dirty="0"/>
          </a:p>
          <a:p>
            <a:pPr marL="0" lvl="0" indent="0" algn="ctr" rtl="0">
              <a:lnSpc>
                <a:spcPct val="90000"/>
              </a:lnSpc>
              <a:spcBef>
                <a:spcPts val="0"/>
              </a:spcBef>
              <a:spcAft>
                <a:spcPts val="0"/>
              </a:spcAft>
              <a:buClr>
                <a:srgbClr val="40A2DA"/>
              </a:buClr>
              <a:buSzPts val="2400"/>
              <a:buNone/>
            </a:pPr>
            <a:endParaRPr lang="en-GB" dirty="0"/>
          </a:p>
          <a:p>
            <a:pPr marL="0" lvl="0" indent="0" algn="ctr" rtl="0">
              <a:lnSpc>
                <a:spcPct val="90000"/>
              </a:lnSpc>
              <a:spcBef>
                <a:spcPts val="0"/>
              </a:spcBef>
              <a:spcAft>
                <a:spcPts val="0"/>
              </a:spcAft>
              <a:buClr>
                <a:srgbClr val="40A2DA"/>
              </a:buClr>
              <a:buSzPts val="2400"/>
              <a:buNone/>
            </a:pPr>
            <a:r>
              <a:rPr lang="en-GB" b="1" dirty="0">
                <a:solidFill>
                  <a:srgbClr val="0070C0"/>
                </a:solidFill>
              </a:rPr>
              <a:t>Priority 4 – Culture and tourism for sustainable development</a:t>
            </a:r>
            <a:endParaRPr b="1" dirty="0">
              <a:solidFill>
                <a:srgbClr val="0070C0"/>
              </a:solidFill>
            </a:endParaRPr>
          </a:p>
        </p:txBody>
      </p:sp>
      <p:sp>
        <p:nvSpPr>
          <p:cNvPr id="356" name="Google Shape;356;p44"/>
          <p:cNvSpPr txBox="1">
            <a:spLocks noGrp="1"/>
          </p:cNvSpPr>
          <p:nvPr>
            <p:ph type="body" idx="2"/>
          </p:nvPr>
        </p:nvSpPr>
        <p:spPr>
          <a:xfrm>
            <a:off x="631825" y="3222885"/>
            <a:ext cx="7972425" cy="2698490"/>
          </a:xfrm>
          <a:prstGeom prst="rect">
            <a:avLst/>
          </a:prstGeom>
          <a:noFill/>
          <a:ln>
            <a:noFill/>
          </a:ln>
        </p:spPr>
        <p:txBody>
          <a:bodyPr spcFirstLastPara="1" wrap="square" lIns="68550" tIns="34275" rIns="68550" bIns="34275" anchor="t" anchorCtr="0">
            <a:normAutofit/>
          </a:bodyPr>
          <a:lstStyle/>
          <a:p>
            <a:pPr marL="0" lvl="0" indent="0" algn="ctr" rtl="0">
              <a:lnSpc>
                <a:spcPct val="90000"/>
              </a:lnSpc>
              <a:spcBef>
                <a:spcPts val="0"/>
              </a:spcBef>
              <a:spcAft>
                <a:spcPts val="0"/>
              </a:spcAft>
              <a:buClr>
                <a:srgbClr val="114B70"/>
              </a:buClr>
              <a:buSzPts val="2800"/>
              <a:buNone/>
            </a:pPr>
            <a:r>
              <a:rPr lang="en-US" sz="2100" dirty="0">
                <a:solidFill>
                  <a:srgbClr val="0070C0"/>
                </a:solidFill>
                <a:latin typeface="Montserrat"/>
                <a:ea typeface="Montserrat"/>
                <a:cs typeface="Montserrat"/>
                <a:sym typeface="Montserrat"/>
              </a:rPr>
              <a:t>Specific Objective 4.1. </a:t>
            </a:r>
          </a:p>
          <a:p>
            <a:pPr marL="0" lvl="0" indent="0" algn="ctr" rtl="0">
              <a:lnSpc>
                <a:spcPct val="90000"/>
              </a:lnSpc>
              <a:spcBef>
                <a:spcPts val="0"/>
              </a:spcBef>
              <a:spcAft>
                <a:spcPts val="0"/>
              </a:spcAft>
              <a:buClr>
                <a:srgbClr val="114B70"/>
              </a:buClr>
              <a:buSzPts val="2800"/>
              <a:buNone/>
            </a:pPr>
            <a:r>
              <a:rPr lang="en-US" sz="2100" dirty="0">
                <a:solidFill>
                  <a:srgbClr val="0070C0"/>
                </a:solidFill>
                <a:latin typeface="Montserrat"/>
                <a:ea typeface="Montserrat"/>
                <a:cs typeface="Montserrat"/>
                <a:sym typeface="Montserrat"/>
              </a:rPr>
              <a:t>Enhancing the role of culture and sustainable tourism in economic development, social inclusion and social innovation</a:t>
            </a:r>
            <a:endParaRPr sz="2100" dirty="0">
              <a:solidFill>
                <a:srgbClr val="0070C0"/>
              </a:solidFill>
            </a:endParaRPr>
          </a:p>
        </p:txBody>
      </p:sp>
      <p:sp>
        <p:nvSpPr>
          <p:cNvPr id="5" name="Rectangle: Rounded Corners 4">
            <a:extLst>
              <a:ext uri="{FF2B5EF4-FFF2-40B4-BE49-F238E27FC236}">
                <a16:creationId xmlns:a16="http://schemas.microsoft.com/office/drawing/2014/main" id="{60CDBDD5-83F2-10C7-4E2C-D351911C16E5}"/>
              </a:ext>
            </a:extLst>
          </p:cNvPr>
          <p:cNvSpPr/>
          <p:nvPr/>
        </p:nvSpPr>
        <p:spPr>
          <a:xfrm>
            <a:off x="794481" y="3057993"/>
            <a:ext cx="7749810" cy="1424066"/>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1"/>
          </p:nvPr>
        </p:nvSpPr>
        <p:spPr>
          <a:xfrm>
            <a:off x="1066848" y="1379094"/>
            <a:ext cx="7010303" cy="61459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A2DA"/>
              </a:buClr>
              <a:buSzPts val="2400"/>
              <a:buNone/>
            </a:pPr>
            <a:r>
              <a:rPr lang="en-GB" dirty="0"/>
              <a:t>SO 4.1 – Main characteristics </a:t>
            </a:r>
            <a:endParaRPr dirty="0"/>
          </a:p>
        </p:txBody>
      </p:sp>
      <p:sp>
        <p:nvSpPr>
          <p:cNvPr id="136" name="Google Shape;136;p7"/>
          <p:cNvSpPr txBox="1">
            <a:spLocks noGrp="1"/>
          </p:cNvSpPr>
          <p:nvPr>
            <p:ph type="body" idx="2"/>
          </p:nvPr>
        </p:nvSpPr>
        <p:spPr>
          <a:xfrm>
            <a:off x="631370" y="2308485"/>
            <a:ext cx="7972983" cy="3613342"/>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800"/>
              <a:buNone/>
            </a:pPr>
            <a:endParaRPr lang="en-GB" dirty="0"/>
          </a:p>
          <a:p>
            <a:pPr marL="285750" lvl="0" indent="-285750" algn="just" rtl="0">
              <a:lnSpc>
                <a:spcPct val="90000"/>
              </a:lnSpc>
              <a:spcBef>
                <a:spcPts val="0"/>
              </a:spcBef>
              <a:spcAft>
                <a:spcPts val="0"/>
              </a:spcAft>
              <a:buClr>
                <a:schemeClr val="dk1"/>
              </a:buClr>
              <a:buSzPts val="1800"/>
              <a:buFont typeface="Wingdings" panose="05000000000000000000" pitchFamily="2" charset="2"/>
              <a:buChar char="ü"/>
            </a:pPr>
            <a:r>
              <a:rPr lang="en-GB" dirty="0"/>
              <a:t>Integration of culture and tourism</a:t>
            </a:r>
          </a:p>
          <a:p>
            <a:pPr marL="285750" lvl="0" indent="-285750" algn="just" rtl="0">
              <a:lnSpc>
                <a:spcPct val="90000"/>
              </a:lnSpc>
              <a:spcBef>
                <a:spcPts val="0"/>
              </a:spcBef>
              <a:spcAft>
                <a:spcPts val="0"/>
              </a:spcAft>
              <a:buClr>
                <a:schemeClr val="dk1"/>
              </a:buClr>
              <a:buSzPts val="1800"/>
              <a:buFont typeface="Wingdings" panose="05000000000000000000" pitchFamily="2" charset="2"/>
              <a:buChar char="ü"/>
            </a:pPr>
            <a:endParaRPr lang="en-GB" dirty="0"/>
          </a:p>
          <a:p>
            <a:pPr marL="285750" lvl="0" indent="-285750" algn="just" rtl="0">
              <a:lnSpc>
                <a:spcPct val="90000"/>
              </a:lnSpc>
              <a:spcBef>
                <a:spcPts val="0"/>
              </a:spcBef>
              <a:spcAft>
                <a:spcPts val="0"/>
              </a:spcAft>
              <a:buClr>
                <a:schemeClr val="dk1"/>
              </a:buClr>
              <a:buSzPts val="1800"/>
              <a:buFont typeface="Wingdings" panose="05000000000000000000" pitchFamily="2" charset="2"/>
              <a:buChar char="ü"/>
            </a:pPr>
            <a:r>
              <a:rPr lang="en-GB" dirty="0"/>
              <a:t>Diversification of touristic offer and delocalisation of touristic flows</a:t>
            </a:r>
          </a:p>
          <a:p>
            <a:pPr marL="285750" lvl="0" indent="-285750" algn="just" rtl="0">
              <a:lnSpc>
                <a:spcPct val="90000"/>
              </a:lnSpc>
              <a:spcBef>
                <a:spcPts val="0"/>
              </a:spcBef>
              <a:spcAft>
                <a:spcPts val="0"/>
              </a:spcAft>
              <a:buClr>
                <a:schemeClr val="dk1"/>
              </a:buClr>
              <a:buSzPts val="1800"/>
              <a:buFont typeface="Wingdings" panose="05000000000000000000" pitchFamily="2" charset="2"/>
              <a:buChar char="ü"/>
            </a:pPr>
            <a:endParaRPr lang="en-GB" dirty="0"/>
          </a:p>
          <a:p>
            <a:pPr marL="285750" lvl="0" indent="-285750" algn="just" rtl="0">
              <a:lnSpc>
                <a:spcPct val="90000"/>
              </a:lnSpc>
              <a:spcBef>
                <a:spcPts val="0"/>
              </a:spcBef>
              <a:spcAft>
                <a:spcPts val="0"/>
              </a:spcAft>
              <a:buClr>
                <a:schemeClr val="dk1"/>
              </a:buClr>
              <a:buSzPts val="1800"/>
              <a:buFont typeface="Wingdings" panose="05000000000000000000" pitchFamily="2" charset="2"/>
              <a:buChar char="ü"/>
            </a:pPr>
            <a:r>
              <a:rPr lang="en-GB" dirty="0"/>
              <a:t>Cultural Routes</a:t>
            </a:r>
          </a:p>
        </p:txBody>
      </p:sp>
    </p:spTree>
    <p:extLst>
      <p:ext uri="{BB962C8B-B14F-4D97-AF65-F5344CB8AC3E}">
        <p14:creationId xmlns:p14="http://schemas.microsoft.com/office/powerpoint/2010/main" val="1355733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1"/>
          </p:nvPr>
        </p:nvSpPr>
        <p:spPr>
          <a:xfrm>
            <a:off x="1066848" y="1169234"/>
            <a:ext cx="7010303" cy="49467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A2DA"/>
              </a:buClr>
              <a:buSzPts val="2400"/>
              <a:buNone/>
            </a:pPr>
            <a:r>
              <a:rPr lang="en-GB" dirty="0"/>
              <a:t>SO 4.1 – Objectives </a:t>
            </a:r>
            <a:endParaRPr dirty="0"/>
          </a:p>
        </p:txBody>
      </p:sp>
      <p:sp>
        <p:nvSpPr>
          <p:cNvPr id="136" name="Google Shape;136;p7"/>
          <p:cNvSpPr txBox="1">
            <a:spLocks noGrp="1"/>
          </p:cNvSpPr>
          <p:nvPr>
            <p:ph type="body" idx="2"/>
          </p:nvPr>
        </p:nvSpPr>
        <p:spPr>
          <a:xfrm>
            <a:off x="631370" y="1663908"/>
            <a:ext cx="7972983" cy="434714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800"/>
              <a:buNone/>
            </a:pPr>
            <a:r>
              <a:rPr lang="en-GB" dirty="0"/>
              <a:t>The project proposals shall contribute to the achievement of all following specific objectives:</a:t>
            </a:r>
          </a:p>
          <a:p>
            <a:pPr marL="0" lvl="0" indent="0" algn="just" rtl="0">
              <a:lnSpc>
                <a:spcPct val="90000"/>
              </a:lnSpc>
              <a:spcBef>
                <a:spcPts val="0"/>
              </a:spcBef>
              <a:spcAft>
                <a:spcPts val="0"/>
              </a:spcAft>
              <a:buClr>
                <a:schemeClr val="dk1"/>
              </a:buClr>
              <a:buSzPts val="1800"/>
              <a:buNone/>
            </a:pPr>
            <a:endParaRPr lang="en-GB" dirty="0"/>
          </a:p>
          <a:p>
            <a:pPr marL="285750" lvl="0" indent="-285750" algn="just" rtl="0">
              <a:lnSpc>
                <a:spcPct val="90000"/>
              </a:lnSpc>
              <a:spcBef>
                <a:spcPts val="0"/>
              </a:spcBef>
              <a:spcAft>
                <a:spcPts val="0"/>
              </a:spcAft>
              <a:buClr>
                <a:schemeClr val="dk1"/>
              </a:buClr>
              <a:buSzPts val="1800"/>
              <a:buFont typeface="Wingdings" panose="05000000000000000000" pitchFamily="2" charset="2"/>
              <a:buChar char="ü"/>
            </a:pPr>
            <a:r>
              <a:rPr lang="en-GB" dirty="0"/>
              <a:t>To </a:t>
            </a:r>
            <a:r>
              <a:rPr lang="en-GB" b="1" dirty="0"/>
              <a:t>delocalise and diversify </a:t>
            </a:r>
            <a:r>
              <a:rPr lang="en-GB" dirty="0"/>
              <a:t>traditional tourist flows aiming at environmental sustainability and positive socio-economic impact on local communities through valorisation and preservation of natural and cultural (tangible and intangible) heritage with a special </a:t>
            </a:r>
            <a:r>
              <a:rPr lang="en-GB" b="1" dirty="0"/>
              <a:t>focus on accessibility </a:t>
            </a:r>
            <a:r>
              <a:rPr lang="en-GB" dirty="0"/>
              <a:t>for diverse visitors (elders, people with disabilities, children and youth)</a:t>
            </a:r>
          </a:p>
          <a:p>
            <a:pPr marL="285750" lvl="0" indent="-285750" algn="just" rtl="0">
              <a:lnSpc>
                <a:spcPct val="90000"/>
              </a:lnSpc>
              <a:spcBef>
                <a:spcPts val="0"/>
              </a:spcBef>
              <a:spcAft>
                <a:spcPts val="0"/>
              </a:spcAft>
              <a:buClr>
                <a:schemeClr val="dk1"/>
              </a:buClr>
              <a:buSzPts val="1800"/>
              <a:buFont typeface="Wingdings" panose="05000000000000000000" pitchFamily="2" charset="2"/>
              <a:buChar char="ü"/>
            </a:pPr>
            <a:r>
              <a:rPr lang="en-GB" dirty="0"/>
              <a:t>To </a:t>
            </a:r>
            <a:r>
              <a:rPr lang="en-GB" b="1" dirty="0"/>
              <a:t>improve and modernize policies </a:t>
            </a:r>
            <a:r>
              <a:rPr lang="en-GB" dirty="0"/>
              <a:t>for valorisation of the natural and cultural heritage and development of sustainable cultural tourism focusing on </a:t>
            </a:r>
            <a:r>
              <a:rPr lang="en-GB" b="1" dirty="0"/>
              <a:t>participation and multi-</a:t>
            </a:r>
            <a:r>
              <a:rPr lang="en-GB" b="1" dirty="0" err="1"/>
              <a:t>stakeholdership</a:t>
            </a:r>
            <a:endParaRPr lang="en-GB" b="1" dirty="0"/>
          </a:p>
          <a:p>
            <a:pPr marL="285750" lvl="0" indent="-285750" algn="just" rtl="0">
              <a:lnSpc>
                <a:spcPct val="90000"/>
              </a:lnSpc>
              <a:spcBef>
                <a:spcPts val="0"/>
              </a:spcBef>
              <a:spcAft>
                <a:spcPts val="0"/>
              </a:spcAft>
              <a:buClr>
                <a:schemeClr val="dk1"/>
              </a:buClr>
              <a:buSzPts val="1800"/>
              <a:buFont typeface="Wingdings" panose="05000000000000000000" pitchFamily="2" charset="2"/>
              <a:buChar char="ü"/>
            </a:pPr>
            <a:r>
              <a:rPr lang="en-GB" dirty="0"/>
              <a:t>To promote </a:t>
            </a:r>
            <a:r>
              <a:rPr lang="en-GB" b="1" dirty="0"/>
              <a:t>new and innovative integrated offers </a:t>
            </a:r>
            <a:r>
              <a:rPr lang="en-GB" dirty="0"/>
              <a:t>based on the valorisation, preservation and capitalisation of natural and cultural (tangible and intangible) heritage with the aim to </a:t>
            </a:r>
            <a:r>
              <a:rPr lang="en-GB" dirty="0" err="1"/>
              <a:t>deseasonalise</a:t>
            </a:r>
            <a:r>
              <a:rPr lang="en-GB" dirty="0"/>
              <a:t> tourism and maintain the competitiveness of the sector </a:t>
            </a:r>
          </a:p>
          <a:p>
            <a:pPr marL="285750" lvl="0" indent="-285750" algn="just" rtl="0">
              <a:lnSpc>
                <a:spcPct val="90000"/>
              </a:lnSpc>
              <a:spcBef>
                <a:spcPts val="0"/>
              </a:spcBef>
              <a:spcAft>
                <a:spcPts val="0"/>
              </a:spcAft>
              <a:buClr>
                <a:schemeClr val="dk1"/>
              </a:buClr>
              <a:buSzPts val="1800"/>
              <a:buFont typeface="Wingdings" panose="05000000000000000000" pitchFamily="2" charset="2"/>
              <a:buChar char="ü"/>
            </a:pPr>
            <a:r>
              <a:rPr lang="en-GB" dirty="0"/>
              <a:t>To promote </a:t>
            </a:r>
            <a:r>
              <a:rPr lang="en-GB" b="1" dirty="0"/>
              <a:t>inclusive education and training </a:t>
            </a:r>
            <a:r>
              <a:rPr lang="en-GB" dirty="0"/>
              <a:t>focused on a smarter strategic management of sustainable cultural tourism destinations as well as on enhancing the quality of hospitality services, in order to boost the competitiveness of the sector</a:t>
            </a:r>
          </a:p>
        </p:txBody>
      </p:sp>
    </p:spTree>
    <p:extLst>
      <p:ext uri="{BB962C8B-B14F-4D97-AF65-F5344CB8AC3E}">
        <p14:creationId xmlns:p14="http://schemas.microsoft.com/office/powerpoint/2010/main" val="3120985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1"/>
          </p:nvPr>
        </p:nvSpPr>
        <p:spPr>
          <a:xfrm>
            <a:off x="1066848" y="1139252"/>
            <a:ext cx="7010303" cy="85444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A2DA"/>
              </a:buClr>
              <a:buSzPts val="2400"/>
              <a:buNone/>
            </a:pPr>
            <a:r>
              <a:rPr lang="en-GB" dirty="0"/>
              <a:t>Type of activities - examples</a:t>
            </a:r>
            <a:endParaRPr dirty="0"/>
          </a:p>
        </p:txBody>
      </p:sp>
      <p:sp>
        <p:nvSpPr>
          <p:cNvPr id="136" name="Google Shape;136;p7"/>
          <p:cNvSpPr txBox="1">
            <a:spLocks noGrp="1"/>
          </p:cNvSpPr>
          <p:nvPr>
            <p:ph type="body" idx="2"/>
          </p:nvPr>
        </p:nvSpPr>
        <p:spPr>
          <a:xfrm>
            <a:off x="419726" y="1663908"/>
            <a:ext cx="8481980" cy="4257920"/>
          </a:xfrm>
          <a:prstGeom prst="rect">
            <a:avLst/>
          </a:prstGeom>
          <a:noFill/>
          <a:ln>
            <a:noFill/>
          </a:ln>
        </p:spPr>
        <p:txBody>
          <a:bodyPr spcFirstLastPara="1" wrap="square" lIns="91425" tIns="45700" rIns="91425" bIns="45700" anchor="t" anchorCtr="0">
            <a:noAutofit/>
          </a:bodyPr>
          <a:lstStyle/>
          <a:p>
            <a:pPr marL="285750" lvl="0" indent="-285750" algn="just" rtl="0">
              <a:lnSpc>
                <a:spcPct val="90000"/>
              </a:lnSpc>
              <a:spcBef>
                <a:spcPts val="0"/>
              </a:spcBef>
              <a:spcAft>
                <a:spcPts val="0"/>
              </a:spcAft>
              <a:buClr>
                <a:schemeClr val="dk1"/>
              </a:buClr>
              <a:buSzPts val="1800"/>
              <a:buFont typeface="Wingdings" panose="05000000000000000000" pitchFamily="2" charset="2"/>
              <a:buChar char="§"/>
            </a:pPr>
            <a:r>
              <a:rPr lang="en-GB" dirty="0"/>
              <a:t>Establishing or creating the basis for new Cultural Routes capitalising on research and investments done through previous Calls and Programmes </a:t>
            </a:r>
          </a:p>
          <a:p>
            <a:pPr marL="0" lvl="0" indent="0" algn="just" rtl="0">
              <a:lnSpc>
                <a:spcPct val="90000"/>
              </a:lnSpc>
              <a:spcBef>
                <a:spcPts val="0"/>
              </a:spcBef>
              <a:spcAft>
                <a:spcPts val="0"/>
              </a:spcAft>
              <a:buClr>
                <a:schemeClr val="dk1"/>
              </a:buClr>
              <a:buSzPts val="1800"/>
              <a:buNone/>
            </a:pPr>
            <a:endParaRPr lang="en-GB" dirty="0"/>
          </a:p>
          <a:p>
            <a:pPr marL="0" lvl="0" indent="0" algn="just" rtl="0">
              <a:lnSpc>
                <a:spcPct val="90000"/>
              </a:lnSpc>
              <a:spcBef>
                <a:spcPts val="0"/>
              </a:spcBef>
              <a:spcAft>
                <a:spcPts val="0"/>
              </a:spcAft>
              <a:buClr>
                <a:schemeClr val="dk1"/>
              </a:buClr>
              <a:buSzPts val="1800"/>
              <a:buNone/>
            </a:pPr>
            <a:endParaRPr lang="en-GB" dirty="0"/>
          </a:p>
          <a:p>
            <a:pPr marL="285750" lvl="0" indent="-285750" algn="just" rtl="0">
              <a:lnSpc>
                <a:spcPct val="90000"/>
              </a:lnSpc>
              <a:spcBef>
                <a:spcPts val="0"/>
              </a:spcBef>
              <a:spcAft>
                <a:spcPts val="0"/>
              </a:spcAft>
              <a:buClr>
                <a:schemeClr val="dk1"/>
              </a:buClr>
              <a:buSzPts val="1800"/>
              <a:buFont typeface="Wingdings" panose="05000000000000000000" pitchFamily="2" charset="2"/>
              <a:buChar char="§"/>
            </a:pPr>
            <a:endParaRPr dirty="0"/>
          </a:p>
        </p:txBody>
      </p:sp>
      <p:graphicFrame>
        <p:nvGraphicFramePr>
          <p:cNvPr id="13" name="Diagram 12">
            <a:extLst>
              <a:ext uri="{FF2B5EF4-FFF2-40B4-BE49-F238E27FC236}">
                <a16:creationId xmlns:a16="http://schemas.microsoft.com/office/drawing/2014/main" id="{2B101B4C-50B8-1151-AD5F-733C6C9E0E48}"/>
              </a:ext>
            </a:extLst>
          </p:cNvPr>
          <p:cNvGraphicFramePr/>
          <p:nvPr>
            <p:extLst/>
          </p:nvPr>
        </p:nvGraphicFramePr>
        <p:xfrm>
          <a:off x="609649" y="2338466"/>
          <a:ext cx="1324874" cy="1035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a:extLst>
              <a:ext uri="{FF2B5EF4-FFF2-40B4-BE49-F238E27FC236}">
                <a16:creationId xmlns:a16="http://schemas.microsoft.com/office/drawing/2014/main" id="{64D16332-7CBE-FD34-2B2D-251EDE8DFADF}"/>
              </a:ext>
            </a:extLst>
          </p:cNvPr>
          <p:cNvGraphicFramePr/>
          <p:nvPr>
            <p:extLst/>
          </p:nvPr>
        </p:nvGraphicFramePr>
        <p:xfrm>
          <a:off x="2068854" y="2312590"/>
          <a:ext cx="1324874" cy="10618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Plus Sign 3">
            <a:extLst>
              <a:ext uri="{FF2B5EF4-FFF2-40B4-BE49-F238E27FC236}">
                <a16:creationId xmlns:a16="http://schemas.microsoft.com/office/drawing/2014/main" id="{47E527DF-E5C7-ACE4-8F5F-CAA805FB5698}"/>
              </a:ext>
            </a:extLst>
          </p:cNvPr>
          <p:cNvSpPr/>
          <p:nvPr/>
        </p:nvSpPr>
        <p:spPr>
          <a:xfrm>
            <a:off x="1784639" y="2620060"/>
            <a:ext cx="404734" cy="446894"/>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Arrow: Right 4">
            <a:extLst>
              <a:ext uri="{FF2B5EF4-FFF2-40B4-BE49-F238E27FC236}">
                <a16:creationId xmlns:a16="http://schemas.microsoft.com/office/drawing/2014/main" id="{52A808F1-480B-2DCF-3B66-3971416BBE9B}"/>
              </a:ext>
            </a:extLst>
          </p:cNvPr>
          <p:cNvSpPr/>
          <p:nvPr/>
        </p:nvSpPr>
        <p:spPr>
          <a:xfrm>
            <a:off x="3218983" y="2674633"/>
            <a:ext cx="393006" cy="337747"/>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800" dirty="0"/>
          </a:p>
        </p:txBody>
      </p:sp>
      <p:graphicFrame>
        <p:nvGraphicFramePr>
          <p:cNvPr id="15" name="Diagram 14">
            <a:extLst>
              <a:ext uri="{FF2B5EF4-FFF2-40B4-BE49-F238E27FC236}">
                <a16:creationId xmlns:a16="http://schemas.microsoft.com/office/drawing/2014/main" id="{194BCD37-CAE1-4030-5054-98220AC2C72D}"/>
              </a:ext>
            </a:extLst>
          </p:cNvPr>
          <p:cNvGraphicFramePr/>
          <p:nvPr>
            <p:extLst/>
          </p:nvPr>
        </p:nvGraphicFramePr>
        <p:xfrm>
          <a:off x="3578503" y="2298240"/>
          <a:ext cx="1474324" cy="109053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7" name="Arrow: Right 6">
            <a:extLst>
              <a:ext uri="{FF2B5EF4-FFF2-40B4-BE49-F238E27FC236}">
                <a16:creationId xmlns:a16="http://schemas.microsoft.com/office/drawing/2014/main" id="{F3C75B74-F413-EE1D-2F0D-437D16E884BA}"/>
              </a:ext>
            </a:extLst>
          </p:cNvPr>
          <p:cNvSpPr/>
          <p:nvPr/>
        </p:nvSpPr>
        <p:spPr>
          <a:xfrm>
            <a:off x="4864985" y="2700509"/>
            <a:ext cx="393006" cy="337747"/>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800" dirty="0"/>
          </a:p>
        </p:txBody>
      </p:sp>
      <p:graphicFrame>
        <p:nvGraphicFramePr>
          <p:cNvPr id="16" name="Diagram 15">
            <a:extLst>
              <a:ext uri="{FF2B5EF4-FFF2-40B4-BE49-F238E27FC236}">
                <a16:creationId xmlns:a16="http://schemas.microsoft.com/office/drawing/2014/main" id="{23242E24-D47E-D52A-7921-66CFCE853F09}"/>
              </a:ext>
            </a:extLst>
          </p:cNvPr>
          <p:cNvGraphicFramePr/>
          <p:nvPr>
            <p:extLst/>
          </p:nvPr>
        </p:nvGraphicFramePr>
        <p:xfrm>
          <a:off x="5307568" y="2298240"/>
          <a:ext cx="1328289" cy="107618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8" name="Diagram 17">
            <a:extLst>
              <a:ext uri="{FF2B5EF4-FFF2-40B4-BE49-F238E27FC236}">
                <a16:creationId xmlns:a16="http://schemas.microsoft.com/office/drawing/2014/main" id="{B50C6453-FDFE-1656-621B-EF5AA6EDACC9}"/>
              </a:ext>
            </a:extLst>
          </p:cNvPr>
          <p:cNvGraphicFramePr/>
          <p:nvPr>
            <p:extLst/>
          </p:nvPr>
        </p:nvGraphicFramePr>
        <p:xfrm>
          <a:off x="6748406" y="2338466"/>
          <a:ext cx="1463197" cy="1061835"/>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10" name="Arrow: Right 9">
            <a:extLst>
              <a:ext uri="{FF2B5EF4-FFF2-40B4-BE49-F238E27FC236}">
                <a16:creationId xmlns:a16="http://schemas.microsoft.com/office/drawing/2014/main" id="{4322FB48-7BB9-D9B2-FD38-2E3F3DA8B5D0}"/>
              </a:ext>
            </a:extLst>
          </p:cNvPr>
          <p:cNvSpPr/>
          <p:nvPr/>
        </p:nvSpPr>
        <p:spPr>
          <a:xfrm>
            <a:off x="6635857" y="2687571"/>
            <a:ext cx="393006" cy="337747"/>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800" dirty="0"/>
          </a:p>
        </p:txBody>
      </p:sp>
      <p:sp>
        <p:nvSpPr>
          <p:cNvPr id="11" name="Equals 10">
            <a:extLst>
              <a:ext uri="{FF2B5EF4-FFF2-40B4-BE49-F238E27FC236}">
                <a16:creationId xmlns:a16="http://schemas.microsoft.com/office/drawing/2014/main" id="{4EBC83C9-F91C-9BDA-E6E5-FC7812F2FA35}"/>
              </a:ext>
            </a:extLst>
          </p:cNvPr>
          <p:cNvSpPr/>
          <p:nvPr/>
        </p:nvSpPr>
        <p:spPr>
          <a:xfrm>
            <a:off x="3797021" y="3528310"/>
            <a:ext cx="914400" cy="714762"/>
          </a:xfrm>
          <a:prstGeom prst="mathEqual">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solidFill>
                <a:schemeClr val="tx1"/>
              </a:solidFill>
            </a:endParaRPr>
          </a:p>
        </p:txBody>
      </p:sp>
      <p:sp>
        <p:nvSpPr>
          <p:cNvPr id="12" name="Rectangle: Rounded Corners 11">
            <a:extLst>
              <a:ext uri="{FF2B5EF4-FFF2-40B4-BE49-F238E27FC236}">
                <a16:creationId xmlns:a16="http://schemas.microsoft.com/office/drawing/2014/main" id="{BD1EDA02-BA2D-9A9C-9F6A-57272BE78B0E}"/>
              </a:ext>
            </a:extLst>
          </p:cNvPr>
          <p:cNvSpPr/>
          <p:nvPr/>
        </p:nvSpPr>
        <p:spPr>
          <a:xfrm>
            <a:off x="1659699" y="4310528"/>
            <a:ext cx="5550569"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800" dirty="0"/>
              <a:t>Delocalise tourism flows and </a:t>
            </a:r>
            <a:r>
              <a:rPr lang="en-GB" sz="1800" dirty="0" err="1"/>
              <a:t>deseasonalise</a:t>
            </a:r>
            <a:r>
              <a:rPr lang="en-GB" sz="1800" dirty="0"/>
              <a:t> tourism</a:t>
            </a:r>
          </a:p>
        </p:txBody>
      </p:sp>
    </p:spTree>
    <p:extLst>
      <p:ext uri="{BB962C8B-B14F-4D97-AF65-F5344CB8AC3E}">
        <p14:creationId xmlns:p14="http://schemas.microsoft.com/office/powerpoint/2010/main" val="519173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1"/>
          </p:nvPr>
        </p:nvSpPr>
        <p:spPr>
          <a:xfrm>
            <a:off x="1066848" y="1139252"/>
            <a:ext cx="7010303" cy="85444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A2DA"/>
              </a:buClr>
              <a:buSzPts val="2400"/>
              <a:buNone/>
            </a:pPr>
            <a:r>
              <a:rPr lang="en-GB" dirty="0"/>
              <a:t>Type of activities – examples</a:t>
            </a:r>
          </a:p>
          <a:p>
            <a:pPr marL="0" lvl="0" indent="0" algn="ctr" rtl="0">
              <a:lnSpc>
                <a:spcPct val="90000"/>
              </a:lnSpc>
              <a:spcBef>
                <a:spcPts val="0"/>
              </a:spcBef>
              <a:spcAft>
                <a:spcPts val="0"/>
              </a:spcAft>
              <a:buClr>
                <a:srgbClr val="40A2DA"/>
              </a:buClr>
              <a:buSzPts val="2400"/>
              <a:buNone/>
            </a:pPr>
            <a:endParaRPr lang="en-GB" dirty="0"/>
          </a:p>
          <a:p>
            <a:pPr marL="0" lvl="0" indent="0" algn="ctr" rtl="0">
              <a:lnSpc>
                <a:spcPct val="90000"/>
              </a:lnSpc>
              <a:spcBef>
                <a:spcPts val="0"/>
              </a:spcBef>
              <a:spcAft>
                <a:spcPts val="0"/>
              </a:spcAft>
              <a:buClr>
                <a:srgbClr val="40A2DA"/>
              </a:buClr>
              <a:buSzPts val="2400"/>
              <a:buNone/>
            </a:pPr>
            <a:endParaRPr dirty="0"/>
          </a:p>
        </p:txBody>
      </p:sp>
      <p:graphicFrame>
        <p:nvGraphicFramePr>
          <p:cNvPr id="3" name="Diagram 2">
            <a:extLst>
              <a:ext uri="{FF2B5EF4-FFF2-40B4-BE49-F238E27FC236}">
                <a16:creationId xmlns:a16="http://schemas.microsoft.com/office/drawing/2014/main" id="{41F513ED-CCDD-E182-8552-F1F4B358462C}"/>
              </a:ext>
            </a:extLst>
          </p:cNvPr>
          <p:cNvGraphicFramePr/>
          <p:nvPr>
            <p:extLst/>
          </p:nvPr>
        </p:nvGraphicFramePr>
        <p:xfrm>
          <a:off x="419726" y="2298240"/>
          <a:ext cx="8481980" cy="3623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a:extLst>
              <a:ext uri="{FF2B5EF4-FFF2-40B4-BE49-F238E27FC236}">
                <a16:creationId xmlns:a16="http://schemas.microsoft.com/office/drawing/2014/main" id="{2B101B4C-50B8-1151-AD5F-733C6C9E0E48}"/>
              </a:ext>
            </a:extLst>
          </p:cNvPr>
          <p:cNvGraphicFramePr/>
          <p:nvPr>
            <p:extLst/>
          </p:nvPr>
        </p:nvGraphicFramePr>
        <p:xfrm>
          <a:off x="609649" y="2338466"/>
          <a:ext cx="1324874" cy="103595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5" name="Diagram 14">
            <a:extLst>
              <a:ext uri="{FF2B5EF4-FFF2-40B4-BE49-F238E27FC236}">
                <a16:creationId xmlns:a16="http://schemas.microsoft.com/office/drawing/2014/main" id="{194BCD37-CAE1-4030-5054-98220AC2C72D}"/>
              </a:ext>
            </a:extLst>
          </p:cNvPr>
          <p:cNvGraphicFramePr/>
          <p:nvPr>
            <p:extLst/>
          </p:nvPr>
        </p:nvGraphicFramePr>
        <p:xfrm>
          <a:off x="3578503" y="2298240"/>
          <a:ext cx="1474324" cy="109053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6" name="TextBox 5">
            <a:extLst>
              <a:ext uri="{FF2B5EF4-FFF2-40B4-BE49-F238E27FC236}">
                <a16:creationId xmlns:a16="http://schemas.microsoft.com/office/drawing/2014/main" id="{7773B157-6EA7-6A07-9472-2EA9554F9542}"/>
              </a:ext>
            </a:extLst>
          </p:cNvPr>
          <p:cNvSpPr txBox="1"/>
          <p:nvPr/>
        </p:nvSpPr>
        <p:spPr>
          <a:xfrm>
            <a:off x="331021" y="1770296"/>
            <a:ext cx="8654933" cy="584775"/>
          </a:xfrm>
          <a:prstGeom prst="rect">
            <a:avLst/>
          </a:prstGeom>
          <a:noFill/>
        </p:spPr>
        <p:txBody>
          <a:bodyPr wrap="none" rtlCol="0">
            <a:spAutoFit/>
          </a:bodyPr>
          <a:lstStyle/>
          <a:p>
            <a:pPr marL="285750" indent="-285750">
              <a:buFont typeface="Wingdings" panose="05000000000000000000" pitchFamily="2" charset="2"/>
              <a:buChar char="§"/>
            </a:pPr>
            <a:r>
              <a:rPr lang="en-GB" sz="1600" dirty="0">
                <a:latin typeface="Open Sans" panose="020B0606030504020204" pitchFamily="34" charset="0"/>
                <a:ea typeface="Open Sans" panose="020B0606030504020204" pitchFamily="34" charset="0"/>
                <a:cs typeface="Open Sans" panose="020B0606030504020204" pitchFamily="34" charset="0"/>
              </a:rPr>
              <a:t>Strengthening and promoting existing Cultural Routes present within the Programme </a:t>
            </a:r>
          </a:p>
          <a:p>
            <a:r>
              <a:rPr lang="en-GB" sz="1600" dirty="0">
                <a:latin typeface="Open Sans" panose="020B0606030504020204" pitchFamily="34" charset="0"/>
                <a:ea typeface="Open Sans" panose="020B0606030504020204" pitchFamily="34" charset="0"/>
                <a:cs typeface="Open Sans" panose="020B0606030504020204" pitchFamily="34" charset="0"/>
              </a:rPr>
              <a:t>     territory</a:t>
            </a:r>
          </a:p>
        </p:txBody>
      </p:sp>
    </p:spTree>
    <p:extLst>
      <p:ext uri="{BB962C8B-B14F-4D97-AF65-F5344CB8AC3E}">
        <p14:creationId xmlns:p14="http://schemas.microsoft.com/office/powerpoint/2010/main" val="740514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1"/>
          </p:nvPr>
        </p:nvSpPr>
        <p:spPr>
          <a:xfrm>
            <a:off x="1066848" y="1379094"/>
            <a:ext cx="7010303" cy="61459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A2DA"/>
              </a:buClr>
              <a:buSzPts val="2400"/>
              <a:buNone/>
            </a:pPr>
            <a:r>
              <a:rPr lang="en-GB" dirty="0"/>
              <a:t>SO 2.1 – Main characteristics </a:t>
            </a:r>
            <a:endParaRPr dirty="0"/>
          </a:p>
        </p:txBody>
      </p:sp>
      <p:sp>
        <p:nvSpPr>
          <p:cNvPr id="136" name="Google Shape;136;p7"/>
          <p:cNvSpPr txBox="1">
            <a:spLocks noGrp="1"/>
          </p:cNvSpPr>
          <p:nvPr>
            <p:ph type="body" idx="2"/>
          </p:nvPr>
        </p:nvSpPr>
        <p:spPr>
          <a:xfrm>
            <a:off x="631370" y="2308485"/>
            <a:ext cx="7972983" cy="1763643"/>
          </a:xfrm>
          <a:prstGeom prst="rect">
            <a:avLst/>
          </a:prstGeom>
          <a:noFill/>
          <a:ln>
            <a:noFill/>
          </a:ln>
        </p:spPr>
        <p:txBody>
          <a:bodyPr spcFirstLastPara="1" wrap="square" lIns="91425" tIns="45700" rIns="91425" bIns="45700" anchor="t" anchorCtr="0">
            <a:noAutofit/>
          </a:bodyPr>
          <a:lstStyle/>
          <a:p>
            <a:pPr marL="457200" marR="0" lvl="0" indent="-228600" algn="just" rtl="0">
              <a:lnSpc>
                <a:spcPct val="90000"/>
              </a:lnSpc>
              <a:spcBef>
                <a:spcPts val="1000"/>
              </a:spcBef>
              <a:spcAft>
                <a:spcPts val="0"/>
              </a:spcAft>
              <a:buClr>
                <a:schemeClr val="dk1"/>
              </a:buClr>
              <a:buSzPts val="1600"/>
              <a:buFont typeface="Arial"/>
              <a:buNone/>
            </a:pPr>
            <a:r>
              <a:rPr lang="en-GB" sz="1800" b="0" i="0" u="none" strike="noStrike" dirty="0">
                <a:solidFill>
                  <a:srgbClr val="000000"/>
                </a:solidFill>
                <a:latin typeface="Calibri"/>
                <a:ea typeface="Calibri"/>
                <a:cs typeface="Calibri"/>
                <a:sym typeface="Calibri"/>
              </a:rPr>
              <a:t>✓ Prevention</a:t>
            </a:r>
          </a:p>
          <a:p>
            <a:pPr marL="457200" marR="0" lvl="0" indent="-228600" algn="just" rtl="0">
              <a:lnSpc>
                <a:spcPct val="90000"/>
              </a:lnSpc>
              <a:spcBef>
                <a:spcPts val="1000"/>
              </a:spcBef>
              <a:spcAft>
                <a:spcPts val="0"/>
              </a:spcAft>
              <a:buClr>
                <a:schemeClr val="dk1"/>
              </a:buClr>
              <a:buSzPts val="1600"/>
              <a:buFont typeface="Arial"/>
              <a:buNone/>
            </a:pPr>
            <a:r>
              <a:rPr lang="en-GB" sz="1800" b="0" i="0" u="none" strike="noStrike" dirty="0">
                <a:solidFill>
                  <a:srgbClr val="000000"/>
                </a:solidFill>
                <a:latin typeface="Calibri"/>
                <a:ea typeface="Calibri"/>
                <a:cs typeface="Calibri"/>
                <a:sym typeface="Calibri"/>
              </a:rPr>
              <a:t>✓ Protection for risk reduction</a:t>
            </a:r>
          </a:p>
          <a:p>
            <a:pPr marL="457200" marR="0" lvl="0" indent="-228600" algn="just" rtl="0">
              <a:lnSpc>
                <a:spcPct val="90000"/>
              </a:lnSpc>
              <a:spcBef>
                <a:spcPts val="1000"/>
              </a:spcBef>
              <a:spcAft>
                <a:spcPts val="0"/>
              </a:spcAft>
              <a:buClr>
                <a:schemeClr val="dk1"/>
              </a:buClr>
              <a:buSzPts val="1600"/>
              <a:buFont typeface="Arial"/>
              <a:buNone/>
            </a:pPr>
            <a:r>
              <a:rPr lang="en-GB" sz="1800" b="0" i="0" u="none" strike="noStrike" dirty="0">
                <a:solidFill>
                  <a:srgbClr val="000000"/>
                </a:solidFill>
                <a:latin typeface="Calibri"/>
                <a:ea typeface="Calibri"/>
                <a:cs typeface="Calibri"/>
                <a:sym typeface="Calibri"/>
              </a:rPr>
              <a:t>✓ Preparedness, i.e. prediction, early warning, emergency planning</a:t>
            </a:r>
          </a:p>
          <a:p>
            <a:pPr marL="457200" marR="0" lvl="0" indent="-228600" algn="just" rtl="0">
              <a:lnSpc>
                <a:spcPct val="90000"/>
              </a:lnSpc>
              <a:spcBef>
                <a:spcPts val="1000"/>
              </a:spcBef>
              <a:spcAft>
                <a:spcPts val="0"/>
              </a:spcAft>
              <a:buClr>
                <a:schemeClr val="dk1"/>
              </a:buClr>
              <a:buSzPts val="1600"/>
              <a:buFont typeface="Arial"/>
              <a:buNone/>
            </a:pPr>
            <a:r>
              <a:rPr lang="en-GB" sz="1800" b="0" i="0" u="none" strike="noStrike" dirty="0">
                <a:solidFill>
                  <a:srgbClr val="000000"/>
                </a:solidFill>
                <a:latin typeface="Calibri"/>
                <a:ea typeface="Calibri"/>
                <a:cs typeface="Calibri"/>
                <a:sym typeface="Calibri"/>
              </a:rPr>
              <a:t>✓ Response, i.e. physical reconstruction, social and individual recovery</a:t>
            </a:r>
            <a:endParaRPr lang="hr-HR" sz="1800" b="0" i="0" u="none" strike="noStrik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53902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1"/>
          </p:nvPr>
        </p:nvSpPr>
        <p:spPr>
          <a:xfrm>
            <a:off x="1066848" y="1139252"/>
            <a:ext cx="7010303" cy="85444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A2DA"/>
              </a:buClr>
              <a:buSzPts val="2400"/>
              <a:buNone/>
            </a:pPr>
            <a:r>
              <a:rPr lang="en-GB" dirty="0"/>
              <a:t>Type of activities – examples</a:t>
            </a:r>
          </a:p>
          <a:p>
            <a:pPr marL="0" lvl="0" indent="0" algn="ctr" rtl="0">
              <a:lnSpc>
                <a:spcPct val="90000"/>
              </a:lnSpc>
              <a:spcBef>
                <a:spcPts val="0"/>
              </a:spcBef>
              <a:spcAft>
                <a:spcPts val="0"/>
              </a:spcAft>
              <a:buClr>
                <a:srgbClr val="40A2DA"/>
              </a:buClr>
              <a:buSzPts val="2400"/>
              <a:buNone/>
            </a:pPr>
            <a:endParaRPr lang="en-GB" dirty="0"/>
          </a:p>
          <a:p>
            <a:pPr marL="0" lvl="0" indent="0" algn="ctr" rtl="0">
              <a:lnSpc>
                <a:spcPct val="90000"/>
              </a:lnSpc>
              <a:spcBef>
                <a:spcPts val="0"/>
              </a:spcBef>
              <a:spcAft>
                <a:spcPts val="0"/>
              </a:spcAft>
              <a:buClr>
                <a:srgbClr val="40A2DA"/>
              </a:buClr>
              <a:buSzPts val="2400"/>
              <a:buNone/>
            </a:pPr>
            <a:endParaRPr dirty="0"/>
          </a:p>
        </p:txBody>
      </p:sp>
      <p:graphicFrame>
        <p:nvGraphicFramePr>
          <p:cNvPr id="13" name="Diagram 12">
            <a:extLst>
              <a:ext uri="{FF2B5EF4-FFF2-40B4-BE49-F238E27FC236}">
                <a16:creationId xmlns:a16="http://schemas.microsoft.com/office/drawing/2014/main" id="{2B101B4C-50B8-1151-AD5F-733C6C9E0E48}"/>
              </a:ext>
            </a:extLst>
          </p:cNvPr>
          <p:cNvGraphicFramePr/>
          <p:nvPr/>
        </p:nvGraphicFramePr>
        <p:xfrm>
          <a:off x="609649" y="2338466"/>
          <a:ext cx="1324874" cy="1035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a:extLst>
              <a:ext uri="{FF2B5EF4-FFF2-40B4-BE49-F238E27FC236}">
                <a16:creationId xmlns:a16="http://schemas.microsoft.com/office/drawing/2014/main" id="{194BCD37-CAE1-4030-5054-98220AC2C72D}"/>
              </a:ext>
            </a:extLst>
          </p:cNvPr>
          <p:cNvGraphicFramePr/>
          <p:nvPr/>
        </p:nvGraphicFramePr>
        <p:xfrm>
          <a:off x="3578503" y="2298240"/>
          <a:ext cx="1474324" cy="10905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a:extLst>
              <a:ext uri="{FF2B5EF4-FFF2-40B4-BE49-F238E27FC236}">
                <a16:creationId xmlns:a16="http://schemas.microsoft.com/office/drawing/2014/main" id="{7773B157-6EA7-6A07-9472-2EA9554F9542}"/>
              </a:ext>
            </a:extLst>
          </p:cNvPr>
          <p:cNvSpPr txBox="1"/>
          <p:nvPr/>
        </p:nvSpPr>
        <p:spPr>
          <a:xfrm>
            <a:off x="331022" y="1770296"/>
            <a:ext cx="8203329" cy="2185214"/>
          </a:xfrm>
          <a:prstGeom prst="rect">
            <a:avLst/>
          </a:prstGeom>
          <a:noFill/>
        </p:spPr>
        <p:txBody>
          <a:bodyPr wrap="square" rtlCol="0">
            <a:spAutoFit/>
          </a:bodyPr>
          <a:lstStyle/>
          <a:p>
            <a:pPr marL="285750" indent="-285750">
              <a:buFont typeface="Wingdings" panose="05000000000000000000" pitchFamily="2" charset="2"/>
              <a:buChar char="§"/>
            </a:pPr>
            <a:r>
              <a:rPr lang="en-GB" sz="1500" dirty="0">
                <a:latin typeface="Open Sans" panose="020B0606030504020204" pitchFamily="34" charset="0"/>
                <a:ea typeface="Open Sans" panose="020B0606030504020204" pitchFamily="34" charset="0"/>
                <a:cs typeface="Open Sans" panose="020B0606030504020204" pitchFamily="34" charset="0"/>
              </a:rPr>
              <a:t>Establishing </a:t>
            </a:r>
            <a:r>
              <a:rPr lang="en-GB" sz="1500" b="1" dirty="0">
                <a:latin typeface="Open Sans" panose="020B0606030504020204" pitchFamily="34" charset="0"/>
                <a:ea typeface="Open Sans" panose="020B0606030504020204" pitchFamily="34" charset="0"/>
                <a:cs typeface="Open Sans" panose="020B0606030504020204" pitchFamily="34" charset="0"/>
              </a:rPr>
              <a:t>cross-border cultural tourism hub(s)</a:t>
            </a:r>
            <a:r>
              <a:rPr lang="en-GB" sz="1500" dirty="0">
                <a:latin typeface="Open Sans" panose="020B0606030504020204" pitchFamily="34" charset="0"/>
                <a:ea typeface="Open Sans" panose="020B0606030504020204" pitchFamily="34" charset="0"/>
                <a:cs typeface="Open Sans" panose="020B0606030504020204" pitchFamily="34" charset="0"/>
              </a:rPr>
              <a:t> envisioned as (digital) network(s) of professionals based on </a:t>
            </a:r>
            <a:r>
              <a:rPr lang="en-GB" sz="1500" b="1" dirty="0" err="1">
                <a:latin typeface="Open Sans" panose="020B0606030504020204" pitchFamily="34" charset="0"/>
                <a:ea typeface="Open Sans" panose="020B0606030504020204" pitchFamily="34" charset="0"/>
                <a:cs typeface="Open Sans" panose="020B0606030504020204" pitchFamily="34" charset="0"/>
              </a:rPr>
              <a:t>multistakeholdership</a:t>
            </a:r>
            <a:r>
              <a:rPr lang="en-GB" sz="1500" dirty="0">
                <a:latin typeface="Open Sans" panose="020B0606030504020204" pitchFamily="34" charset="0"/>
                <a:ea typeface="Open Sans" panose="020B0606030504020204" pitchFamily="34" charset="0"/>
                <a:cs typeface="Open Sans" panose="020B0606030504020204" pitchFamily="34" charset="0"/>
              </a:rPr>
              <a:t> and </a:t>
            </a:r>
            <a:r>
              <a:rPr lang="en-GB" sz="1500" b="1" dirty="0">
                <a:latin typeface="Open Sans" panose="020B0606030504020204" pitchFamily="34" charset="0"/>
                <a:ea typeface="Open Sans" panose="020B0606030504020204" pitchFamily="34" charset="0"/>
                <a:cs typeface="Open Sans" panose="020B0606030504020204" pitchFamily="34" charset="0"/>
              </a:rPr>
              <a:t>intersectoral</a:t>
            </a:r>
            <a:r>
              <a:rPr lang="en-GB" sz="1500" dirty="0">
                <a:latin typeface="Open Sans" panose="020B0606030504020204" pitchFamily="34" charset="0"/>
                <a:ea typeface="Open Sans" panose="020B0606030504020204" pitchFamily="34" charset="0"/>
                <a:cs typeface="Open Sans" panose="020B0606030504020204" pitchFamily="34" charset="0"/>
              </a:rPr>
              <a:t> </a:t>
            </a:r>
            <a:r>
              <a:rPr lang="en-GB" sz="1500" b="1" dirty="0">
                <a:latin typeface="Open Sans" panose="020B0606030504020204" pitchFamily="34" charset="0"/>
                <a:ea typeface="Open Sans" panose="020B0606030504020204" pitchFamily="34" charset="0"/>
                <a:cs typeface="Open Sans" panose="020B0606030504020204" pitchFamily="34" charset="0"/>
              </a:rPr>
              <a:t>collaborations</a:t>
            </a:r>
            <a:r>
              <a:rPr lang="en-GB" sz="1500" dirty="0">
                <a:latin typeface="Open Sans" panose="020B0606030504020204" pitchFamily="34" charset="0"/>
                <a:ea typeface="Open Sans" panose="020B0606030504020204" pitchFamily="34" charset="0"/>
                <a:cs typeface="Open Sans" panose="020B0606030504020204" pitchFamily="34" charset="0"/>
              </a:rPr>
              <a:t> with the view to develop </a:t>
            </a:r>
            <a:r>
              <a:rPr lang="en-GB" sz="1500" b="1" dirty="0">
                <a:latin typeface="Open Sans" panose="020B0606030504020204" pitchFamily="34" charset="0"/>
                <a:ea typeface="Open Sans" panose="020B0606030504020204" pitchFamily="34" charset="0"/>
                <a:cs typeface="Open Sans" panose="020B0606030504020204" pitchFamily="34" charset="0"/>
              </a:rPr>
              <a:t>a joint strategy </a:t>
            </a:r>
            <a:r>
              <a:rPr lang="en-GB" sz="1500" dirty="0">
                <a:latin typeface="Open Sans" panose="020B0606030504020204" pitchFamily="34" charset="0"/>
                <a:ea typeface="Open Sans" panose="020B0606030504020204" pitchFamily="34" charset="0"/>
                <a:cs typeface="Open Sans" panose="020B0606030504020204" pitchFamily="34" charset="0"/>
              </a:rPr>
              <a:t>for the development of cultural tourism destinations, with specific regards to </a:t>
            </a:r>
            <a:r>
              <a:rPr lang="en-GB" sz="1500" b="1" dirty="0">
                <a:latin typeface="Open Sans" panose="020B0606030504020204" pitchFamily="34" charset="0"/>
                <a:ea typeface="Open Sans" panose="020B0606030504020204" pitchFamily="34" charset="0"/>
                <a:cs typeface="Open Sans" panose="020B0606030504020204" pitchFamily="34" charset="0"/>
              </a:rPr>
              <a:t>Cultural Routes </a:t>
            </a:r>
            <a:r>
              <a:rPr lang="en-GB" sz="1500" dirty="0">
                <a:latin typeface="Open Sans" panose="020B0606030504020204" pitchFamily="34" charset="0"/>
                <a:ea typeface="Open Sans" panose="020B0606030504020204" pitchFamily="34" charset="0"/>
                <a:cs typeface="Open Sans" panose="020B0606030504020204" pitchFamily="34" charset="0"/>
              </a:rPr>
              <a:t>as well as </a:t>
            </a:r>
            <a:r>
              <a:rPr lang="en-GB" sz="1500" b="1" dirty="0">
                <a:latin typeface="Open Sans" panose="020B0606030504020204" pitchFamily="34" charset="0"/>
                <a:ea typeface="Open Sans" panose="020B0606030504020204" pitchFamily="34" charset="0"/>
                <a:cs typeface="Open Sans" panose="020B0606030504020204" pitchFamily="34" charset="0"/>
              </a:rPr>
              <a:t>participative governance models and policies </a:t>
            </a:r>
            <a:r>
              <a:rPr lang="en-GB" sz="1500" dirty="0">
                <a:latin typeface="Open Sans" panose="020B0606030504020204" pitchFamily="34" charset="0"/>
                <a:ea typeface="Open Sans" panose="020B0606030504020204" pitchFamily="34" charset="0"/>
                <a:cs typeface="Open Sans" panose="020B0606030504020204" pitchFamily="34" charset="0"/>
              </a:rPr>
              <a:t>addressing the impacts of mass tourism on cultural and natural heritage and hosting communities, including the </a:t>
            </a:r>
            <a:r>
              <a:rPr lang="en-GB" sz="1500" b="1" dirty="0">
                <a:latin typeface="Open Sans" panose="020B0606030504020204" pitchFamily="34" charset="0"/>
                <a:ea typeface="Open Sans" panose="020B0606030504020204" pitchFamily="34" charset="0"/>
                <a:cs typeface="Open Sans" panose="020B0606030504020204" pitchFamily="34" charset="0"/>
              </a:rPr>
              <a:t>institutional support </a:t>
            </a:r>
            <a:r>
              <a:rPr lang="en-GB" sz="1500" dirty="0">
                <a:latin typeface="Open Sans" panose="020B0606030504020204" pitchFamily="34" charset="0"/>
                <a:ea typeface="Open Sans" panose="020B0606030504020204" pitchFamily="34" charset="0"/>
                <a:cs typeface="Open Sans" panose="020B0606030504020204" pitchFamily="34" charset="0"/>
              </a:rPr>
              <a:t>and knowledge required for development, testing and promoting new joint concepts and products in cultural tourism and share them between interested stakeholders. </a:t>
            </a:r>
          </a:p>
          <a:p>
            <a:r>
              <a:rPr lang="en-GB" sz="1600" dirty="0">
                <a:latin typeface="Open Sans" panose="020B0606030504020204" pitchFamily="34" charset="0"/>
                <a:ea typeface="Open Sans" panose="020B0606030504020204" pitchFamily="34" charset="0"/>
                <a:cs typeface="Open Sans" panose="020B0606030504020204" pitchFamily="34" charset="0"/>
              </a:rPr>
              <a:t>     </a:t>
            </a:r>
          </a:p>
        </p:txBody>
      </p:sp>
      <p:grpSp>
        <p:nvGrpSpPr>
          <p:cNvPr id="7" name="Group 6">
            <a:extLst>
              <a:ext uri="{FF2B5EF4-FFF2-40B4-BE49-F238E27FC236}">
                <a16:creationId xmlns:a16="http://schemas.microsoft.com/office/drawing/2014/main" id="{A3B1DBD3-4663-4B99-BD4C-50FBB221C57E}"/>
              </a:ext>
            </a:extLst>
          </p:cNvPr>
          <p:cNvGrpSpPr/>
          <p:nvPr/>
        </p:nvGrpSpPr>
        <p:grpSpPr>
          <a:xfrm>
            <a:off x="2518348" y="3621447"/>
            <a:ext cx="3720335" cy="2445068"/>
            <a:chOff x="2518348" y="3621447"/>
            <a:chExt cx="3720335" cy="2445068"/>
          </a:xfrm>
        </p:grpSpPr>
        <p:sp>
          <p:nvSpPr>
            <p:cNvPr id="8" name="Freeform: Shape 7">
              <a:extLst>
                <a:ext uri="{FF2B5EF4-FFF2-40B4-BE49-F238E27FC236}">
                  <a16:creationId xmlns:a16="http://schemas.microsoft.com/office/drawing/2014/main" id="{7CA36EAF-97B6-0F32-15A4-7D70166FCE98}"/>
                </a:ext>
              </a:extLst>
            </p:cNvPr>
            <p:cNvSpPr/>
            <p:nvPr/>
          </p:nvSpPr>
          <p:spPr>
            <a:xfrm>
              <a:off x="3076469" y="3621447"/>
              <a:ext cx="2712432" cy="1462586"/>
            </a:xfrm>
            <a:custGeom>
              <a:avLst/>
              <a:gdLst>
                <a:gd name="connsiteX0" fmla="*/ 0 w 2712432"/>
                <a:gd name="connsiteY0" fmla="*/ 731293 h 1462586"/>
                <a:gd name="connsiteX1" fmla="*/ 1356216 w 2712432"/>
                <a:gd name="connsiteY1" fmla="*/ 0 h 1462586"/>
                <a:gd name="connsiteX2" fmla="*/ 2712432 w 2712432"/>
                <a:gd name="connsiteY2" fmla="*/ 731293 h 1462586"/>
                <a:gd name="connsiteX3" fmla="*/ 1356216 w 2712432"/>
                <a:gd name="connsiteY3" fmla="*/ 1462586 h 1462586"/>
                <a:gd name="connsiteX4" fmla="*/ 0 w 2712432"/>
                <a:gd name="connsiteY4" fmla="*/ 731293 h 146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2432" h="1462586">
                  <a:moveTo>
                    <a:pt x="0" y="731293"/>
                  </a:moveTo>
                  <a:cubicBezTo>
                    <a:pt x="0" y="327411"/>
                    <a:pt x="607199" y="0"/>
                    <a:pt x="1356216" y="0"/>
                  </a:cubicBezTo>
                  <a:cubicBezTo>
                    <a:pt x="2105233" y="0"/>
                    <a:pt x="2712432" y="327411"/>
                    <a:pt x="2712432" y="731293"/>
                  </a:cubicBezTo>
                  <a:cubicBezTo>
                    <a:pt x="2712432" y="1135175"/>
                    <a:pt x="2105233" y="1462586"/>
                    <a:pt x="1356216" y="1462586"/>
                  </a:cubicBezTo>
                  <a:cubicBezTo>
                    <a:pt x="607199" y="1462586"/>
                    <a:pt x="0" y="1135175"/>
                    <a:pt x="0" y="731293"/>
                  </a:cubicBezTo>
                  <a:close/>
                </a:path>
              </a:pathLst>
            </a:cu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1657" tIns="255952" rIns="361658" bIns="548470" numCol="1" spcCol="1270" anchor="ctr" anchorCtr="0">
              <a:noAutofit/>
            </a:bodyPr>
            <a:lstStyle/>
            <a:p>
              <a:pPr marL="0" lvl="0" indent="0" algn="ctr" defTabSz="622300">
                <a:lnSpc>
                  <a:spcPct val="90000"/>
                </a:lnSpc>
                <a:spcBef>
                  <a:spcPct val="0"/>
                </a:spcBef>
                <a:spcAft>
                  <a:spcPct val="35000"/>
                </a:spcAft>
                <a:buNone/>
              </a:pPr>
              <a:r>
                <a:rPr lang="en-GB" sz="1400" kern="1200" dirty="0"/>
                <a:t>Public bodies, Business support institutions, EDU and research, NGOs, SMEs…</a:t>
              </a:r>
            </a:p>
          </p:txBody>
        </p:sp>
        <p:sp>
          <p:nvSpPr>
            <p:cNvPr id="9" name="Freeform: Shape 8">
              <a:extLst>
                <a:ext uri="{FF2B5EF4-FFF2-40B4-BE49-F238E27FC236}">
                  <a16:creationId xmlns:a16="http://schemas.microsoft.com/office/drawing/2014/main" id="{AF7B2D2B-EED7-17A5-B9C4-3BCE218AA463}"/>
                </a:ext>
              </a:extLst>
            </p:cNvPr>
            <p:cNvSpPr/>
            <p:nvPr/>
          </p:nvSpPr>
          <p:spPr>
            <a:xfrm>
              <a:off x="4185033" y="4447371"/>
              <a:ext cx="2053650" cy="1619143"/>
            </a:xfrm>
            <a:custGeom>
              <a:avLst/>
              <a:gdLst>
                <a:gd name="connsiteX0" fmla="*/ 0 w 1327435"/>
                <a:gd name="connsiteY0" fmla="*/ 651513 h 1303025"/>
                <a:gd name="connsiteX1" fmla="*/ 663718 w 1327435"/>
                <a:gd name="connsiteY1" fmla="*/ 0 h 1303025"/>
                <a:gd name="connsiteX2" fmla="*/ 1327436 w 1327435"/>
                <a:gd name="connsiteY2" fmla="*/ 651513 h 1303025"/>
                <a:gd name="connsiteX3" fmla="*/ 663718 w 1327435"/>
                <a:gd name="connsiteY3" fmla="*/ 1303026 h 1303025"/>
                <a:gd name="connsiteX4" fmla="*/ 0 w 1327435"/>
                <a:gd name="connsiteY4" fmla="*/ 651513 h 1303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7435" h="1303025">
                  <a:moveTo>
                    <a:pt x="0" y="651513"/>
                  </a:moveTo>
                  <a:cubicBezTo>
                    <a:pt x="0" y="291692"/>
                    <a:pt x="297157" y="0"/>
                    <a:pt x="663718" y="0"/>
                  </a:cubicBezTo>
                  <a:cubicBezTo>
                    <a:pt x="1030279" y="0"/>
                    <a:pt x="1327436" y="291692"/>
                    <a:pt x="1327436" y="651513"/>
                  </a:cubicBezTo>
                  <a:cubicBezTo>
                    <a:pt x="1327436" y="1011334"/>
                    <a:pt x="1030279" y="1303026"/>
                    <a:pt x="663718" y="1303026"/>
                  </a:cubicBezTo>
                  <a:cubicBezTo>
                    <a:pt x="297157" y="1303026"/>
                    <a:pt x="0" y="1011334"/>
                    <a:pt x="0" y="651513"/>
                  </a:cubicBezTo>
                  <a:close/>
                </a:path>
              </a:pathLst>
            </a:cu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05974" tIns="336615" rIns="125000" bIns="249747" numCol="1" spcCol="1270" anchor="ctr" anchorCtr="0">
              <a:noAutofit/>
            </a:bodyPr>
            <a:lstStyle/>
            <a:p>
              <a:pPr marL="0" lvl="0" indent="0" defTabSz="622300">
                <a:lnSpc>
                  <a:spcPct val="90000"/>
                </a:lnSpc>
                <a:spcBef>
                  <a:spcPct val="0"/>
                </a:spcBef>
                <a:spcAft>
                  <a:spcPct val="35000"/>
                </a:spcAft>
                <a:buNone/>
              </a:pPr>
              <a:r>
                <a:rPr lang="en-GB" dirty="0"/>
                <a:t>Toolkit, accessibility and/or managing crowds, agreements between public, private and CS</a:t>
              </a:r>
              <a:endParaRPr lang="en-GB" sz="1400" kern="1200" dirty="0"/>
            </a:p>
          </p:txBody>
        </p:sp>
        <p:sp>
          <p:nvSpPr>
            <p:cNvPr id="10" name="Freeform: Shape 9">
              <a:extLst>
                <a:ext uri="{FF2B5EF4-FFF2-40B4-BE49-F238E27FC236}">
                  <a16:creationId xmlns:a16="http://schemas.microsoft.com/office/drawing/2014/main" id="{8421B64E-4717-BEA9-E980-09886A7FBDA9}"/>
                </a:ext>
              </a:extLst>
            </p:cNvPr>
            <p:cNvSpPr/>
            <p:nvPr/>
          </p:nvSpPr>
          <p:spPr>
            <a:xfrm flipH="1">
              <a:off x="2518348" y="4447373"/>
              <a:ext cx="2053650" cy="1619142"/>
            </a:xfrm>
            <a:custGeom>
              <a:avLst/>
              <a:gdLst>
                <a:gd name="connsiteX0" fmla="*/ 0 w 1436562"/>
                <a:gd name="connsiteY0" fmla="*/ 676990 h 1353979"/>
                <a:gd name="connsiteX1" fmla="*/ 718281 w 1436562"/>
                <a:gd name="connsiteY1" fmla="*/ 0 h 1353979"/>
                <a:gd name="connsiteX2" fmla="*/ 1436562 w 1436562"/>
                <a:gd name="connsiteY2" fmla="*/ 676990 h 1353979"/>
                <a:gd name="connsiteX3" fmla="*/ 718281 w 1436562"/>
                <a:gd name="connsiteY3" fmla="*/ 1353980 h 1353979"/>
                <a:gd name="connsiteX4" fmla="*/ 0 w 1436562"/>
                <a:gd name="connsiteY4" fmla="*/ 676990 h 1353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562" h="1353979">
                  <a:moveTo>
                    <a:pt x="1436562" y="676990"/>
                  </a:moveTo>
                  <a:cubicBezTo>
                    <a:pt x="1436562" y="303099"/>
                    <a:pt x="1114977" y="0"/>
                    <a:pt x="718281" y="0"/>
                  </a:cubicBezTo>
                  <a:cubicBezTo>
                    <a:pt x="321585" y="0"/>
                    <a:pt x="0" y="303099"/>
                    <a:pt x="0" y="676990"/>
                  </a:cubicBezTo>
                  <a:cubicBezTo>
                    <a:pt x="0" y="1050881"/>
                    <a:pt x="321585" y="1353979"/>
                    <a:pt x="718281" y="1353979"/>
                  </a:cubicBezTo>
                  <a:cubicBezTo>
                    <a:pt x="1114977" y="1353979"/>
                    <a:pt x="1436562" y="1050881"/>
                    <a:pt x="1436562" y="676990"/>
                  </a:cubicBezTo>
                  <a:close/>
                </a:path>
              </a:pathLst>
            </a:cu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9348" tIns="259512" rIns="135278" bIns="349778" numCol="1" spcCol="1270" anchor="ctr" anchorCtr="0">
              <a:noAutofit/>
            </a:bodyPr>
            <a:lstStyle/>
            <a:p>
              <a:pPr marL="0" lvl="0" indent="0" defTabSz="622300">
                <a:lnSpc>
                  <a:spcPct val="90000"/>
                </a:lnSpc>
                <a:spcBef>
                  <a:spcPct val="0"/>
                </a:spcBef>
                <a:spcAft>
                  <a:spcPct val="35000"/>
                </a:spcAft>
                <a:buNone/>
              </a:pPr>
              <a:r>
                <a:rPr lang="en-GB" sz="1400" kern="1200" dirty="0"/>
                <a:t>Good </a:t>
              </a:r>
              <a:r>
                <a:rPr lang="en-GB" dirty="0"/>
                <a:t>practices of public-civic partnerships, public debates involving citizens</a:t>
              </a:r>
              <a:endParaRPr lang="en-GB" sz="1400" kern="1200" dirty="0"/>
            </a:p>
          </p:txBody>
        </p:sp>
      </p:grpSp>
    </p:spTree>
    <p:extLst>
      <p:ext uri="{BB962C8B-B14F-4D97-AF65-F5344CB8AC3E}">
        <p14:creationId xmlns:p14="http://schemas.microsoft.com/office/powerpoint/2010/main" val="408632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1"/>
          </p:nvPr>
        </p:nvSpPr>
        <p:spPr>
          <a:xfrm>
            <a:off x="1066848" y="1139252"/>
            <a:ext cx="7010303" cy="85444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A2DA"/>
              </a:buClr>
              <a:buSzPts val="2400"/>
              <a:buNone/>
            </a:pPr>
            <a:r>
              <a:rPr lang="en-GB" dirty="0"/>
              <a:t>Type of activities – examples</a:t>
            </a:r>
          </a:p>
          <a:p>
            <a:pPr marL="0" lvl="0" indent="0" algn="ctr" rtl="0">
              <a:lnSpc>
                <a:spcPct val="90000"/>
              </a:lnSpc>
              <a:spcBef>
                <a:spcPts val="0"/>
              </a:spcBef>
              <a:spcAft>
                <a:spcPts val="0"/>
              </a:spcAft>
              <a:buClr>
                <a:srgbClr val="40A2DA"/>
              </a:buClr>
              <a:buSzPts val="2400"/>
              <a:buNone/>
            </a:pPr>
            <a:endParaRPr lang="en-GB" dirty="0"/>
          </a:p>
          <a:p>
            <a:pPr marL="0" lvl="0" indent="0" algn="ctr" rtl="0">
              <a:lnSpc>
                <a:spcPct val="90000"/>
              </a:lnSpc>
              <a:spcBef>
                <a:spcPts val="0"/>
              </a:spcBef>
              <a:spcAft>
                <a:spcPts val="0"/>
              </a:spcAft>
              <a:buClr>
                <a:srgbClr val="40A2DA"/>
              </a:buClr>
              <a:buSzPts val="2400"/>
              <a:buNone/>
            </a:pPr>
            <a:endParaRPr dirty="0"/>
          </a:p>
        </p:txBody>
      </p:sp>
      <p:graphicFrame>
        <p:nvGraphicFramePr>
          <p:cNvPr id="13" name="Diagram 12">
            <a:extLst>
              <a:ext uri="{FF2B5EF4-FFF2-40B4-BE49-F238E27FC236}">
                <a16:creationId xmlns:a16="http://schemas.microsoft.com/office/drawing/2014/main" id="{2B101B4C-50B8-1151-AD5F-733C6C9E0E48}"/>
              </a:ext>
            </a:extLst>
          </p:cNvPr>
          <p:cNvGraphicFramePr/>
          <p:nvPr/>
        </p:nvGraphicFramePr>
        <p:xfrm>
          <a:off x="609649" y="2338466"/>
          <a:ext cx="1324874" cy="1035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a:extLst>
              <a:ext uri="{FF2B5EF4-FFF2-40B4-BE49-F238E27FC236}">
                <a16:creationId xmlns:a16="http://schemas.microsoft.com/office/drawing/2014/main" id="{194BCD37-CAE1-4030-5054-98220AC2C72D}"/>
              </a:ext>
            </a:extLst>
          </p:cNvPr>
          <p:cNvGraphicFramePr/>
          <p:nvPr/>
        </p:nvGraphicFramePr>
        <p:xfrm>
          <a:off x="3578503" y="2298240"/>
          <a:ext cx="1474324" cy="10905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a:extLst>
              <a:ext uri="{FF2B5EF4-FFF2-40B4-BE49-F238E27FC236}">
                <a16:creationId xmlns:a16="http://schemas.microsoft.com/office/drawing/2014/main" id="{7773B157-6EA7-6A07-9472-2EA9554F9542}"/>
              </a:ext>
            </a:extLst>
          </p:cNvPr>
          <p:cNvSpPr txBox="1"/>
          <p:nvPr/>
        </p:nvSpPr>
        <p:spPr>
          <a:xfrm>
            <a:off x="331022" y="1770296"/>
            <a:ext cx="8203329" cy="1323439"/>
          </a:xfrm>
          <a:prstGeom prst="rect">
            <a:avLst/>
          </a:prstGeom>
          <a:noFill/>
        </p:spPr>
        <p:txBody>
          <a:bodyPr wrap="square" rtlCol="0">
            <a:spAutoFit/>
          </a:bodyPr>
          <a:lstStyle/>
          <a:p>
            <a:pPr marL="285750" indent="-285750">
              <a:buFont typeface="Wingdings" panose="05000000000000000000" pitchFamily="2" charset="2"/>
              <a:buChar char="§"/>
            </a:pPr>
            <a:r>
              <a:rPr lang="en-GB" sz="1600" dirty="0">
                <a:latin typeface="Open Sans" panose="020B0606030504020204" pitchFamily="34" charset="0"/>
                <a:ea typeface="Open Sans" panose="020B0606030504020204" pitchFamily="34" charset="0"/>
                <a:cs typeface="Open Sans" panose="020B0606030504020204" pitchFamily="34" charset="0"/>
              </a:rPr>
              <a:t>Developing and testing training materials and methodologies for vocational schools and SMEs within existing or newly established Cultural Routes, in order to improve their capacities and better promote the Programme area as a sustainable cultural tourist destination</a:t>
            </a:r>
            <a:r>
              <a:rPr lang="en-GB" sz="1500" dirty="0">
                <a:latin typeface="Open Sans" panose="020B0606030504020204" pitchFamily="34" charset="0"/>
                <a:ea typeface="Open Sans" panose="020B0606030504020204" pitchFamily="34" charset="0"/>
                <a:cs typeface="Open Sans" panose="020B0606030504020204" pitchFamily="34" charset="0"/>
              </a:rPr>
              <a:t>. </a:t>
            </a:r>
          </a:p>
          <a:p>
            <a:r>
              <a:rPr lang="en-GB" sz="1600" dirty="0">
                <a:latin typeface="Open Sans" panose="020B0606030504020204" pitchFamily="34" charset="0"/>
                <a:ea typeface="Open Sans" panose="020B0606030504020204" pitchFamily="34" charset="0"/>
                <a:cs typeface="Open Sans" panose="020B0606030504020204" pitchFamily="34" charset="0"/>
              </a:rPr>
              <a:t>     </a:t>
            </a:r>
          </a:p>
        </p:txBody>
      </p:sp>
      <p:sp>
        <p:nvSpPr>
          <p:cNvPr id="2" name="Isosceles Triangle 1">
            <a:extLst>
              <a:ext uri="{FF2B5EF4-FFF2-40B4-BE49-F238E27FC236}">
                <a16:creationId xmlns:a16="http://schemas.microsoft.com/office/drawing/2014/main" id="{52D1F75B-B237-6BC1-CE93-727C384BA56C}"/>
              </a:ext>
            </a:extLst>
          </p:cNvPr>
          <p:cNvSpPr/>
          <p:nvPr/>
        </p:nvSpPr>
        <p:spPr>
          <a:xfrm>
            <a:off x="2338466" y="2923081"/>
            <a:ext cx="4512039" cy="2983043"/>
          </a:xfrm>
          <a:prstGeom prst="triangle">
            <a:avLst>
              <a:gd name="adj" fmla="val 4955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Increase the knowledge on cultural and natural heritage, the concept of sustainable tourism, hospitality - services for all, cultural tourism management &amp; marketing</a:t>
            </a:r>
          </a:p>
        </p:txBody>
      </p:sp>
    </p:spTree>
    <p:extLst>
      <p:ext uri="{BB962C8B-B14F-4D97-AF65-F5344CB8AC3E}">
        <p14:creationId xmlns:p14="http://schemas.microsoft.com/office/powerpoint/2010/main" val="572700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1"/>
          </p:nvPr>
        </p:nvSpPr>
        <p:spPr>
          <a:xfrm>
            <a:off x="1066848" y="1139252"/>
            <a:ext cx="7010303" cy="85444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A2DA"/>
              </a:buClr>
              <a:buSzPts val="2400"/>
              <a:buNone/>
            </a:pPr>
            <a:r>
              <a:rPr lang="en-GB" dirty="0"/>
              <a:t>Type of activities – examples</a:t>
            </a:r>
          </a:p>
          <a:p>
            <a:pPr marL="0" lvl="0" indent="0" algn="ctr" rtl="0">
              <a:lnSpc>
                <a:spcPct val="90000"/>
              </a:lnSpc>
              <a:spcBef>
                <a:spcPts val="0"/>
              </a:spcBef>
              <a:spcAft>
                <a:spcPts val="0"/>
              </a:spcAft>
              <a:buClr>
                <a:srgbClr val="40A2DA"/>
              </a:buClr>
              <a:buSzPts val="2400"/>
              <a:buNone/>
            </a:pPr>
            <a:endParaRPr lang="en-GB" dirty="0"/>
          </a:p>
          <a:p>
            <a:pPr marL="0" lvl="0" indent="0" algn="ctr" rtl="0">
              <a:lnSpc>
                <a:spcPct val="90000"/>
              </a:lnSpc>
              <a:spcBef>
                <a:spcPts val="0"/>
              </a:spcBef>
              <a:spcAft>
                <a:spcPts val="0"/>
              </a:spcAft>
              <a:buClr>
                <a:srgbClr val="40A2DA"/>
              </a:buClr>
              <a:buSzPts val="2400"/>
              <a:buNone/>
            </a:pPr>
            <a:endParaRPr dirty="0"/>
          </a:p>
        </p:txBody>
      </p:sp>
      <p:graphicFrame>
        <p:nvGraphicFramePr>
          <p:cNvPr id="13" name="Diagram 12">
            <a:extLst>
              <a:ext uri="{FF2B5EF4-FFF2-40B4-BE49-F238E27FC236}">
                <a16:creationId xmlns:a16="http://schemas.microsoft.com/office/drawing/2014/main" id="{2B101B4C-50B8-1151-AD5F-733C6C9E0E48}"/>
              </a:ext>
            </a:extLst>
          </p:cNvPr>
          <p:cNvGraphicFramePr/>
          <p:nvPr/>
        </p:nvGraphicFramePr>
        <p:xfrm>
          <a:off x="609649" y="2338466"/>
          <a:ext cx="1324874" cy="1035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a:extLst>
              <a:ext uri="{FF2B5EF4-FFF2-40B4-BE49-F238E27FC236}">
                <a16:creationId xmlns:a16="http://schemas.microsoft.com/office/drawing/2014/main" id="{194BCD37-CAE1-4030-5054-98220AC2C72D}"/>
              </a:ext>
            </a:extLst>
          </p:cNvPr>
          <p:cNvGraphicFramePr/>
          <p:nvPr/>
        </p:nvGraphicFramePr>
        <p:xfrm>
          <a:off x="3578503" y="2298240"/>
          <a:ext cx="1474324" cy="10905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a:extLst>
              <a:ext uri="{FF2B5EF4-FFF2-40B4-BE49-F238E27FC236}">
                <a16:creationId xmlns:a16="http://schemas.microsoft.com/office/drawing/2014/main" id="{7773B157-6EA7-6A07-9472-2EA9554F9542}"/>
              </a:ext>
            </a:extLst>
          </p:cNvPr>
          <p:cNvSpPr txBox="1"/>
          <p:nvPr/>
        </p:nvSpPr>
        <p:spPr>
          <a:xfrm>
            <a:off x="331022" y="1770296"/>
            <a:ext cx="8203329" cy="2062103"/>
          </a:xfrm>
          <a:prstGeom prst="rect">
            <a:avLst/>
          </a:prstGeom>
          <a:noFill/>
        </p:spPr>
        <p:txBody>
          <a:bodyPr wrap="square" rtlCol="0">
            <a:spAutoFit/>
          </a:bodyPr>
          <a:lstStyle/>
          <a:p>
            <a:pPr marL="285750" indent="-285750">
              <a:buFont typeface="Wingdings" panose="05000000000000000000" pitchFamily="2" charset="2"/>
              <a:buChar char="§"/>
            </a:pPr>
            <a:r>
              <a:rPr lang="en-GB" sz="1600" dirty="0">
                <a:latin typeface="Open Sans" panose="020B0606030504020204" pitchFamily="34" charset="0"/>
                <a:ea typeface="Open Sans" panose="020B0606030504020204" pitchFamily="34" charset="0"/>
                <a:cs typeface="Open Sans" panose="020B0606030504020204" pitchFamily="34" charset="0"/>
              </a:rPr>
              <a:t>Developing and testing interdisciplinary (heritage and tourism sector) training materials and methods addressing cross-border cultural destinations, with particular attention towards Cultural Routes, for their strategic planning and management with a view to improve the relationship between education and job market as well as to tackle the possibilities in reducing the impact of mass tourism though planning and site management and contribute to sustainable tourism development</a:t>
            </a:r>
            <a:r>
              <a:rPr lang="en-GB" sz="1500" dirty="0">
                <a:latin typeface="Open Sans" panose="020B0606030504020204" pitchFamily="34" charset="0"/>
                <a:ea typeface="Open Sans" panose="020B0606030504020204" pitchFamily="34" charset="0"/>
                <a:cs typeface="Open Sans" panose="020B0606030504020204" pitchFamily="34" charset="0"/>
              </a:rPr>
              <a:t>. </a:t>
            </a:r>
          </a:p>
          <a:p>
            <a:r>
              <a:rPr lang="en-GB" sz="1600" dirty="0">
                <a:latin typeface="Open Sans" panose="020B0606030504020204" pitchFamily="34" charset="0"/>
                <a:ea typeface="Open Sans" panose="020B0606030504020204" pitchFamily="34" charset="0"/>
                <a:cs typeface="Open Sans" panose="020B0606030504020204" pitchFamily="34" charset="0"/>
              </a:rPr>
              <a:t>     </a:t>
            </a:r>
          </a:p>
        </p:txBody>
      </p:sp>
      <p:graphicFrame>
        <p:nvGraphicFramePr>
          <p:cNvPr id="4" name="Diagram 3">
            <a:extLst>
              <a:ext uri="{FF2B5EF4-FFF2-40B4-BE49-F238E27FC236}">
                <a16:creationId xmlns:a16="http://schemas.microsoft.com/office/drawing/2014/main" id="{41E8AF84-225F-8AA9-51F1-21243F3BC7C3}"/>
              </a:ext>
            </a:extLst>
          </p:cNvPr>
          <p:cNvGraphicFramePr/>
          <p:nvPr>
            <p:extLst/>
          </p:nvPr>
        </p:nvGraphicFramePr>
        <p:xfrm>
          <a:off x="609650" y="3252866"/>
          <a:ext cx="7924702" cy="28031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655967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lemento grafico 2" descr="Busta contorno">
            <a:extLst>
              <a:ext uri="{FF2B5EF4-FFF2-40B4-BE49-F238E27FC236}">
                <a16:creationId xmlns:a16="http://schemas.microsoft.com/office/drawing/2014/main" id="{237E2824-64A6-9CC2-651F-159542C9B5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27010" y="4680261"/>
            <a:ext cx="280514" cy="280514"/>
          </a:xfrm>
          <a:prstGeom prst="rect">
            <a:avLst/>
          </a:prstGeom>
        </p:spPr>
      </p:pic>
      <p:pic>
        <p:nvPicPr>
          <p:cNvPr id="4" name="Elemento grafico 3" descr="Cornetta contorno">
            <a:extLst>
              <a:ext uri="{FF2B5EF4-FFF2-40B4-BE49-F238E27FC236}">
                <a16:creationId xmlns:a16="http://schemas.microsoft.com/office/drawing/2014/main" id="{9100AC66-E5EC-6DAA-8E32-D8965562BD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27010" y="5019961"/>
            <a:ext cx="280514" cy="280514"/>
          </a:xfrm>
          <a:prstGeom prst="rect">
            <a:avLst/>
          </a:prstGeom>
        </p:spPr>
      </p:pic>
      <p:pic>
        <p:nvPicPr>
          <p:cNvPr id="5" name="Elemento grafico 4" descr="Mondo contorno">
            <a:extLst>
              <a:ext uri="{FF2B5EF4-FFF2-40B4-BE49-F238E27FC236}">
                <a16:creationId xmlns:a16="http://schemas.microsoft.com/office/drawing/2014/main" id="{67CE3442-E65F-B5BA-D239-6BB829EBF30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27009" y="5362254"/>
            <a:ext cx="280514" cy="280514"/>
          </a:xfrm>
          <a:prstGeom prst="rect">
            <a:avLst/>
          </a:prstGeom>
        </p:spPr>
      </p:pic>
      <p:pic>
        <p:nvPicPr>
          <p:cNvPr id="6" name="Elemento grafico 5" descr="Mappa con segnaposto contorno">
            <a:extLst>
              <a:ext uri="{FF2B5EF4-FFF2-40B4-BE49-F238E27FC236}">
                <a16:creationId xmlns:a16="http://schemas.microsoft.com/office/drawing/2014/main" id="{916A79BE-087A-2C8E-A072-AD2AD1981BA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27009" y="4291030"/>
            <a:ext cx="280514" cy="280514"/>
          </a:xfrm>
          <a:prstGeom prst="rect">
            <a:avLst/>
          </a:prstGeom>
        </p:spPr>
      </p:pic>
      <p:sp>
        <p:nvSpPr>
          <p:cNvPr id="8" name="CasellaDiTesto 7">
            <a:extLst>
              <a:ext uri="{FF2B5EF4-FFF2-40B4-BE49-F238E27FC236}">
                <a16:creationId xmlns:a16="http://schemas.microsoft.com/office/drawing/2014/main" id="{6C69B6AC-33D5-4BC0-B0BD-F8F60DB2B301}"/>
              </a:ext>
            </a:extLst>
          </p:cNvPr>
          <p:cNvSpPr txBox="1"/>
          <p:nvPr/>
        </p:nvSpPr>
        <p:spPr>
          <a:xfrm>
            <a:off x="1219248" y="2941206"/>
            <a:ext cx="7010303" cy="270843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Veneto </a:t>
            </a:r>
            <a:r>
              <a:rPr kumimoji="0" lang="it-IT" sz="1200" b="1" i="0" u="none" strike="noStrike" kern="120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Region</a:t>
            </a:r>
            <a:endParaRPr kumimoji="0" lang="it-IT"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Area for </a:t>
            </a:r>
            <a:r>
              <a:rPr kumimoji="0" lang="it-IT" sz="1200" b="0" i="0" u="none" strike="noStrike" kern="120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Economic</a:t>
            </a:r>
            <a:r>
              <a:rPr kumimoji="0" lang="it-IT"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Policies, Human Capital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and Programming of </a:t>
            </a:r>
            <a:r>
              <a:rPr kumimoji="0" lang="it-IT" sz="1200" b="0" i="0" u="none" strike="noStrike" kern="120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European</a:t>
            </a:r>
            <a:r>
              <a:rPr kumimoji="0" lang="it-IT"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Funds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Directorate</a:t>
            </a:r>
            <a:r>
              <a:rPr kumimoji="0" lang="it-IT"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for Joint Programming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Italy</a:t>
            </a:r>
            <a:r>
              <a:rPr kumimoji="0" lang="it-IT"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 </a:t>
            </a:r>
            <a:r>
              <a:rPr kumimoji="0" lang="it-IT" sz="1200" b="0" i="0" u="none" strike="noStrike" kern="120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Croatia</a:t>
            </a:r>
            <a:r>
              <a:rPr kumimoji="0" lang="it-IT"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Managing Authority and Joint </a:t>
            </a:r>
            <a:r>
              <a:rPr kumimoji="0" lang="it-IT" sz="1200" b="0" i="0" u="none" strike="noStrike" kern="120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Secretariat</a:t>
            </a:r>
            <a:endParaRPr kumimoji="0" lang="it-IT"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Dorsoduro</a:t>
            </a:r>
            <a:r>
              <a:rPr kumimoji="0" lang="it-IT"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3494/A - 30123 Venezia </a:t>
            </a:r>
            <a:r>
              <a:rPr kumimoji="0" lang="it-IT" sz="1000" b="0" i="0" u="none" strike="noStrike" kern="120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Italy</a:t>
            </a:r>
            <a:endParaRPr kumimoji="0" lang="it-IT"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it-IT"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italia.croazia@regione.veneto.it</a:t>
            </a:r>
            <a:endParaRPr kumimoji="0" lang="it-IT"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italia.croazia@pec.regione.veneto.it</a:t>
            </a:r>
            <a:endParaRPr kumimoji="0" lang="it-IT"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it-IT"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+39 041 2791781</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it-IT"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www.italy-croatia.eu</a:t>
            </a:r>
            <a:endParaRPr kumimoji="0" lang="it-IT"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51653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1"/>
          </p:nvPr>
        </p:nvSpPr>
        <p:spPr>
          <a:xfrm>
            <a:off x="1066848" y="1169234"/>
            <a:ext cx="7010303" cy="49467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A2DA"/>
              </a:buClr>
              <a:buSzPts val="2400"/>
              <a:buNone/>
            </a:pPr>
            <a:r>
              <a:rPr lang="en-GB" dirty="0"/>
              <a:t>SO </a:t>
            </a:r>
            <a:r>
              <a:rPr lang="hr-HR" dirty="0"/>
              <a:t>2</a:t>
            </a:r>
            <a:r>
              <a:rPr lang="en-GB" dirty="0"/>
              <a:t>.1 – Objectives </a:t>
            </a:r>
            <a:endParaRPr dirty="0"/>
          </a:p>
        </p:txBody>
      </p:sp>
      <p:sp>
        <p:nvSpPr>
          <p:cNvPr id="136" name="Google Shape;136;p7"/>
          <p:cNvSpPr txBox="1">
            <a:spLocks noGrp="1"/>
          </p:cNvSpPr>
          <p:nvPr>
            <p:ph type="body" idx="2"/>
          </p:nvPr>
        </p:nvSpPr>
        <p:spPr>
          <a:xfrm>
            <a:off x="631370" y="1663908"/>
            <a:ext cx="7972983" cy="434714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800"/>
              <a:buNone/>
            </a:pPr>
            <a:r>
              <a:rPr lang="en-GB" dirty="0">
                <a:latin typeface="Open Sans" panose="020B0606030504020204" pitchFamily="34" charset="0"/>
                <a:ea typeface="Open Sans" panose="020B0606030504020204" pitchFamily="34" charset="0"/>
                <a:cs typeface="Open Sans" panose="020B0606030504020204" pitchFamily="34" charset="0"/>
              </a:rPr>
              <a:t>The project proposals shall contribute to the achievement of all following specific objectives:</a:t>
            </a:r>
          </a:p>
          <a:p>
            <a:pPr marL="0" lvl="0" indent="0" algn="just" rtl="0">
              <a:lnSpc>
                <a:spcPct val="90000"/>
              </a:lnSpc>
              <a:spcBef>
                <a:spcPts val="0"/>
              </a:spcBef>
              <a:spcAft>
                <a:spcPts val="0"/>
              </a:spcAft>
              <a:buClr>
                <a:schemeClr val="dk1"/>
              </a:buClr>
              <a:buSzPts val="1800"/>
              <a:buNone/>
            </a:pPr>
            <a:endParaRPr lang="en-GB" dirty="0">
              <a:latin typeface="Open Sans" panose="020B0606030504020204" pitchFamily="34" charset="0"/>
              <a:ea typeface="Open Sans" panose="020B0606030504020204" pitchFamily="34" charset="0"/>
              <a:cs typeface="Open Sans" panose="020B0606030504020204" pitchFamily="34" charset="0"/>
            </a:endParaRPr>
          </a:p>
          <a:p>
            <a:pPr marL="514350" marR="0" lvl="0" indent="-285750" algn="just" defTabSz="914400" rtl="0" eaLnBrk="1" fontAlgn="auto" latinLnBrk="0" hangingPunct="1">
              <a:lnSpc>
                <a:spcPct val="90000"/>
              </a:lnSpc>
              <a:spcBef>
                <a:spcPts val="1000"/>
              </a:spcBef>
              <a:spcAft>
                <a:spcPts val="0"/>
              </a:spcAft>
              <a:buClr>
                <a:srgbClr val="000000"/>
              </a:buClr>
              <a:buSzPts val="1600"/>
              <a:buFont typeface="Wingdings" panose="05000000000000000000" pitchFamily="2" charset="2"/>
              <a:buChar char="ü"/>
              <a:tabLst/>
              <a:defRPr/>
            </a:pPr>
            <a:r>
              <a:rPr kumimoji="0" lang="en-GB" sz="16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To </a:t>
            </a:r>
            <a:r>
              <a:rPr kumimoji="0" lang="en-GB" sz="1600" b="1"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generate new knowledge </a:t>
            </a:r>
            <a:r>
              <a:rPr kumimoji="0" lang="en-GB" sz="16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about territorial impacts of climate change, also by sharing methods and approaches, that can support the development of integrated climate change-related multi-risk scenarios; </a:t>
            </a:r>
          </a:p>
          <a:p>
            <a:pPr marL="514350" marR="0" lvl="0" indent="-285750" algn="just" defTabSz="914400" rtl="0" eaLnBrk="1" fontAlgn="auto" latinLnBrk="0" hangingPunct="1">
              <a:lnSpc>
                <a:spcPct val="90000"/>
              </a:lnSpc>
              <a:spcBef>
                <a:spcPts val="1000"/>
              </a:spcBef>
              <a:spcAft>
                <a:spcPts val="0"/>
              </a:spcAft>
              <a:buClr>
                <a:srgbClr val="000000"/>
              </a:buClr>
              <a:buSzPts val="1600"/>
              <a:buFont typeface="Wingdings" panose="05000000000000000000" pitchFamily="2" charset="2"/>
              <a:buChar char="ü"/>
              <a:tabLst/>
              <a:defRPr/>
            </a:pPr>
            <a:r>
              <a:rPr kumimoji="0" lang="en-GB" sz="16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To </a:t>
            </a:r>
            <a:r>
              <a:rPr kumimoji="0" lang="en-GB" sz="1600" b="1"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assess economic, social and ecological vulnerabilities </a:t>
            </a:r>
            <a:r>
              <a:rPr kumimoji="0" lang="en-GB" sz="16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of Programme territories, also exchanging adaptation strategies and practices and tailored action plans able to cope with the risks addressed; </a:t>
            </a:r>
          </a:p>
          <a:p>
            <a:pPr marL="514350" marR="0" lvl="0" indent="-285750" algn="just" defTabSz="914400" rtl="0" eaLnBrk="1" fontAlgn="auto" latinLnBrk="0" hangingPunct="1">
              <a:lnSpc>
                <a:spcPct val="90000"/>
              </a:lnSpc>
              <a:spcBef>
                <a:spcPts val="1000"/>
              </a:spcBef>
              <a:spcAft>
                <a:spcPts val="0"/>
              </a:spcAft>
              <a:buClr>
                <a:srgbClr val="000000"/>
              </a:buClr>
              <a:buSzPts val="1600"/>
              <a:buFont typeface="Wingdings" panose="05000000000000000000" pitchFamily="2" charset="2"/>
              <a:buChar char="ü"/>
              <a:tabLst/>
              <a:defRPr/>
            </a:pPr>
            <a:r>
              <a:rPr kumimoji="0" lang="en-GB" sz="16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To </a:t>
            </a:r>
            <a:r>
              <a:rPr kumimoji="0" lang="en-GB" sz="1600" b="1"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improve institutional and social awareness </a:t>
            </a:r>
            <a:r>
              <a:rPr kumimoji="0" lang="en-GB" sz="16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as well as scientific and technical capacities in managing climate change impacts at Italy-Croatia scale; </a:t>
            </a:r>
          </a:p>
          <a:p>
            <a:pPr marL="514350" marR="0" lvl="0" indent="-285750" algn="just" defTabSz="914400" rtl="0" eaLnBrk="1" fontAlgn="auto" latinLnBrk="0" hangingPunct="1">
              <a:lnSpc>
                <a:spcPct val="90000"/>
              </a:lnSpc>
              <a:spcBef>
                <a:spcPts val="1000"/>
              </a:spcBef>
              <a:spcAft>
                <a:spcPts val="0"/>
              </a:spcAft>
              <a:buClr>
                <a:srgbClr val="000000"/>
              </a:buClr>
              <a:buSzPts val="1600"/>
              <a:buFont typeface="Wingdings" panose="05000000000000000000" pitchFamily="2" charset="2"/>
              <a:buChar char="ü"/>
              <a:tabLst/>
              <a:defRPr/>
            </a:pPr>
            <a:r>
              <a:rPr kumimoji="0" lang="en-GB" sz="16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To identify specific </a:t>
            </a:r>
            <a:r>
              <a:rPr kumimoji="0" lang="en-GB" sz="1600" b="1"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shared approaches</a:t>
            </a:r>
            <a:r>
              <a:rPr kumimoji="0" lang="en-GB" sz="16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 and/or guidelines to mainstream </a:t>
            </a:r>
            <a:r>
              <a:rPr kumimoji="0" lang="en-GB" sz="1600" b="1"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integrated climate-adaptation solutions</a:t>
            </a:r>
            <a:r>
              <a:rPr kumimoji="0" lang="en-GB" sz="16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 at sectoral and territorial policy scale. </a:t>
            </a:r>
          </a:p>
        </p:txBody>
      </p:sp>
    </p:spTree>
    <p:extLst>
      <p:ext uri="{BB962C8B-B14F-4D97-AF65-F5344CB8AC3E}">
        <p14:creationId xmlns:p14="http://schemas.microsoft.com/office/powerpoint/2010/main" val="2471630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1"/>
          </p:nvPr>
        </p:nvSpPr>
        <p:spPr>
          <a:xfrm>
            <a:off x="1066848" y="1139252"/>
            <a:ext cx="7010303" cy="85444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A2DA"/>
              </a:buClr>
              <a:buSzPts val="2400"/>
              <a:buNone/>
            </a:pPr>
            <a:r>
              <a:rPr lang="en-GB" dirty="0"/>
              <a:t>Type of activities - examples</a:t>
            </a:r>
            <a:endParaRPr dirty="0"/>
          </a:p>
        </p:txBody>
      </p:sp>
      <p:sp>
        <p:nvSpPr>
          <p:cNvPr id="136" name="Google Shape;136;p7"/>
          <p:cNvSpPr txBox="1">
            <a:spLocks noGrp="1"/>
          </p:cNvSpPr>
          <p:nvPr>
            <p:ph type="body" idx="2"/>
          </p:nvPr>
        </p:nvSpPr>
        <p:spPr>
          <a:xfrm>
            <a:off x="419726" y="1663908"/>
            <a:ext cx="8481980" cy="4257920"/>
          </a:xfrm>
          <a:prstGeom prst="rect">
            <a:avLst/>
          </a:prstGeom>
          <a:noFill/>
          <a:ln>
            <a:noFill/>
          </a:ln>
        </p:spPr>
        <p:txBody>
          <a:bodyPr spcFirstLastPara="1" wrap="square" lIns="91425" tIns="45700" rIns="91425" bIns="45700" anchor="t" anchorCtr="0">
            <a:noAutofit/>
          </a:bodyPr>
          <a:lstStyle/>
          <a:p>
            <a:pPr marL="285750" lvl="0" indent="-285750" algn="just" rtl="0">
              <a:lnSpc>
                <a:spcPct val="90000"/>
              </a:lnSpc>
              <a:spcBef>
                <a:spcPts val="0"/>
              </a:spcBef>
              <a:spcAft>
                <a:spcPts val="0"/>
              </a:spcAft>
              <a:buClr>
                <a:schemeClr val="dk1"/>
              </a:buClr>
              <a:buSzPts val="1800"/>
              <a:buFont typeface="Wingdings" panose="05000000000000000000" pitchFamily="2" charset="2"/>
              <a:buChar char="§"/>
            </a:pPr>
            <a:r>
              <a:rPr lang="en-GB" dirty="0"/>
              <a:t>Knowledge upgrade and integration about territorial climate-related impact scenarios</a:t>
            </a:r>
          </a:p>
          <a:p>
            <a:pPr marL="0" lvl="0" indent="0" algn="just" rtl="0">
              <a:lnSpc>
                <a:spcPct val="90000"/>
              </a:lnSpc>
              <a:spcBef>
                <a:spcPts val="0"/>
              </a:spcBef>
              <a:spcAft>
                <a:spcPts val="0"/>
              </a:spcAft>
              <a:buClr>
                <a:schemeClr val="dk1"/>
              </a:buClr>
              <a:buSzPts val="1800"/>
              <a:buNone/>
            </a:pPr>
            <a:endParaRPr lang="en-GB" dirty="0"/>
          </a:p>
          <a:p>
            <a:pPr marL="285750" lvl="0" indent="-285750" algn="just" rtl="0">
              <a:lnSpc>
                <a:spcPct val="90000"/>
              </a:lnSpc>
              <a:spcBef>
                <a:spcPts val="0"/>
              </a:spcBef>
              <a:spcAft>
                <a:spcPts val="0"/>
              </a:spcAft>
              <a:buClr>
                <a:schemeClr val="dk1"/>
              </a:buClr>
              <a:buSzPts val="1800"/>
              <a:buFont typeface="Wingdings" panose="05000000000000000000" pitchFamily="2" charset="2"/>
              <a:buChar char="§"/>
            </a:pPr>
            <a:endParaRPr dirty="0"/>
          </a:p>
        </p:txBody>
      </p:sp>
      <p:graphicFrame>
        <p:nvGraphicFramePr>
          <p:cNvPr id="13" name="Diagram 12">
            <a:extLst>
              <a:ext uri="{FF2B5EF4-FFF2-40B4-BE49-F238E27FC236}">
                <a16:creationId xmlns:a16="http://schemas.microsoft.com/office/drawing/2014/main" id="{2B101B4C-50B8-1151-AD5F-733C6C9E0E48}"/>
              </a:ext>
            </a:extLst>
          </p:cNvPr>
          <p:cNvGraphicFramePr/>
          <p:nvPr>
            <p:extLst>
              <p:ext uri="{D42A27DB-BD31-4B8C-83A1-F6EECF244321}">
                <p14:modId xmlns:p14="http://schemas.microsoft.com/office/powerpoint/2010/main" val="1192497467"/>
              </p:ext>
            </p:extLst>
          </p:nvPr>
        </p:nvGraphicFramePr>
        <p:xfrm>
          <a:off x="262464" y="2613306"/>
          <a:ext cx="2030286" cy="1061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a:extLst>
              <a:ext uri="{FF2B5EF4-FFF2-40B4-BE49-F238E27FC236}">
                <a16:creationId xmlns:a16="http://schemas.microsoft.com/office/drawing/2014/main" id="{64D16332-7CBE-FD34-2B2D-251EDE8DFADF}"/>
              </a:ext>
            </a:extLst>
          </p:cNvPr>
          <p:cNvGraphicFramePr/>
          <p:nvPr>
            <p:extLst>
              <p:ext uri="{D42A27DB-BD31-4B8C-83A1-F6EECF244321}">
                <p14:modId xmlns:p14="http://schemas.microsoft.com/office/powerpoint/2010/main" val="1526673366"/>
              </p:ext>
            </p:extLst>
          </p:nvPr>
        </p:nvGraphicFramePr>
        <p:xfrm>
          <a:off x="2212846" y="2611138"/>
          <a:ext cx="1324874" cy="10618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Plus Sign 3">
            <a:extLst>
              <a:ext uri="{FF2B5EF4-FFF2-40B4-BE49-F238E27FC236}">
                <a16:creationId xmlns:a16="http://schemas.microsoft.com/office/drawing/2014/main" id="{47E527DF-E5C7-ACE4-8F5F-CAA805FB5698}"/>
              </a:ext>
            </a:extLst>
          </p:cNvPr>
          <p:cNvSpPr/>
          <p:nvPr/>
        </p:nvSpPr>
        <p:spPr>
          <a:xfrm>
            <a:off x="2203124" y="2940696"/>
            <a:ext cx="404734" cy="446894"/>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Arrow: Right 4">
            <a:extLst>
              <a:ext uri="{FF2B5EF4-FFF2-40B4-BE49-F238E27FC236}">
                <a16:creationId xmlns:a16="http://schemas.microsoft.com/office/drawing/2014/main" id="{52A808F1-480B-2DCF-3B66-3971416BBE9B}"/>
              </a:ext>
            </a:extLst>
          </p:cNvPr>
          <p:cNvSpPr/>
          <p:nvPr/>
        </p:nvSpPr>
        <p:spPr>
          <a:xfrm>
            <a:off x="3527470" y="2995269"/>
            <a:ext cx="393006" cy="337747"/>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800" dirty="0"/>
          </a:p>
        </p:txBody>
      </p:sp>
      <p:graphicFrame>
        <p:nvGraphicFramePr>
          <p:cNvPr id="15" name="Diagram 14">
            <a:extLst>
              <a:ext uri="{FF2B5EF4-FFF2-40B4-BE49-F238E27FC236}">
                <a16:creationId xmlns:a16="http://schemas.microsoft.com/office/drawing/2014/main" id="{194BCD37-CAE1-4030-5054-98220AC2C72D}"/>
              </a:ext>
            </a:extLst>
          </p:cNvPr>
          <p:cNvGraphicFramePr/>
          <p:nvPr>
            <p:extLst>
              <p:ext uri="{D42A27DB-BD31-4B8C-83A1-F6EECF244321}">
                <p14:modId xmlns:p14="http://schemas.microsoft.com/office/powerpoint/2010/main" val="3415018518"/>
              </p:ext>
            </p:extLst>
          </p:nvPr>
        </p:nvGraphicFramePr>
        <p:xfrm>
          <a:off x="3834837" y="2540375"/>
          <a:ext cx="1474324" cy="109053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7" name="Arrow: Right 6">
            <a:extLst>
              <a:ext uri="{FF2B5EF4-FFF2-40B4-BE49-F238E27FC236}">
                <a16:creationId xmlns:a16="http://schemas.microsoft.com/office/drawing/2014/main" id="{F3C75B74-F413-EE1D-2F0D-437D16E884BA}"/>
              </a:ext>
            </a:extLst>
          </p:cNvPr>
          <p:cNvSpPr/>
          <p:nvPr/>
        </p:nvSpPr>
        <p:spPr>
          <a:xfrm>
            <a:off x="5253263" y="2973184"/>
            <a:ext cx="393006" cy="337747"/>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800" dirty="0"/>
          </a:p>
        </p:txBody>
      </p:sp>
      <p:graphicFrame>
        <p:nvGraphicFramePr>
          <p:cNvPr id="16" name="Diagram 15">
            <a:extLst>
              <a:ext uri="{FF2B5EF4-FFF2-40B4-BE49-F238E27FC236}">
                <a16:creationId xmlns:a16="http://schemas.microsoft.com/office/drawing/2014/main" id="{23242E24-D47E-D52A-7921-66CFCE853F09}"/>
              </a:ext>
            </a:extLst>
          </p:cNvPr>
          <p:cNvGraphicFramePr/>
          <p:nvPr>
            <p:extLst>
              <p:ext uri="{D42A27DB-BD31-4B8C-83A1-F6EECF244321}">
                <p14:modId xmlns:p14="http://schemas.microsoft.com/office/powerpoint/2010/main" val="1873698722"/>
              </p:ext>
            </p:extLst>
          </p:nvPr>
        </p:nvGraphicFramePr>
        <p:xfrm>
          <a:off x="5691917" y="2337298"/>
          <a:ext cx="1570208" cy="143003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8" name="Diagram 17">
            <a:extLst>
              <a:ext uri="{FF2B5EF4-FFF2-40B4-BE49-F238E27FC236}">
                <a16:creationId xmlns:a16="http://schemas.microsoft.com/office/drawing/2014/main" id="{B50C6453-FDFE-1656-621B-EF5AA6EDACC9}"/>
              </a:ext>
            </a:extLst>
          </p:cNvPr>
          <p:cNvGraphicFramePr/>
          <p:nvPr>
            <p:extLst>
              <p:ext uri="{D42A27DB-BD31-4B8C-83A1-F6EECF244321}">
                <p14:modId xmlns:p14="http://schemas.microsoft.com/office/powerpoint/2010/main" val="665940708"/>
              </p:ext>
            </p:extLst>
          </p:nvPr>
        </p:nvGraphicFramePr>
        <p:xfrm>
          <a:off x="7388344" y="2338466"/>
          <a:ext cx="1463197" cy="1428862"/>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10" name="Arrow: Right 9">
            <a:extLst>
              <a:ext uri="{FF2B5EF4-FFF2-40B4-BE49-F238E27FC236}">
                <a16:creationId xmlns:a16="http://schemas.microsoft.com/office/drawing/2014/main" id="{4322FB48-7BB9-D9B2-FD38-2E3F3DA8B5D0}"/>
              </a:ext>
            </a:extLst>
          </p:cNvPr>
          <p:cNvSpPr/>
          <p:nvPr/>
        </p:nvSpPr>
        <p:spPr>
          <a:xfrm>
            <a:off x="7153959" y="2916769"/>
            <a:ext cx="393006" cy="337747"/>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800" dirty="0"/>
          </a:p>
        </p:txBody>
      </p:sp>
      <p:sp>
        <p:nvSpPr>
          <p:cNvPr id="11" name="Equals 10">
            <a:extLst>
              <a:ext uri="{FF2B5EF4-FFF2-40B4-BE49-F238E27FC236}">
                <a16:creationId xmlns:a16="http://schemas.microsoft.com/office/drawing/2014/main" id="{4EBC83C9-F91C-9BDA-E6E5-FC7812F2FA35}"/>
              </a:ext>
            </a:extLst>
          </p:cNvPr>
          <p:cNvSpPr/>
          <p:nvPr/>
        </p:nvSpPr>
        <p:spPr>
          <a:xfrm>
            <a:off x="4114799" y="3745112"/>
            <a:ext cx="914400" cy="714762"/>
          </a:xfrm>
          <a:prstGeom prst="mathEqual">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solidFill>
                <a:schemeClr val="tx1"/>
              </a:solidFill>
            </a:endParaRPr>
          </a:p>
        </p:txBody>
      </p:sp>
      <p:sp>
        <p:nvSpPr>
          <p:cNvPr id="12" name="Rectangle: Rounded Corners 11">
            <a:extLst>
              <a:ext uri="{FF2B5EF4-FFF2-40B4-BE49-F238E27FC236}">
                <a16:creationId xmlns:a16="http://schemas.microsoft.com/office/drawing/2014/main" id="{BD1EDA02-BA2D-9A9C-9F6A-57272BE78B0E}"/>
              </a:ext>
            </a:extLst>
          </p:cNvPr>
          <p:cNvSpPr/>
          <p:nvPr/>
        </p:nvSpPr>
        <p:spPr>
          <a:xfrm>
            <a:off x="1885431" y="4676676"/>
            <a:ext cx="5550569"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000" dirty="0"/>
              <a:t>Knowledge upgrade and integration</a:t>
            </a:r>
            <a:endParaRPr lang="en-GB" sz="1800" dirty="0"/>
          </a:p>
        </p:txBody>
      </p:sp>
    </p:spTree>
    <p:extLst>
      <p:ext uri="{BB962C8B-B14F-4D97-AF65-F5344CB8AC3E}">
        <p14:creationId xmlns:p14="http://schemas.microsoft.com/office/powerpoint/2010/main" val="838672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1"/>
          </p:nvPr>
        </p:nvSpPr>
        <p:spPr>
          <a:xfrm>
            <a:off x="1066848" y="1139252"/>
            <a:ext cx="7010303" cy="85444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A2DA"/>
              </a:buClr>
              <a:buSzPts val="2400"/>
              <a:buNone/>
            </a:pPr>
            <a:r>
              <a:rPr lang="en-GB" dirty="0"/>
              <a:t>Type of activities – examples</a:t>
            </a:r>
          </a:p>
          <a:p>
            <a:pPr marL="0" lvl="0" indent="0" algn="ctr" rtl="0">
              <a:lnSpc>
                <a:spcPct val="90000"/>
              </a:lnSpc>
              <a:spcBef>
                <a:spcPts val="0"/>
              </a:spcBef>
              <a:spcAft>
                <a:spcPts val="0"/>
              </a:spcAft>
              <a:buClr>
                <a:srgbClr val="40A2DA"/>
              </a:buClr>
              <a:buSzPts val="2400"/>
              <a:buNone/>
            </a:pPr>
            <a:endParaRPr lang="en-GB" dirty="0"/>
          </a:p>
          <a:p>
            <a:pPr marL="0" lvl="0" indent="0" algn="ctr" rtl="0">
              <a:lnSpc>
                <a:spcPct val="90000"/>
              </a:lnSpc>
              <a:spcBef>
                <a:spcPts val="0"/>
              </a:spcBef>
              <a:spcAft>
                <a:spcPts val="0"/>
              </a:spcAft>
              <a:buClr>
                <a:srgbClr val="40A2DA"/>
              </a:buClr>
              <a:buSzPts val="2400"/>
              <a:buNone/>
            </a:pPr>
            <a:endParaRPr dirty="0"/>
          </a:p>
        </p:txBody>
      </p:sp>
      <p:graphicFrame>
        <p:nvGraphicFramePr>
          <p:cNvPr id="3" name="Diagram 2">
            <a:extLst>
              <a:ext uri="{FF2B5EF4-FFF2-40B4-BE49-F238E27FC236}">
                <a16:creationId xmlns:a16="http://schemas.microsoft.com/office/drawing/2014/main" id="{41F513ED-CCDD-E182-8552-F1F4B358462C}"/>
              </a:ext>
            </a:extLst>
          </p:cNvPr>
          <p:cNvGraphicFramePr/>
          <p:nvPr>
            <p:extLst>
              <p:ext uri="{D42A27DB-BD31-4B8C-83A1-F6EECF244321}">
                <p14:modId xmlns:p14="http://schemas.microsoft.com/office/powerpoint/2010/main" val="850661275"/>
              </p:ext>
            </p:extLst>
          </p:nvPr>
        </p:nvGraphicFramePr>
        <p:xfrm>
          <a:off x="419726" y="2298240"/>
          <a:ext cx="8481980" cy="3623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a:extLst>
              <a:ext uri="{FF2B5EF4-FFF2-40B4-BE49-F238E27FC236}">
                <a16:creationId xmlns:a16="http://schemas.microsoft.com/office/drawing/2014/main" id="{2B101B4C-50B8-1151-AD5F-733C6C9E0E48}"/>
              </a:ext>
            </a:extLst>
          </p:cNvPr>
          <p:cNvGraphicFramePr/>
          <p:nvPr>
            <p:extLst>
              <p:ext uri="{D42A27DB-BD31-4B8C-83A1-F6EECF244321}">
                <p14:modId xmlns:p14="http://schemas.microsoft.com/office/powerpoint/2010/main" val="434984190"/>
              </p:ext>
            </p:extLst>
          </p:nvPr>
        </p:nvGraphicFramePr>
        <p:xfrm>
          <a:off x="609649" y="2338466"/>
          <a:ext cx="1324874" cy="103595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a:extLst>
              <a:ext uri="{FF2B5EF4-FFF2-40B4-BE49-F238E27FC236}">
                <a16:creationId xmlns:a16="http://schemas.microsoft.com/office/drawing/2014/main" id="{7773B157-6EA7-6A07-9472-2EA9554F9542}"/>
              </a:ext>
            </a:extLst>
          </p:cNvPr>
          <p:cNvSpPr txBox="1"/>
          <p:nvPr/>
        </p:nvSpPr>
        <p:spPr>
          <a:xfrm>
            <a:off x="331021" y="1770296"/>
            <a:ext cx="7673896" cy="338554"/>
          </a:xfrm>
          <a:prstGeom prst="rect">
            <a:avLst/>
          </a:prstGeom>
          <a:noFill/>
        </p:spPr>
        <p:txBody>
          <a:bodyPr wrap="none" rtlCol="0">
            <a:spAutoFit/>
          </a:bodyPr>
          <a:lstStyle/>
          <a:p>
            <a:pPr marL="285750" indent="-285750">
              <a:buFont typeface="Wingdings" panose="05000000000000000000" pitchFamily="2" charset="2"/>
              <a:buChar char="§"/>
            </a:pPr>
            <a:r>
              <a:rPr lang="en-GB" sz="1600" dirty="0">
                <a:latin typeface="Open Sans" panose="020B0606030504020204" pitchFamily="34" charset="0"/>
                <a:ea typeface="Open Sans" panose="020B0606030504020204" pitchFamily="34" charset="0"/>
                <a:cs typeface="Open Sans" panose="020B0606030504020204" pitchFamily="34" charset="0"/>
              </a:rPr>
              <a:t>Design of jointly developed cross-border strategies and local action plans</a:t>
            </a:r>
          </a:p>
        </p:txBody>
      </p:sp>
    </p:spTree>
    <p:extLst>
      <p:ext uri="{BB962C8B-B14F-4D97-AF65-F5344CB8AC3E}">
        <p14:creationId xmlns:p14="http://schemas.microsoft.com/office/powerpoint/2010/main" val="1476509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1"/>
          </p:nvPr>
        </p:nvSpPr>
        <p:spPr>
          <a:xfrm>
            <a:off x="1066848" y="1139252"/>
            <a:ext cx="7010303" cy="85444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A2DA"/>
              </a:buClr>
              <a:buSzPts val="2400"/>
              <a:buNone/>
            </a:pPr>
            <a:r>
              <a:rPr lang="en-GB" dirty="0"/>
              <a:t>Type of activities – examples</a:t>
            </a:r>
          </a:p>
          <a:p>
            <a:pPr marL="0" lvl="0" indent="0" algn="ctr" rtl="0">
              <a:lnSpc>
                <a:spcPct val="90000"/>
              </a:lnSpc>
              <a:spcBef>
                <a:spcPts val="0"/>
              </a:spcBef>
              <a:spcAft>
                <a:spcPts val="0"/>
              </a:spcAft>
              <a:buClr>
                <a:srgbClr val="40A2DA"/>
              </a:buClr>
              <a:buSzPts val="2400"/>
              <a:buNone/>
            </a:pPr>
            <a:endParaRPr lang="en-GB" dirty="0"/>
          </a:p>
          <a:p>
            <a:pPr marL="0" lvl="0" indent="0" algn="ctr" rtl="0">
              <a:lnSpc>
                <a:spcPct val="90000"/>
              </a:lnSpc>
              <a:spcBef>
                <a:spcPts val="0"/>
              </a:spcBef>
              <a:spcAft>
                <a:spcPts val="0"/>
              </a:spcAft>
              <a:buClr>
                <a:srgbClr val="40A2DA"/>
              </a:buClr>
              <a:buSzPts val="2400"/>
              <a:buNone/>
            </a:pPr>
            <a:endParaRPr dirty="0"/>
          </a:p>
        </p:txBody>
      </p:sp>
      <p:graphicFrame>
        <p:nvGraphicFramePr>
          <p:cNvPr id="13" name="Diagram 12">
            <a:extLst>
              <a:ext uri="{FF2B5EF4-FFF2-40B4-BE49-F238E27FC236}">
                <a16:creationId xmlns:a16="http://schemas.microsoft.com/office/drawing/2014/main" id="{2B101B4C-50B8-1151-AD5F-733C6C9E0E48}"/>
              </a:ext>
            </a:extLst>
          </p:cNvPr>
          <p:cNvGraphicFramePr/>
          <p:nvPr/>
        </p:nvGraphicFramePr>
        <p:xfrm>
          <a:off x="609649" y="2338466"/>
          <a:ext cx="1324874" cy="1035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a:extLst>
              <a:ext uri="{FF2B5EF4-FFF2-40B4-BE49-F238E27FC236}">
                <a16:creationId xmlns:a16="http://schemas.microsoft.com/office/drawing/2014/main" id="{194BCD37-CAE1-4030-5054-98220AC2C72D}"/>
              </a:ext>
            </a:extLst>
          </p:cNvPr>
          <p:cNvGraphicFramePr/>
          <p:nvPr/>
        </p:nvGraphicFramePr>
        <p:xfrm>
          <a:off x="3578503" y="2298240"/>
          <a:ext cx="1474324" cy="10905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Freeform: Shape 1">
            <a:extLst>
              <a:ext uri="{FF2B5EF4-FFF2-40B4-BE49-F238E27FC236}">
                <a16:creationId xmlns:a16="http://schemas.microsoft.com/office/drawing/2014/main" id="{AB65BACF-8F64-3DEA-72E5-53E00854C3BF}"/>
              </a:ext>
            </a:extLst>
          </p:cNvPr>
          <p:cNvSpPr/>
          <p:nvPr/>
        </p:nvSpPr>
        <p:spPr>
          <a:xfrm flipH="1">
            <a:off x="2274834" y="2729597"/>
            <a:ext cx="2942585" cy="1619142"/>
          </a:xfrm>
          <a:custGeom>
            <a:avLst/>
            <a:gdLst>
              <a:gd name="connsiteX0" fmla="*/ 0 w 1436562"/>
              <a:gd name="connsiteY0" fmla="*/ 676990 h 1353979"/>
              <a:gd name="connsiteX1" fmla="*/ 718281 w 1436562"/>
              <a:gd name="connsiteY1" fmla="*/ 0 h 1353979"/>
              <a:gd name="connsiteX2" fmla="*/ 1436562 w 1436562"/>
              <a:gd name="connsiteY2" fmla="*/ 676990 h 1353979"/>
              <a:gd name="connsiteX3" fmla="*/ 718281 w 1436562"/>
              <a:gd name="connsiteY3" fmla="*/ 1353980 h 1353979"/>
              <a:gd name="connsiteX4" fmla="*/ 0 w 1436562"/>
              <a:gd name="connsiteY4" fmla="*/ 676990 h 1353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562" h="1353979">
                <a:moveTo>
                  <a:pt x="1436562" y="676990"/>
                </a:moveTo>
                <a:cubicBezTo>
                  <a:pt x="1436562" y="303099"/>
                  <a:pt x="1114977" y="0"/>
                  <a:pt x="718281" y="0"/>
                </a:cubicBezTo>
                <a:cubicBezTo>
                  <a:pt x="321585" y="0"/>
                  <a:pt x="0" y="303099"/>
                  <a:pt x="0" y="676990"/>
                </a:cubicBezTo>
                <a:cubicBezTo>
                  <a:pt x="0" y="1050881"/>
                  <a:pt x="321585" y="1353979"/>
                  <a:pt x="718281" y="1353979"/>
                </a:cubicBezTo>
                <a:cubicBezTo>
                  <a:pt x="1114977" y="1353979"/>
                  <a:pt x="1436562" y="1050881"/>
                  <a:pt x="1436562" y="676990"/>
                </a:cubicBezTo>
                <a:close/>
              </a:path>
            </a:pathLst>
          </a:cu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9348" tIns="259512" rIns="135278" bIns="349778" numCol="1" spcCol="1270" anchor="ctr" anchorCtr="0">
            <a:noAutofit/>
          </a:bodyPr>
          <a:lstStyle/>
          <a:p>
            <a:pPr marL="0" lvl="0" indent="0" defTabSz="622300">
              <a:lnSpc>
                <a:spcPct val="90000"/>
              </a:lnSpc>
              <a:spcBef>
                <a:spcPct val="0"/>
              </a:spcBef>
              <a:spcAft>
                <a:spcPct val="35000"/>
              </a:spcAft>
              <a:buNone/>
            </a:pPr>
            <a:r>
              <a:rPr lang="en-GB" b="0" i="0" u="none" strike="noStrike" baseline="0" dirty="0">
                <a:solidFill>
                  <a:srgbClr val="000000"/>
                </a:solidFill>
                <a:latin typeface="Calibri" panose="020F0502020204030204" pitchFamily="34" charset="0"/>
              </a:rPr>
              <a:t>Joint promotion of citizens’ </a:t>
            </a:r>
            <a:r>
              <a:rPr lang="en-GB" b="1" i="0" u="none" strike="noStrike" baseline="0" dirty="0">
                <a:solidFill>
                  <a:srgbClr val="000000"/>
                </a:solidFill>
                <a:latin typeface="Calibri" panose="020F0502020204030204" pitchFamily="34" charset="0"/>
              </a:rPr>
              <a:t>awareness raising</a:t>
            </a:r>
            <a:endParaRPr lang="en-GB" sz="1400" b="1" kern="1200" dirty="0"/>
          </a:p>
        </p:txBody>
      </p:sp>
      <p:sp>
        <p:nvSpPr>
          <p:cNvPr id="3" name="Freeform: Shape 2">
            <a:extLst>
              <a:ext uri="{FF2B5EF4-FFF2-40B4-BE49-F238E27FC236}">
                <a16:creationId xmlns:a16="http://schemas.microsoft.com/office/drawing/2014/main" id="{95CD0F38-0EE2-13E0-A96C-5EE2C4EEEA02}"/>
              </a:ext>
            </a:extLst>
          </p:cNvPr>
          <p:cNvSpPr/>
          <p:nvPr/>
        </p:nvSpPr>
        <p:spPr>
          <a:xfrm flipH="1">
            <a:off x="4452911" y="2524575"/>
            <a:ext cx="2505270" cy="1938074"/>
          </a:xfrm>
          <a:custGeom>
            <a:avLst/>
            <a:gdLst>
              <a:gd name="connsiteX0" fmla="*/ 0 w 1436562"/>
              <a:gd name="connsiteY0" fmla="*/ 676990 h 1353979"/>
              <a:gd name="connsiteX1" fmla="*/ 718281 w 1436562"/>
              <a:gd name="connsiteY1" fmla="*/ 0 h 1353979"/>
              <a:gd name="connsiteX2" fmla="*/ 1436562 w 1436562"/>
              <a:gd name="connsiteY2" fmla="*/ 676990 h 1353979"/>
              <a:gd name="connsiteX3" fmla="*/ 718281 w 1436562"/>
              <a:gd name="connsiteY3" fmla="*/ 1353980 h 1353979"/>
              <a:gd name="connsiteX4" fmla="*/ 0 w 1436562"/>
              <a:gd name="connsiteY4" fmla="*/ 676990 h 1353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562" h="1353979">
                <a:moveTo>
                  <a:pt x="1436562" y="676990"/>
                </a:moveTo>
                <a:cubicBezTo>
                  <a:pt x="1436562" y="303099"/>
                  <a:pt x="1114977" y="0"/>
                  <a:pt x="718281" y="0"/>
                </a:cubicBezTo>
                <a:cubicBezTo>
                  <a:pt x="321585" y="0"/>
                  <a:pt x="0" y="303099"/>
                  <a:pt x="0" y="676990"/>
                </a:cubicBezTo>
                <a:cubicBezTo>
                  <a:pt x="0" y="1050881"/>
                  <a:pt x="321585" y="1353979"/>
                  <a:pt x="718281" y="1353979"/>
                </a:cubicBezTo>
                <a:cubicBezTo>
                  <a:pt x="1114977" y="1353979"/>
                  <a:pt x="1436562" y="1050881"/>
                  <a:pt x="1436562" y="676990"/>
                </a:cubicBezTo>
                <a:close/>
              </a:path>
            </a:pathLst>
          </a:cu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9348" tIns="259512" rIns="135278" bIns="349778" numCol="1" spcCol="1270" anchor="ctr" anchorCtr="0">
            <a:noAutofit/>
          </a:bodyPr>
          <a:lstStyle/>
          <a:p>
            <a:pPr marL="0" lvl="0" indent="0" defTabSz="622300">
              <a:lnSpc>
                <a:spcPct val="90000"/>
              </a:lnSpc>
              <a:spcBef>
                <a:spcPct val="0"/>
              </a:spcBef>
              <a:spcAft>
                <a:spcPct val="35000"/>
              </a:spcAft>
              <a:buNone/>
            </a:pPr>
            <a:r>
              <a:rPr lang="hr-HR" dirty="0">
                <a:solidFill>
                  <a:srgbClr val="000000"/>
                </a:solidFill>
                <a:latin typeface="Calibri" panose="020F0502020204030204" pitchFamily="34" charset="0"/>
              </a:rPr>
              <a:t>A</a:t>
            </a:r>
            <a:r>
              <a:rPr lang="en-GB" b="0" i="0" u="none" strike="noStrike" baseline="0" dirty="0" err="1">
                <a:solidFill>
                  <a:srgbClr val="000000"/>
                </a:solidFill>
                <a:latin typeface="Calibri" panose="020F0502020204030204" pitchFamily="34" charset="0"/>
              </a:rPr>
              <a:t>dvanced</a:t>
            </a:r>
            <a:r>
              <a:rPr lang="en-GB" b="0" i="0" u="none" strike="noStrike" baseline="0" dirty="0">
                <a:solidFill>
                  <a:srgbClr val="000000"/>
                </a:solidFill>
                <a:latin typeface="Calibri" panose="020F0502020204030204" pitchFamily="34" charset="0"/>
              </a:rPr>
              <a:t> </a:t>
            </a:r>
            <a:r>
              <a:rPr lang="en-GB" b="1" i="0" u="none" strike="noStrike" baseline="0" dirty="0">
                <a:solidFill>
                  <a:srgbClr val="000000"/>
                </a:solidFill>
                <a:latin typeface="Calibri" panose="020F0502020204030204" pitchFamily="34" charset="0"/>
              </a:rPr>
              <a:t>training schemes</a:t>
            </a:r>
            <a:endParaRPr lang="en-GB" sz="1400" b="1" kern="1200" dirty="0"/>
          </a:p>
        </p:txBody>
      </p:sp>
      <p:sp>
        <p:nvSpPr>
          <p:cNvPr id="5" name="Freeform: Shape 4">
            <a:extLst>
              <a:ext uri="{FF2B5EF4-FFF2-40B4-BE49-F238E27FC236}">
                <a16:creationId xmlns:a16="http://schemas.microsoft.com/office/drawing/2014/main" id="{03DDB855-3700-F999-6583-936B466CB433}"/>
              </a:ext>
            </a:extLst>
          </p:cNvPr>
          <p:cNvSpPr/>
          <p:nvPr/>
        </p:nvSpPr>
        <p:spPr>
          <a:xfrm flipH="1">
            <a:off x="3578503" y="3843800"/>
            <a:ext cx="2505269" cy="2085238"/>
          </a:xfrm>
          <a:custGeom>
            <a:avLst/>
            <a:gdLst>
              <a:gd name="connsiteX0" fmla="*/ 0 w 1436562"/>
              <a:gd name="connsiteY0" fmla="*/ 676990 h 1353979"/>
              <a:gd name="connsiteX1" fmla="*/ 718281 w 1436562"/>
              <a:gd name="connsiteY1" fmla="*/ 0 h 1353979"/>
              <a:gd name="connsiteX2" fmla="*/ 1436562 w 1436562"/>
              <a:gd name="connsiteY2" fmla="*/ 676990 h 1353979"/>
              <a:gd name="connsiteX3" fmla="*/ 718281 w 1436562"/>
              <a:gd name="connsiteY3" fmla="*/ 1353980 h 1353979"/>
              <a:gd name="connsiteX4" fmla="*/ 0 w 1436562"/>
              <a:gd name="connsiteY4" fmla="*/ 676990 h 1353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562" h="1353979">
                <a:moveTo>
                  <a:pt x="1436562" y="676990"/>
                </a:moveTo>
                <a:cubicBezTo>
                  <a:pt x="1436562" y="303099"/>
                  <a:pt x="1114977" y="0"/>
                  <a:pt x="718281" y="0"/>
                </a:cubicBezTo>
                <a:cubicBezTo>
                  <a:pt x="321585" y="0"/>
                  <a:pt x="0" y="303099"/>
                  <a:pt x="0" y="676990"/>
                </a:cubicBezTo>
                <a:cubicBezTo>
                  <a:pt x="0" y="1050881"/>
                  <a:pt x="321585" y="1353979"/>
                  <a:pt x="718281" y="1353979"/>
                </a:cubicBezTo>
                <a:cubicBezTo>
                  <a:pt x="1114977" y="1353979"/>
                  <a:pt x="1436562" y="1050881"/>
                  <a:pt x="1436562" y="676990"/>
                </a:cubicBezTo>
                <a:close/>
              </a:path>
            </a:pathLst>
          </a:cu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9348" tIns="259512" rIns="135278" bIns="349778" numCol="1" spcCol="1270" anchor="ctr" anchorCtr="0">
            <a:noAutofit/>
          </a:bodyPr>
          <a:lstStyle/>
          <a:p>
            <a:pPr marL="0" lvl="0" indent="0" defTabSz="622300">
              <a:lnSpc>
                <a:spcPct val="90000"/>
              </a:lnSpc>
              <a:spcBef>
                <a:spcPct val="0"/>
              </a:spcBef>
              <a:spcAft>
                <a:spcPct val="35000"/>
              </a:spcAft>
              <a:buNone/>
            </a:pPr>
            <a:r>
              <a:rPr lang="hr-HR" dirty="0">
                <a:solidFill>
                  <a:srgbClr val="000000"/>
                </a:solidFill>
                <a:latin typeface="Calibri" panose="020F0502020204030204" pitchFamily="34" charset="0"/>
              </a:rPr>
              <a:t>N</a:t>
            </a:r>
            <a:r>
              <a:rPr lang="en-GB" b="0" i="0" u="none" strike="noStrike" baseline="0" dirty="0" err="1">
                <a:solidFill>
                  <a:srgbClr val="000000"/>
                </a:solidFill>
                <a:latin typeface="Calibri" panose="020F0502020204030204" pitchFamily="34" charset="0"/>
              </a:rPr>
              <a:t>ew</a:t>
            </a:r>
            <a:r>
              <a:rPr lang="en-GB" b="0" i="0" u="none" strike="noStrike" baseline="0" dirty="0">
                <a:solidFill>
                  <a:srgbClr val="000000"/>
                </a:solidFill>
                <a:latin typeface="Calibri" panose="020F0502020204030204" pitchFamily="34" charset="0"/>
              </a:rPr>
              <a:t> organizational, technological, management </a:t>
            </a:r>
            <a:r>
              <a:rPr lang="en-GB" b="1" i="0" u="none" strike="noStrike" baseline="0" dirty="0">
                <a:solidFill>
                  <a:srgbClr val="000000"/>
                </a:solidFill>
                <a:latin typeface="Calibri" panose="020F0502020204030204" pitchFamily="34" charset="0"/>
              </a:rPr>
              <a:t>solutions </a:t>
            </a:r>
            <a:r>
              <a:rPr lang="en-GB" b="0" i="0" u="none" strike="noStrike" baseline="0" dirty="0">
                <a:solidFill>
                  <a:srgbClr val="000000"/>
                </a:solidFill>
                <a:latin typeface="Calibri" panose="020F0502020204030204" pitchFamily="34" charset="0"/>
              </a:rPr>
              <a:t>implemented at Italy-Croatia scale</a:t>
            </a:r>
            <a:endParaRPr lang="en-GB" sz="1400" kern="1200" dirty="0"/>
          </a:p>
        </p:txBody>
      </p:sp>
      <p:sp>
        <p:nvSpPr>
          <p:cNvPr id="6" name="TextBox 5">
            <a:extLst>
              <a:ext uri="{FF2B5EF4-FFF2-40B4-BE49-F238E27FC236}">
                <a16:creationId xmlns:a16="http://schemas.microsoft.com/office/drawing/2014/main" id="{12B56F9C-AF14-CECE-32F4-342DAC186343}"/>
              </a:ext>
            </a:extLst>
          </p:cNvPr>
          <p:cNvSpPr txBox="1"/>
          <p:nvPr/>
        </p:nvSpPr>
        <p:spPr>
          <a:xfrm>
            <a:off x="331021" y="1770296"/>
            <a:ext cx="8203330" cy="535531"/>
          </a:xfrm>
          <a:prstGeom prst="rect">
            <a:avLst/>
          </a:prstGeom>
          <a:noFill/>
        </p:spPr>
        <p:txBody>
          <a:bodyPr wrap="square" rtlCol="0">
            <a:spAutoFit/>
          </a:bodyPr>
          <a:lstStyle/>
          <a:p>
            <a:pPr marL="285750" lvl="0" indent="-285750" defTabSz="622300">
              <a:lnSpc>
                <a:spcPct val="90000"/>
              </a:lnSpc>
              <a:spcBef>
                <a:spcPct val="0"/>
              </a:spcBef>
              <a:spcAft>
                <a:spcPct val="35000"/>
              </a:spcAft>
              <a:buFont typeface="Wingdings" panose="05000000000000000000" pitchFamily="2" charset="2"/>
              <a:buChar char="§"/>
            </a:pPr>
            <a:r>
              <a:rPr lang="hr-HR"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A</a:t>
            </a:r>
            <a:r>
              <a:rPr lang="en-GB" sz="1600" b="0" i="0" u="none" strike="noStrike" baseline="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dvanced</a:t>
            </a:r>
            <a:r>
              <a:rPr lang="en-GB" sz="16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culture and skills for responsible and wise </a:t>
            </a:r>
            <a:r>
              <a:rPr lang="en-GB" sz="160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management of climate change-related risks</a:t>
            </a:r>
            <a:endParaRPr lang="en-GB" sz="1600" kern="1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59964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1"/>
          </p:nvPr>
        </p:nvSpPr>
        <p:spPr>
          <a:xfrm>
            <a:off x="1066848" y="1139252"/>
            <a:ext cx="7010303" cy="85444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A2DA"/>
              </a:buClr>
              <a:buSzPts val="2400"/>
              <a:buNone/>
            </a:pPr>
            <a:r>
              <a:rPr lang="en-GB" dirty="0"/>
              <a:t>Type of activities – examples</a:t>
            </a:r>
          </a:p>
          <a:p>
            <a:pPr marL="0" lvl="0" indent="0" algn="ctr" rtl="0">
              <a:lnSpc>
                <a:spcPct val="90000"/>
              </a:lnSpc>
              <a:spcBef>
                <a:spcPts val="0"/>
              </a:spcBef>
              <a:spcAft>
                <a:spcPts val="0"/>
              </a:spcAft>
              <a:buClr>
                <a:srgbClr val="40A2DA"/>
              </a:buClr>
              <a:buSzPts val="2400"/>
              <a:buNone/>
            </a:pPr>
            <a:endParaRPr lang="en-GB" dirty="0"/>
          </a:p>
          <a:p>
            <a:pPr marL="0" lvl="0" indent="0" algn="ctr" rtl="0">
              <a:lnSpc>
                <a:spcPct val="90000"/>
              </a:lnSpc>
              <a:spcBef>
                <a:spcPts val="0"/>
              </a:spcBef>
              <a:spcAft>
                <a:spcPts val="0"/>
              </a:spcAft>
              <a:buClr>
                <a:srgbClr val="40A2DA"/>
              </a:buClr>
              <a:buSzPts val="2400"/>
              <a:buNone/>
            </a:pPr>
            <a:endParaRPr dirty="0"/>
          </a:p>
        </p:txBody>
      </p:sp>
      <p:graphicFrame>
        <p:nvGraphicFramePr>
          <p:cNvPr id="13" name="Diagram 12">
            <a:extLst>
              <a:ext uri="{FF2B5EF4-FFF2-40B4-BE49-F238E27FC236}">
                <a16:creationId xmlns:a16="http://schemas.microsoft.com/office/drawing/2014/main" id="{2B101B4C-50B8-1151-AD5F-733C6C9E0E48}"/>
              </a:ext>
            </a:extLst>
          </p:cNvPr>
          <p:cNvGraphicFramePr/>
          <p:nvPr/>
        </p:nvGraphicFramePr>
        <p:xfrm>
          <a:off x="609649" y="2338466"/>
          <a:ext cx="1324874" cy="1035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7773B157-6EA7-6A07-9472-2EA9554F9542}"/>
              </a:ext>
            </a:extLst>
          </p:cNvPr>
          <p:cNvSpPr txBox="1"/>
          <p:nvPr/>
        </p:nvSpPr>
        <p:spPr>
          <a:xfrm>
            <a:off x="331022" y="1770296"/>
            <a:ext cx="8203329" cy="338554"/>
          </a:xfrm>
          <a:prstGeom prst="rect">
            <a:avLst/>
          </a:prstGeom>
          <a:noFill/>
        </p:spPr>
        <p:txBody>
          <a:bodyPr wrap="square" rtlCol="0">
            <a:spAutoFit/>
          </a:bodyPr>
          <a:lstStyle/>
          <a:p>
            <a:pPr marL="285750" indent="-285750">
              <a:buFont typeface="Wingdings" panose="05000000000000000000" pitchFamily="2" charset="2"/>
              <a:buChar char="§"/>
            </a:pPr>
            <a:r>
              <a:rPr lang="hr-HR" sz="1600" dirty="0" err="1">
                <a:latin typeface="Open Sans" panose="020B0606030504020204" pitchFamily="34" charset="0"/>
                <a:ea typeface="Open Sans" panose="020B0606030504020204" pitchFamily="34" charset="0"/>
                <a:cs typeface="Open Sans" panose="020B0606030504020204" pitchFamily="34" charset="0"/>
              </a:rPr>
              <a:t>Implementation</a:t>
            </a:r>
            <a:r>
              <a:rPr lang="hr-HR" sz="1600" dirty="0">
                <a:latin typeface="Open Sans" panose="020B0606030504020204" pitchFamily="34" charset="0"/>
                <a:ea typeface="Open Sans" panose="020B0606030504020204" pitchFamily="34" charset="0"/>
                <a:cs typeface="Open Sans" panose="020B0606030504020204" pitchFamily="34" charset="0"/>
              </a:rPr>
              <a:t> </a:t>
            </a:r>
            <a:r>
              <a:rPr lang="hr-HR" sz="1600" dirty="0" err="1">
                <a:latin typeface="Open Sans" panose="020B0606030504020204" pitchFamily="34" charset="0"/>
                <a:ea typeface="Open Sans" panose="020B0606030504020204" pitchFamily="34" charset="0"/>
                <a:cs typeface="Open Sans" panose="020B0606030504020204" pitchFamily="34" charset="0"/>
              </a:rPr>
              <a:t>of</a:t>
            </a:r>
            <a:r>
              <a:rPr lang="hr-HR" sz="1600" dirty="0">
                <a:latin typeface="Open Sans" panose="020B0606030504020204" pitchFamily="34" charset="0"/>
                <a:ea typeface="Open Sans" panose="020B0606030504020204" pitchFamily="34" charset="0"/>
                <a:cs typeface="Open Sans" panose="020B0606030504020204" pitchFamily="34" charset="0"/>
              </a:rPr>
              <a:t> </a:t>
            </a:r>
            <a:r>
              <a:rPr lang="en-GB" sz="1600" dirty="0">
                <a:latin typeface="Open Sans" panose="020B0606030504020204" pitchFamily="34" charset="0"/>
                <a:ea typeface="Open Sans" panose="020B0606030504020204" pitchFamily="34" charset="0"/>
                <a:cs typeface="Open Sans" panose="020B0606030504020204" pitchFamily="34" charset="0"/>
              </a:rPr>
              <a:t>joint adaptation </a:t>
            </a:r>
            <a:r>
              <a:rPr lang="en-GB" sz="1600" dirty="0" err="1">
                <a:latin typeface="Open Sans" panose="020B0606030504020204" pitchFamily="34" charset="0"/>
                <a:ea typeface="Open Sans" panose="020B0606030504020204" pitchFamily="34" charset="0"/>
                <a:cs typeface="Open Sans" panose="020B0606030504020204" pitchFamily="34" charset="0"/>
              </a:rPr>
              <a:t>strateg</a:t>
            </a:r>
            <a:r>
              <a:rPr lang="hr-HR" sz="1600" dirty="0" err="1">
                <a:latin typeface="Open Sans" panose="020B0606030504020204" pitchFamily="34" charset="0"/>
                <a:ea typeface="Open Sans" panose="020B0606030504020204" pitchFamily="34" charset="0"/>
                <a:cs typeface="Open Sans" panose="020B0606030504020204" pitchFamily="34" charset="0"/>
              </a:rPr>
              <a:t>ies</a:t>
            </a:r>
            <a:r>
              <a:rPr lang="en-GB" sz="1600" dirty="0">
                <a:latin typeface="Open Sans" panose="020B0606030504020204" pitchFamily="34" charset="0"/>
                <a:ea typeface="Open Sans" panose="020B0606030504020204" pitchFamily="34" charset="0"/>
                <a:cs typeface="Open Sans" panose="020B0606030504020204" pitchFamily="34" charset="0"/>
              </a:rPr>
              <a:t> and locally tailored action plans     </a:t>
            </a:r>
          </a:p>
        </p:txBody>
      </p:sp>
      <p:sp>
        <p:nvSpPr>
          <p:cNvPr id="2" name="Isosceles Triangle 1">
            <a:extLst>
              <a:ext uri="{FF2B5EF4-FFF2-40B4-BE49-F238E27FC236}">
                <a16:creationId xmlns:a16="http://schemas.microsoft.com/office/drawing/2014/main" id="{52D1F75B-B237-6BC1-CE93-727C384BA56C}"/>
              </a:ext>
            </a:extLst>
          </p:cNvPr>
          <p:cNvSpPr/>
          <p:nvPr/>
        </p:nvSpPr>
        <p:spPr>
          <a:xfrm>
            <a:off x="2315979" y="2624737"/>
            <a:ext cx="4359141" cy="2450184"/>
          </a:xfrm>
          <a:prstGeom prst="triangle">
            <a:avLst>
              <a:gd name="adj" fmla="val 4955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Identification of territorial and sectoral policies and tools of common interest</a:t>
            </a:r>
          </a:p>
        </p:txBody>
      </p:sp>
    </p:spTree>
    <p:extLst>
      <p:ext uri="{BB962C8B-B14F-4D97-AF65-F5344CB8AC3E}">
        <p14:creationId xmlns:p14="http://schemas.microsoft.com/office/powerpoint/2010/main" val="4137892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1"/>
          </p:nvPr>
        </p:nvSpPr>
        <p:spPr>
          <a:xfrm>
            <a:off x="1066848" y="1139252"/>
            <a:ext cx="7010303" cy="85444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A2DA"/>
              </a:buClr>
              <a:buSzPts val="2400"/>
              <a:buNone/>
            </a:pPr>
            <a:r>
              <a:rPr lang="en-GB" dirty="0"/>
              <a:t>Type of activities – examples</a:t>
            </a:r>
          </a:p>
          <a:p>
            <a:pPr marL="0" lvl="0" indent="0" algn="ctr" rtl="0">
              <a:lnSpc>
                <a:spcPct val="90000"/>
              </a:lnSpc>
              <a:spcBef>
                <a:spcPts val="0"/>
              </a:spcBef>
              <a:spcAft>
                <a:spcPts val="0"/>
              </a:spcAft>
              <a:buClr>
                <a:srgbClr val="40A2DA"/>
              </a:buClr>
              <a:buSzPts val="2400"/>
              <a:buNone/>
            </a:pPr>
            <a:endParaRPr lang="en-GB" dirty="0"/>
          </a:p>
          <a:p>
            <a:pPr marL="0" lvl="0" indent="0" algn="ctr" rtl="0">
              <a:lnSpc>
                <a:spcPct val="90000"/>
              </a:lnSpc>
              <a:spcBef>
                <a:spcPts val="0"/>
              </a:spcBef>
              <a:spcAft>
                <a:spcPts val="0"/>
              </a:spcAft>
              <a:buClr>
                <a:srgbClr val="40A2DA"/>
              </a:buClr>
              <a:buSzPts val="2400"/>
              <a:buNone/>
            </a:pPr>
            <a:endParaRPr dirty="0"/>
          </a:p>
        </p:txBody>
      </p:sp>
      <p:graphicFrame>
        <p:nvGraphicFramePr>
          <p:cNvPr id="13" name="Diagram 12">
            <a:extLst>
              <a:ext uri="{FF2B5EF4-FFF2-40B4-BE49-F238E27FC236}">
                <a16:creationId xmlns:a16="http://schemas.microsoft.com/office/drawing/2014/main" id="{2B101B4C-50B8-1151-AD5F-733C6C9E0E48}"/>
              </a:ext>
            </a:extLst>
          </p:cNvPr>
          <p:cNvGraphicFramePr/>
          <p:nvPr/>
        </p:nvGraphicFramePr>
        <p:xfrm>
          <a:off x="609649" y="2338466"/>
          <a:ext cx="1324874" cy="1035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a:extLst>
              <a:ext uri="{FF2B5EF4-FFF2-40B4-BE49-F238E27FC236}">
                <a16:creationId xmlns:a16="http://schemas.microsoft.com/office/drawing/2014/main" id="{194BCD37-CAE1-4030-5054-98220AC2C72D}"/>
              </a:ext>
            </a:extLst>
          </p:cNvPr>
          <p:cNvGraphicFramePr/>
          <p:nvPr/>
        </p:nvGraphicFramePr>
        <p:xfrm>
          <a:off x="3578503" y="2298240"/>
          <a:ext cx="1474324" cy="10905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4" name="Diagram 3">
            <a:extLst>
              <a:ext uri="{FF2B5EF4-FFF2-40B4-BE49-F238E27FC236}">
                <a16:creationId xmlns:a16="http://schemas.microsoft.com/office/drawing/2014/main" id="{41E8AF84-225F-8AA9-51F1-21243F3BC7C3}"/>
              </a:ext>
            </a:extLst>
          </p:cNvPr>
          <p:cNvGraphicFramePr/>
          <p:nvPr>
            <p:extLst>
              <p:ext uri="{D42A27DB-BD31-4B8C-83A1-F6EECF244321}">
                <p14:modId xmlns:p14="http://schemas.microsoft.com/office/powerpoint/2010/main" val="2276204916"/>
              </p:ext>
            </p:extLst>
          </p:nvPr>
        </p:nvGraphicFramePr>
        <p:xfrm>
          <a:off x="609649" y="1609344"/>
          <a:ext cx="7924702" cy="443788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592824972"/>
      </p:ext>
    </p:extLst>
  </p:cSld>
  <p:clrMapOvr>
    <a:masterClrMapping/>
  </p:clrMapOvr>
</p:sld>
</file>

<file path=ppt/theme/theme1.xml><?xml version="1.0" encoding="utf-8"?>
<a:theme xmlns:a="http://schemas.openxmlformats.org/drawingml/2006/main" name="Copertina">
  <a:themeElements>
    <a:clrScheme name="Tema di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atti">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2397</TotalTime>
  <Words>1951</Words>
  <Application>Microsoft Office PowerPoint</Application>
  <PresentationFormat>Presentazione su schermo (4:3)</PresentationFormat>
  <Paragraphs>233</Paragraphs>
  <Slides>33</Slides>
  <Notes>32</Notes>
  <HiddenSlides>0</HiddenSlides>
  <MMClips>0</MMClips>
  <ScaleCrop>false</ScaleCrop>
  <HeadingPairs>
    <vt:vector size="6" baseType="variant">
      <vt:variant>
        <vt:lpstr>Caratteri utilizzati</vt:lpstr>
      </vt:variant>
      <vt:variant>
        <vt:i4>5</vt:i4>
      </vt:variant>
      <vt:variant>
        <vt:lpstr>Tema</vt:lpstr>
      </vt:variant>
      <vt:variant>
        <vt:i4>4</vt:i4>
      </vt:variant>
      <vt:variant>
        <vt:lpstr>Titoli diapositive</vt:lpstr>
      </vt:variant>
      <vt:variant>
        <vt:i4>33</vt:i4>
      </vt:variant>
    </vt:vector>
  </HeadingPairs>
  <TitlesOfParts>
    <vt:vector size="42" baseType="lpstr">
      <vt:lpstr>Wingdings</vt:lpstr>
      <vt:lpstr>Montserrat</vt:lpstr>
      <vt:lpstr>Calibri</vt:lpstr>
      <vt:lpstr>Arial</vt:lpstr>
      <vt:lpstr>Open Sans</vt:lpstr>
      <vt:lpstr>Copertina</vt:lpstr>
      <vt:lpstr>Layout</vt:lpstr>
      <vt:lpstr>1_Layout</vt:lpstr>
      <vt:lpstr>Contatti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evidenzia@gmail.com</dc:creator>
  <cp:lastModifiedBy>Sara Battini</cp:lastModifiedBy>
  <cp:revision>62</cp:revision>
  <dcterms:created xsi:type="dcterms:W3CDTF">2022-10-17T09:48:48Z</dcterms:created>
  <dcterms:modified xsi:type="dcterms:W3CDTF">2024-09-30T13:56:04Z</dcterms:modified>
</cp:coreProperties>
</file>