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8" r:id="rId3"/>
  </p:sldMasterIdLst>
  <p:notesMasterIdLst>
    <p:notesMasterId r:id="rId11"/>
  </p:notesMasterIdLst>
  <p:handoutMasterIdLst>
    <p:handoutMasterId r:id="rId12"/>
  </p:handoutMasterIdLst>
  <p:sldIdLst>
    <p:sldId id="330" r:id="rId4"/>
    <p:sldId id="266" r:id="rId5"/>
    <p:sldId id="267" r:id="rId6"/>
    <p:sldId id="261" r:id="rId7"/>
    <p:sldId id="268" r:id="rId8"/>
    <p:sldId id="329"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9AD"/>
    <a:srgbClr val="40A2DA"/>
    <a:srgbClr val="114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p:restoredTop sz="94626"/>
  </p:normalViewPr>
  <p:slideViewPr>
    <p:cSldViewPr snapToGrid="0">
      <p:cViewPr varScale="1">
        <p:scale>
          <a:sx n="107" d="100"/>
          <a:sy n="107" d="100"/>
        </p:scale>
        <p:origin x="1884" y="108"/>
      </p:cViewPr>
      <p:guideLst/>
    </p:cSldViewPr>
  </p:slideViewPr>
  <p:notesTextViewPr>
    <p:cViewPr>
      <p:scale>
        <a:sx n="1" d="1"/>
        <a:sy n="1" d="1"/>
      </p:scale>
      <p:origin x="0" y="0"/>
    </p:cViewPr>
  </p:notesTextViewPr>
  <p:notesViewPr>
    <p:cSldViewPr snapToGrid="0">
      <p:cViewPr varScale="1">
        <p:scale>
          <a:sx n="133" d="100"/>
          <a:sy n="133" d="100"/>
        </p:scale>
        <p:origin x="4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0A7F6CA-6D94-0A4F-C703-50CF96E05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B23C62BC-5615-CF54-8F45-DD755A9EFB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FC5BC-B9FA-DC43-9A9C-1F122497796F}" type="datetimeFigureOut">
              <a:rPr lang="it-IT" smtClean="0"/>
              <a:t>30/09/2024</a:t>
            </a:fld>
            <a:endParaRPr lang="it-IT"/>
          </a:p>
        </p:txBody>
      </p:sp>
      <p:sp>
        <p:nvSpPr>
          <p:cNvPr id="4" name="Segnaposto piè di pagina 3">
            <a:extLst>
              <a:ext uri="{FF2B5EF4-FFF2-40B4-BE49-F238E27FC236}">
                <a16:creationId xmlns:a16="http://schemas.microsoft.com/office/drawing/2014/main" id="{F38C2765-F4D0-6683-C255-DD1E066FBC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A93B306-C57C-7AA9-08F8-62DDA89C9A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0B1538-DBB3-BA4B-B362-C5033A5AF9DF}" type="slidenum">
              <a:rPr lang="it-IT" smtClean="0"/>
              <a:t>‹N›</a:t>
            </a:fld>
            <a:endParaRPr lang="it-IT"/>
          </a:p>
        </p:txBody>
      </p:sp>
    </p:spTree>
    <p:extLst>
      <p:ext uri="{BB962C8B-B14F-4D97-AF65-F5344CB8AC3E}">
        <p14:creationId xmlns:p14="http://schemas.microsoft.com/office/powerpoint/2010/main" val="1385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596E9-F305-6647-A51C-BFBE44095F5A}" type="datetimeFigureOut">
              <a:rPr lang="it-IT" smtClean="0"/>
              <a:t>30/09/2024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043E3-69C9-D048-B35B-41A7D3CEA5A5}" type="slidenum">
              <a:rPr lang="it-IT" smtClean="0"/>
              <a:t>‹N›</a:t>
            </a:fld>
            <a:endParaRPr lang="it-IT"/>
          </a:p>
        </p:txBody>
      </p:sp>
    </p:spTree>
    <p:extLst>
      <p:ext uri="{BB962C8B-B14F-4D97-AF65-F5344CB8AC3E}">
        <p14:creationId xmlns:p14="http://schemas.microsoft.com/office/powerpoint/2010/main" val="386438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titolo">
    <p:spTree>
      <p:nvGrpSpPr>
        <p:cNvPr id="1" name=""/>
        <p:cNvGrpSpPr/>
        <p:nvPr/>
      </p:nvGrpSpPr>
      <p:grpSpPr>
        <a:xfrm>
          <a:off x="0" y="0"/>
          <a:ext cx="0" cy="0"/>
          <a:chOff x="0" y="0"/>
          <a:chExt cx="0" cy="0"/>
        </a:xfrm>
      </p:grpSpPr>
      <p:sp>
        <p:nvSpPr>
          <p:cNvPr id="13" name="Segnaposto testo 12">
            <a:extLst>
              <a:ext uri="{FF2B5EF4-FFF2-40B4-BE49-F238E27FC236}">
                <a16:creationId xmlns:a16="http://schemas.microsoft.com/office/drawing/2014/main" id="{0A2BAB38-38B8-534C-850E-32D85893BCB3}"/>
              </a:ext>
            </a:extLst>
          </p:cNvPr>
          <p:cNvSpPr>
            <a:spLocks noGrp="1"/>
          </p:cNvSpPr>
          <p:nvPr>
            <p:ph type="body" sz="quarter" idx="11" hasCustomPrompt="1"/>
          </p:nvPr>
        </p:nvSpPr>
        <p:spPr>
          <a:xfrm>
            <a:off x="676487" y="2865863"/>
            <a:ext cx="7791025" cy="563137"/>
          </a:xfrm>
          <a:prstGeom prst="rect">
            <a:avLst/>
          </a:prstGeom>
        </p:spPr>
        <p:txBody>
          <a:bodyPr/>
          <a:lstStyle>
            <a:lvl1pPr marL="0" indent="0" algn="ctr">
              <a:buNone/>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HEADLINE</a:t>
            </a:r>
          </a:p>
        </p:txBody>
      </p:sp>
      <p:sp>
        <p:nvSpPr>
          <p:cNvPr id="14" name="Segnaposto testo 12">
            <a:extLst>
              <a:ext uri="{FF2B5EF4-FFF2-40B4-BE49-F238E27FC236}">
                <a16:creationId xmlns:a16="http://schemas.microsoft.com/office/drawing/2014/main" id="{0AE27196-EFB0-DFB0-66AA-B206D25A4B1F}"/>
              </a:ext>
            </a:extLst>
          </p:cNvPr>
          <p:cNvSpPr>
            <a:spLocks noGrp="1"/>
          </p:cNvSpPr>
          <p:nvPr>
            <p:ph type="body" sz="quarter" idx="12" hasCustomPrompt="1"/>
          </p:nvPr>
        </p:nvSpPr>
        <p:spPr>
          <a:xfrm>
            <a:off x="676487" y="3772829"/>
            <a:ext cx="7791025" cy="429322"/>
          </a:xfrm>
          <a:prstGeom prst="rect">
            <a:avLst/>
          </a:prstGeom>
        </p:spPr>
        <p:txBody>
          <a:bodyPr/>
          <a:lstStyle>
            <a:lvl1pPr marL="0" indent="0" algn="ct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Project </a:t>
            </a:r>
            <a:r>
              <a:rPr lang="it-IT" dirty="0" err="1"/>
              <a:t>acronym</a:t>
            </a:r>
            <a:r>
              <a:rPr lang="it-IT" dirty="0"/>
              <a:t> | Department | Name</a:t>
            </a:r>
          </a:p>
        </p:txBody>
      </p:sp>
      <p:sp>
        <p:nvSpPr>
          <p:cNvPr id="15" name="Segnaposto testo 12">
            <a:extLst>
              <a:ext uri="{FF2B5EF4-FFF2-40B4-BE49-F238E27FC236}">
                <a16:creationId xmlns:a16="http://schemas.microsoft.com/office/drawing/2014/main" id="{FE7A7F79-BC49-873C-A10E-A04E2C47035E}"/>
              </a:ext>
            </a:extLst>
          </p:cNvPr>
          <p:cNvSpPr>
            <a:spLocks noGrp="1"/>
          </p:cNvSpPr>
          <p:nvPr>
            <p:ph type="body" sz="quarter" idx="13" hasCustomPrompt="1"/>
          </p:nvPr>
        </p:nvSpPr>
        <p:spPr>
          <a:xfrm>
            <a:off x="676487" y="4364773"/>
            <a:ext cx="7791025" cy="362413"/>
          </a:xfrm>
          <a:prstGeom prst="rect">
            <a:avLst/>
          </a:prstGeom>
        </p:spPr>
        <p:txBody>
          <a:bodyPr/>
          <a:lstStyle>
            <a:lvl1pPr marL="0" indent="0" algn="ctr">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Meeting XY | Place | DD </a:t>
            </a:r>
            <a:r>
              <a:rPr lang="it-IT" dirty="0" err="1"/>
              <a:t>Mounth</a:t>
            </a:r>
            <a:r>
              <a:rPr lang="it-IT" dirty="0"/>
              <a:t> YYYY</a:t>
            </a:r>
          </a:p>
        </p:txBody>
      </p:sp>
    </p:spTree>
    <p:extLst>
      <p:ext uri="{BB962C8B-B14F-4D97-AF65-F5344CB8AC3E}">
        <p14:creationId xmlns:p14="http://schemas.microsoft.com/office/powerpoint/2010/main" val="25217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21334E7A-5D2E-C562-034F-02C1B33FC348}"/>
              </a:ext>
            </a:extLst>
          </p:cNvPr>
          <p:cNvSpPr>
            <a:spLocks noGrp="1"/>
          </p:cNvSpPr>
          <p:nvPr>
            <p:ph type="body" sz="quarter" idx="10" hasCustomPrompt="1"/>
          </p:nvPr>
        </p:nvSpPr>
        <p:spPr>
          <a:xfrm>
            <a:off x="1066848" y="2704169"/>
            <a:ext cx="7010303"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Tree>
    <p:extLst>
      <p:ext uri="{BB962C8B-B14F-4D97-AF65-F5344CB8AC3E}">
        <p14:creationId xmlns:p14="http://schemas.microsoft.com/office/powerpoint/2010/main" val="404510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4" name="Segnaposto contenuto 3">
            <a:extLst>
              <a:ext uri="{FF2B5EF4-FFF2-40B4-BE49-F238E27FC236}">
                <a16:creationId xmlns:a16="http://schemas.microsoft.com/office/drawing/2014/main" id="{38C4DC9F-4905-C75C-84AC-9F357859DE71}"/>
              </a:ext>
            </a:extLst>
          </p:cNvPr>
          <p:cNvSpPr>
            <a:spLocks noGrp="1"/>
          </p:cNvSpPr>
          <p:nvPr>
            <p:ph sz="quarter" idx="12"/>
          </p:nvPr>
        </p:nvSpPr>
        <p:spPr>
          <a:xfrm>
            <a:off x="1066848" y="2704169"/>
            <a:ext cx="7010303" cy="2291576"/>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428052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testo e immagin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2" name="Segnaposto testo 7">
            <a:extLst>
              <a:ext uri="{FF2B5EF4-FFF2-40B4-BE49-F238E27FC236}">
                <a16:creationId xmlns:a16="http://schemas.microsoft.com/office/drawing/2014/main" id="{F38F50DC-1359-9569-F5AB-0915359E627C}"/>
              </a:ext>
            </a:extLst>
          </p:cNvPr>
          <p:cNvSpPr>
            <a:spLocks noGrp="1"/>
          </p:cNvSpPr>
          <p:nvPr>
            <p:ph type="body" sz="quarter" idx="10" hasCustomPrompt="1"/>
          </p:nvPr>
        </p:nvSpPr>
        <p:spPr>
          <a:xfrm>
            <a:off x="4572000" y="2704169"/>
            <a:ext cx="3505151"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66800" y="2704169"/>
            <a:ext cx="3356517" cy="2291694"/>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306389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agini">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922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
        <p:nvSpPr>
          <p:cNvPr id="3" name="Segnaposto immagine 4">
            <a:extLst>
              <a:ext uri="{FF2B5EF4-FFF2-40B4-BE49-F238E27FC236}">
                <a16:creationId xmlns:a16="http://schemas.microsoft.com/office/drawing/2014/main" id="{8445929E-B9B3-55C3-3D9A-2CAA43C72207}"/>
              </a:ext>
            </a:extLst>
          </p:cNvPr>
          <p:cNvSpPr>
            <a:spLocks noGrp="1"/>
          </p:cNvSpPr>
          <p:nvPr>
            <p:ph type="pic" sz="quarter" idx="13"/>
          </p:nvPr>
        </p:nvSpPr>
        <p:spPr>
          <a:xfrm>
            <a:off x="48006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379945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55103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tti vari">
    <p:spTree>
      <p:nvGrpSpPr>
        <p:cNvPr id="1" name=""/>
        <p:cNvGrpSpPr/>
        <p:nvPr/>
      </p:nvGrpSpPr>
      <p:grpSpPr>
        <a:xfrm>
          <a:off x="0" y="0"/>
          <a:ext cx="0" cy="0"/>
          <a:chOff x="0" y="0"/>
          <a:chExt cx="0" cy="0"/>
        </a:xfrm>
      </p:grpSpPr>
      <p:sp>
        <p:nvSpPr>
          <p:cNvPr id="2" name="Segnaposto testo 7">
            <a:extLst>
              <a:ext uri="{FF2B5EF4-FFF2-40B4-BE49-F238E27FC236}">
                <a16:creationId xmlns:a16="http://schemas.microsoft.com/office/drawing/2014/main" id="{F9718FD2-0A83-B66F-41CF-A47426D27141}"/>
              </a:ext>
            </a:extLst>
          </p:cNvPr>
          <p:cNvSpPr>
            <a:spLocks noGrp="1"/>
          </p:cNvSpPr>
          <p:nvPr>
            <p:ph type="body" sz="quarter" idx="10" hasCustomPrompt="1"/>
          </p:nvPr>
        </p:nvSpPr>
        <p:spPr>
          <a:xfrm>
            <a:off x="1066848" y="2788806"/>
            <a:ext cx="7010303" cy="918490"/>
          </a:xfrm>
          <a:prstGeom prst="rect">
            <a:avLst/>
          </a:prstGeom>
        </p:spPr>
        <p:txBody>
          <a:bodyPr/>
          <a:lstStyle>
            <a:lvl1pPr marL="0" indent="0">
              <a:buNone/>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8" name="Segnaposto testo 7">
            <a:extLst>
              <a:ext uri="{FF2B5EF4-FFF2-40B4-BE49-F238E27FC236}">
                <a16:creationId xmlns:a16="http://schemas.microsoft.com/office/drawing/2014/main" id="{3C66300B-D051-D255-F234-C98FA1003191}"/>
              </a:ext>
            </a:extLst>
          </p:cNvPr>
          <p:cNvSpPr>
            <a:spLocks noGrp="1"/>
          </p:cNvSpPr>
          <p:nvPr>
            <p:ph type="body" sz="quarter" idx="11" hasCustomPrompt="1"/>
          </p:nvPr>
        </p:nvSpPr>
        <p:spPr>
          <a:xfrm>
            <a:off x="1598414" y="4029983"/>
            <a:ext cx="6478738" cy="211367"/>
          </a:xfrm>
          <a:prstGeom prst="rect">
            <a:avLst/>
          </a:prstGeom>
        </p:spPr>
        <p:txBody>
          <a:bodyPr/>
          <a:lstStyle>
            <a:lvl1pPr marL="0" indent="0">
              <a:buNone/>
              <a:defRPr sz="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12" name="Segnaposto testo 7">
            <a:extLst>
              <a:ext uri="{FF2B5EF4-FFF2-40B4-BE49-F238E27FC236}">
                <a16:creationId xmlns:a16="http://schemas.microsoft.com/office/drawing/2014/main" id="{F87FCF0D-9B78-51FE-2224-E6942356DF71}"/>
              </a:ext>
            </a:extLst>
          </p:cNvPr>
          <p:cNvSpPr>
            <a:spLocks noGrp="1"/>
          </p:cNvSpPr>
          <p:nvPr>
            <p:ph type="body" sz="quarter" idx="12" hasCustomPrompt="1"/>
          </p:nvPr>
        </p:nvSpPr>
        <p:spPr>
          <a:xfrm>
            <a:off x="1598414" y="4380503"/>
            <a:ext cx="6478738" cy="211367"/>
          </a:xfrm>
          <a:prstGeom prst="rect">
            <a:avLst/>
          </a:prstGeom>
        </p:spPr>
        <p:txBody>
          <a:bodyPr/>
          <a:lstStyle>
            <a:lvl1pPr marL="0" indent="0">
              <a:buNone/>
              <a:defRPr sz="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13" name="Segnaposto testo 7">
            <a:extLst>
              <a:ext uri="{FF2B5EF4-FFF2-40B4-BE49-F238E27FC236}">
                <a16:creationId xmlns:a16="http://schemas.microsoft.com/office/drawing/2014/main" id="{D063FD5B-A197-B20A-4AB3-2C3898B0EE29}"/>
              </a:ext>
            </a:extLst>
          </p:cNvPr>
          <p:cNvSpPr>
            <a:spLocks noGrp="1"/>
          </p:cNvSpPr>
          <p:nvPr>
            <p:ph type="body" sz="quarter" idx="13" hasCustomPrompt="1"/>
          </p:nvPr>
        </p:nvSpPr>
        <p:spPr>
          <a:xfrm>
            <a:off x="1598414" y="4731023"/>
            <a:ext cx="6478738" cy="211367"/>
          </a:xfrm>
          <a:prstGeom prst="rect">
            <a:avLst/>
          </a:prstGeom>
        </p:spPr>
        <p:txBody>
          <a:bodyPr/>
          <a:lstStyle>
            <a:lvl1pPr marL="0" indent="0">
              <a:buNone/>
              <a:defRPr sz="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14" name="Segnaposto testo 7">
            <a:extLst>
              <a:ext uri="{FF2B5EF4-FFF2-40B4-BE49-F238E27FC236}">
                <a16:creationId xmlns:a16="http://schemas.microsoft.com/office/drawing/2014/main" id="{FFF53B3C-044E-8B5A-5694-028321DF8389}"/>
              </a:ext>
            </a:extLst>
          </p:cNvPr>
          <p:cNvSpPr>
            <a:spLocks noGrp="1"/>
          </p:cNvSpPr>
          <p:nvPr>
            <p:ph type="body" sz="quarter" idx="14" hasCustomPrompt="1"/>
          </p:nvPr>
        </p:nvSpPr>
        <p:spPr>
          <a:xfrm>
            <a:off x="1598414" y="5081543"/>
            <a:ext cx="6478738" cy="211367"/>
          </a:xfrm>
          <a:prstGeom prst="rect">
            <a:avLst/>
          </a:prstGeom>
        </p:spPr>
        <p:txBody>
          <a:bodyPr/>
          <a:lstStyle>
            <a:lvl1pPr marL="0" indent="0">
              <a:buNone/>
              <a:defRPr sz="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Tree>
    <p:extLst>
      <p:ext uri="{BB962C8B-B14F-4D97-AF65-F5344CB8AC3E}">
        <p14:creationId xmlns:p14="http://schemas.microsoft.com/office/powerpoint/2010/main" val="133528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tti">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4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29F2D60-D4C9-229A-032D-07391B70BE0F}"/>
              </a:ext>
            </a:extLst>
          </p:cNvPr>
          <p:cNvPicPr>
            <a:picLocks noChangeAspect="1"/>
          </p:cNvPicPr>
          <p:nvPr userDrawn="1"/>
        </p:nvPicPr>
        <p:blipFill>
          <a:blip r:embed="rId3"/>
          <a:srcRect/>
          <a:stretch/>
        </p:blipFill>
        <p:spPr>
          <a:xfrm>
            <a:off x="543604" y="528637"/>
            <a:ext cx="8056791" cy="809942"/>
          </a:xfrm>
          <a:prstGeom prst="rect">
            <a:avLst/>
          </a:prstGeom>
        </p:spPr>
      </p:pic>
      <p:pic>
        <p:nvPicPr>
          <p:cNvPr id="19" name="Immagine 18" descr="Immagine che contiene testo, esterni, screenshot&#10;&#10;Descrizione generata automaticamente">
            <a:extLst>
              <a:ext uri="{FF2B5EF4-FFF2-40B4-BE49-F238E27FC236}">
                <a16:creationId xmlns:a16="http://schemas.microsoft.com/office/drawing/2014/main" id="{51A1820F-0573-10ED-C131-0E45B07EDF14}"/>
              </a:ext>
            </a:extLst>
          </p:cNvPr>
          <p:cNvPicPr>
            <a:picLocks noChangeAspect="1"/>
          </p:cNvPicPr>
          <p:nvPr userDrawn="1"/>
        </p:nvPicPr>
        <p:blipFill>
          <a:blip r:embed="rId4"/>
          <a:stretch>
            <a:fillRect/>
          </a:stretch>
        </p:blipFill>
        <p:spPr>
          <a:xfrm>
            <a:off x="0" y="1743456"/>
            <a:ext cx="9144000" cy="5114544"/>
          </a:xfrm>
          <a:prstGeom prst="rect">
            <a:avLst/>
          </a:prstGeom>
        </p:spPr>
      </p:pic>
      <p:sp>
        <p:nvSpPr>
          <p:cNvPr id="2" name="CasellaDiTesto 1">
            <a:extLst>
              <a:ext uri="{FF2B5EF4-FFF2-40B4-BE49-F238E27FC236}">
                <a16:creationId xmlns:a16="http://schemas.microsoft.com/office/drawing/2014/main" id="{72EEB81E-AF7E-6735-FF3A-72284FA6EF3F}"/>
              </a:ext>
            </a:extLst>
          </p:cNvPr>
          <p:cNvSpPr txBox="1"/>
          <p:nvPr userDrawn="1"/>
        </p:nvSpPr>
        <p:spPr>
          <a:xfrm>
            <a:off x="6385024" y="6281113"/>
            <a:ext cx="2237678" cy="215444"/>
          </a:xfrm>
          <a:prstGeom prst="rect">
            <a:avLst/>
          </a:prstGeom>
          <a:noFill/>
          <a:ln>
            <a:noFill/>
          </a:ln>
        </p:spPr>
        <p:txBody>
          <a:bodyPr wrap="square" rtlCol="0">
            <a:spAutoFit/>
          </a:bodyPr>
          <a:lstStyle/>
          <a:p>
            <a:pPr algn="r"/>
            <a:r>
              <a:rPr lang="it-IT" sz="800" dirty="0" err="1">
                <a:solidFill>
                  <a:srgbClr val="11438F"/>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800" dirty="0">
              <a:solidFill>
                <a:srgbClr val="11438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076417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806C203-AFC2-C9E1-ED5B-2474D6E09867}"/>
              </a:ext>
            </a:extLst>
          </p:cNvPr>
          <p:cNvPicPr>
            <a:picLocks noChangeAspect="1"/>
          </p:cNvPicPr>
          <p:nvPr userDrawn="1"/>
        </p:nvPicPr>
        <p:blipFill>
          <a:blip r:embed="rId7"/>
          <a:srcRect/>
          <a:stretch/>
        </p:blipFill>
        <p:spPr>
          <a:xfrm>
            <a:off x="543604" y="528637"/>
            <a:ext cx="8056791" cy="809942"/>
          </a:xfrm>
          <a:prstGeom prst="rect">
            <a:avLst/>
          </a:prstGeom>
        </p:spPr>
      </p:pic>
      <p:pic>
        <p:nvPicPr>
          <p:cNvPr id="9" name="Immagine 8">
            <a:extLst>
              <a:ext uri="{FF2B5EF4-FFF2-40B4-BE49-F238E27FC236}">
                <a16:creationId xmlns:a16="http://schemas.microsoft.com/office/drawing/2014/main" id="{DCD96AFB-F650-E414-CCD2-8E6BA7AC79F8}"/>
              </a:ext>
            </a:extLst>
          </p:cNvPr>
          <p:cNvPicPr>
            <a:picLocks noChangeAspect="1"/>
          </p:cNvPicPr>
          <p:nvPr userDrawn="1"/>
        </p:nvPicPr>
        <p:blipFill>
          <a:blip r:embed="rId8"/>
          <a:stretch>
            <a:fillRect/>
          </a:stretch>
        </p:blipFill>
        <p:spPr>
          <a:xfrm>
            <a:off x="0" y="5905691"/>
            <a:ext cx="9144000" cy="847344"/>
          </a:xfrm>
          <a:prstGeom prst="rect">
            <a:avLst/>
          </a:prstGeom>
        </p:spPr>
      </p:pic>
    </p:spTree>
    <p:extLst>
      <p:ext uri="{BB962C8B-B14F-4D97-AF65-F5344CB8AC3E}">
        <p14:creationId xmlns:p14="http://schemas.microsoft.com/office/powerpoint/2010/main" val="3658432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29F2D60-D4C9-229A-032D-07391B70BE0F}"/>
              </a:ext>
            </a:extLst>
          </p:cNvPr>
          <p:cNvPicPr>
            <a:picLocks noChangeAspect="1"/>
          </p:cNvPicPr>
          <p:nvPr userDrawn="1"/>
        </p:nvPicPr>
        <p:blipFill>
          <a:blip r:embed="rId4"/>
          <a:srcRect/>
          <a:stretch/>
        </p:blipFill>
        <p:spPr>
          <a:xfrm>
            <a:off x="543604" y="528637"/>
            <a:ext cx="8056791" cy="809942"/>
          </a:xfrm>
          <a:prstGeom prst="rect">
            <a:avLst/>
          </a:prstGeom>
        </p:spPr>
      </p:pic>
      <p:pic>
        <p:nvPicPr>
          <p:cNvPr id="19" name="Immagine 18" descr="Immagine che contiene testo, esterni, screenshot&#10;&#10;Descrizione generata automaticamente">
            <a:extLst>
              <a:ext uri="{FF2B5EF4-FFF2-40B4-BE49-F238E27FC236}">
                <a16:creationId xmlns:a16="http://schemas.microsoft.com/office/drawing/2014/main" id="{51A1820F-0573-10ED-C131-0E45B07EDF14}"/>
              </a:ext>
            </a:extLst>
          </p:cNvPr>
          <p:cNvPicPr>
            <a:picLocks noChangeAspect="1"/>
          </p:cNvPicPr>
          <p:nvPr userDrawn="1"/>
        </p:nvPicPr>
        <p:blipFill>
          <a:blip r:embed="rId5"/>
          <a:stretch>
            <a:fillRect/>
          </a:stretch>
        </p:blipFill>
        <p:spPr>
          <a:xfrm>
            <a:off x="0" y="1743456"/>
            <a:ext cx="9144000" cy="5114544"/>
          </a:xfrm>
          <a:prstGeom prst="rect">
            <a:avLst/>
          </a:prstGeom>
        </p:spPr>
      </p:pic>
      <p:sp>
        <p:nvSpPr>
          <p:cNvPr id="21" name="CasellaDiTesto 20">
            <a:extLst>
              <a:ext uri="{FF2B5EF4-FFF2-40B4-BE49-F238E27FC236}">
                <a16:creationId xmlns:a16="http://schemas.microsoft.com/office/drawing/2014/main" id="{59B72D17-6F01-B35F-D8F4-8F6D80E6E470}"/>
              </a:ext>
            </a:extLst>
          </p:cNvPr>
          <p:cNvSpPr txBox="1"/>
          <p:nvPr userDrawn="1"/>
        </p:nvSpPr>
        <p:spPr>
          <a:xfrm>
            <a:off x="6385024" y="6281113"/>
            <a:ext cx="2237678" cy="215444"/>
          </a:xfrm>
          <a:prstGeom prst="rect">
            <a:avLst/>
          </a:prstGeom>
          <a:noFill/>
          <a:ln>
            <a:noFill/>
          </a:ln>
        </p:spPr>
        <p:txBody>
          <a:bodyPr wrap="square" rtlCol="0">
            <a:spAutoFit/>
          </a:bodyPr>
          <a:lstStyle/>
          <a:p>
            <a:pPr algn="r"/>
            <a:r>
              <a:rPr lang="it-IT" sz="800" dirty="0" err="1">
                <a:solidFill>
                  <a:srgbClr val="11438F"/>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800" dirty="0">
              <a:solidFill>
                <a:srgbClr val="11438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4775275"/>
      </p:ext>
    </p:extLst>
  </p:cSld>
  <p:clrMap bg1="lt1" tx1="dk1" bg2="lt2" tx2="dk2" accent1="accent1" accent2="accent2" accent3="accent3" accent4="accent4" accent5="accent5" accent6="accent6" hlink="hlink" folHlink="folHlink"/>
  <p:sldLayoutIdLst>
    <p:sldLayoutId id="2147483680" r:id="rId1"/>
    <p:sldLayoutId id="214748367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EC336EDD-4F6B-3702-A343-9B8AD2CFF345}"/>
              </a:ext>
            </a:extLst>
          </p:cNvPr>
          <p:cNvSpPr>
            <a:spLocks noGrp="1"/>
          </p:cNvSpPr>
          <p:nvPr>
            <p:ph type="body" sz="quarter" idx="12"/>
          </p:nvPr>
        </p:nvSpPr>
        <p:spPr>
          <a:xfrm>
            <a:off x="676487" y="4319585"/>
            <a:ext cx="7791025" cy="745383"/>
          </a:xfrm>
        </p:spPr>
        <p:txBody>
          <a:bodyPr/>
          <a:lstStyle/>
          <a:p>
            <a:r>
              <a:rPr lang="it-IT" dirty="0"/>
              <a:t>Anna Flavia Zuccon – Head of MA</a:t>
            </a:r>
          </a:p>
        </p:txBody>
      </p:sp>
      <p:sp>
        <p:nvSpPr>
          <p:cNvPr id="4" name="Segnaposto testo 3">
            <a:extLst>
              <a:ext uri="{FF2B5EF4-FFF2-40B4-BE49-F238E27FC236}">
                <a16:creationId xmlns:a16="http://schemas.microsoft.com/office/drawing/2014/main" id="{52D37805-5E72-E534-3F2F-83C817C0A22B}"/>
              </a:ext>
            </a:extLst>
          </p:cNvPr>
          <p:cNvSpPr>
            <a:spLocks noGrp="1"/>
          </p:cNvSpPr>
          <p:nvPr>
            <p:ph type="body" sz="quarter" idx="13"/>
          </p:nvPr>
        </p:nvSpPr>
        <p:spPr>
          <a:xfrm>
            <a:off x="676487" y="5187878"/>
            <a:ext cx="7791025" cy="362413"/>
          </a:xfrm>
        </p:spPr>
        <p:txBody>
          <a:bodyPr/>
          <a:lstStyle/>
          <a:p>
            <a:r>
              <a:rPr lang="it-IT" dirty="0"/>
              <a:t>OSI </a:t>
            </a:r>
            <a:r>
              <a:rPr lang="it-IT" dirty="0" err="1"/>
              <a:t>Infodays</a:t>
            </a:r>
            <a:r>
              <a:rPr lang="it-IT" dirty="0"/>
              <a:t>| Zadar/ Udine</a:t>
            </a:r>
          </a:p>
        </p:txBody>
      </p:sp>
      <p:sp>
        <p:nvSpPr>
          <p:cNvPr id="7" name="Segnaposto testo 1">
            <a:extLst>
              <a:ext uri="{FF2B5EF4-FFF2-40B4-BE49-F238E27FC236}">
                <a16:creationId xmlns:a16="http://schemas.microsoft.com/office/drawing/2014/main" id="{69B3FF73-B4A7-47CD-A581-9D0634D48E45}"/>
              </a:ext>
            </a:extLst>
          </p:cNvPr>
          <p:cNvSpPr>
            <a:spLocks noGrp="1"/>
          </p:cNvSpPr>
          <p:nvPr>
            <p:ph type="body" sz="quarter" idx="11"/>
          </p:nvPr>
        </p:nvSpPr>
        <p:spPr>
          <a:xfrm>
            <a:off x="676275" y="3006842"/>
            <a:ext cx="7791450" cy="1093817"/>
          </a:xfrm>
        </p:spPr>
        <p:txBody>
          <a:bodyPr/>
          <a:lstStyle/>
          <a:p>
            <a:pPr marL="0" lvl="0" indent="0" algn="ctr" rtl="0">
              <a:lnSpc>
                <a:spcPct val="90000"/>
              </a:lnSpc>
              <a:spcBef>
                <a:spcPts val="0"/>
              </a:spcBef>
              <a:spcAft>
                <a:spcPts val="0"/>
              </a:spcAft>
              <a:buClr>
                <a:schemeClr val="lt1"/>
              </a:buClr>
              <a:buSzPts val="4000"/>
              <a:buNone/>
            </a:pPr>
            <a:r>
              <a:rPr lang="en-GB" sz="3600" dirty="0"/>
              <a:t>2</a:t>
            </a:r>
            <a:r>
              <a:rPr lang="en-GB" sz="3600" baseline="30000" dirty="0"/>
              <a:t>nd</a:t>
            </a:r>
            <a:r>
              <a:rPr lang="en-GB" sz="3600" dirty="0"/>
              <a:t> Call for Proposals </a:t>
            </a:r>
          </a:p>
          <a:p>
            <a:pPr marL="0" lvl="0" indent="0" algn="ctr" rtl="0">
              <a:lnSpc>
                <a:spcPct val="90000"/>
              </a:lnSpc>
              <a:spcBef>
                <a:spcPts val="0"/>
              </a:spcBef>
              <a:spcAft>
                <a:spcPts val="0"/>
              </a:spcAft>
              <a:buClr>
                <a:schemeClr val="lt1"/>
              </a:buClr>
              <a:buSzPts val="4000"/>
              <a:buNone/>
            </a:pPr>
            <a:r>
              <a:rPr lang="en-GB" sz="3600" dirty="0"/>
              <a:t>OSI </a:t>
            </a:r>
            <a:r>
              <a:rPr lang="en-GB" sz="3600" dirty="0" err="1"/>
              <a:t>Infoday</a:t>
            </a:r>
            <a:endParaRPr lang="en-GB" sz="3600" dirty="0"/>
          </a:p>
        </p:txBody>
      </p:sp>
    </p:spTree>
    <p:extLst>
      <p:ext uri="{BB962C8B-B14F-4D97-AF65-F5344CB8AC3E}">
        <p14:creationId xmlns:p14="http://schemas.microsoft.com/office/powerpoint/2010/main" val="4096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numero&#10;&#10;Descrizione generata automaticamente">
            <a:extLst>
              <a:ext uri="{FF2B5EF4-FFF2-40B4-BE49-F238E27FC236}">
                <a16:creationId xmlns:a16="http://schemas.microsoft.com/office/drawing/2014/main" id="{D68A3BC3-7E70-DA97-E170-15F5B7435757}"/>
              </a:ext>
            </a:extLst>
          </p:cNvPr>
          <p:cNvPicPr>
            <a:picLocks noChangeAspect="1"/>
          </p:cNvPicPr>
          <p:nvPr/>
        </p:nvPicPr>
        <p:blipFill>
          <a:blip r:embed="rId2"/>
          <a:stretch>
            <a:fillRect/>
          </a:stretch>
        </p:blipFill>
        <p:spPr>
          <a:xfrm>
            <a:off x="1162737" y="2093554"/>
            <a:ext cx="7009921" cy="3943080"/>
          </a:xfrm>
          <a:prstGeom prst="rect">
            <a:avLst/>
          </a:prstGeom>
        </p:spPr>
      </p:pic>
      <p:grpSp>
        <p:nvGrpSpPr>
          <p:cNvPr id="5" name="Group 5"/>
          <p:cNvGrpSpPr/>
          <p:nvPr/>
        </p:nvGrpSpPr>
        <p:grpSpPr>
          <a:xfrm>
            <a:off x="2798832" y="3035748"/>
            <a:ext cx="2057400" cy="3054712"/>
            <a:chOff x="0" y="0"/>
            <a:chExt cx="812800" cy="1206800"/>
          </a:xfrm>
        </p:grpSpPr>
        <p:sp>
          <p:nvSpPr>
            <p:cNvPr id="6" name="Freeform 6"/>
            <p:cNvSpPr/>
            <p:nvPr/>
          </p:nvSpPr>
          <p:spPr>
            <a:xfrm>
              <a:off x="0" y="0"/>
              <a:ext cx="812800" cy="1206800"/>
            </a:xfrm>
            <a:custGeom>
              <a:avLst/>
              <a:gdLst/>
              <a:ahLst/>
              <a:cxnLst/>
              <a:rect l="l" t="t" r="r" b="b"/>
              <a:pathLst>
                <a:path w="812800" h="1206800">
                  <a:moveTo>
                    <a:pt x="0" y="0"/>
                  </a:moveTo>
                  <a:lnTo>
                    <a:pt x="812800" y="0"/>
                  </a:lnTo>
                  <a:lnTo>
                    <a:pt x="812800" y="1206800"/>
                  </a:lnTo>
                  <a:lnTo>
                    <a:pt x="0" y="1206800"/>
                  </a:lnTo>
                  <a:close/>
                </a:path>
              </a:pathLst>
            </a:custGeom>
            <a:solidFill>
              <a:srgbClr val="000000">
                <a:alpha val="0"/>
              </a:srgbClr>
            </a:solidFill>
            <a:ln w="104775" cap="sq">
              <a:solidFill>
                <a:srgbClr val="FF3131"/>
              </a:solidFill>
              <a:prstDash val="solid"/>
              <a:miter/>
            </a:ln>
          </p:spPr>
          <p:txBody>
            <a:bodyPr/>
            <a:lstStyle/>
            <a:p>
              <a:endParaRPr lang="it-IT"/>
            </a:p>
          </p:txBody>
        </p:sp>
        <p:sp>
          <p:nvSpPr>
            <p:cNvPr id="7" name="TextBox 7"/>
            <p:cNvSpPr txBox="1"/>
            <p:nvPr/>
          </p:nvSpPr>
          <p:spPr>
            <a:xfrm>
              <a:off x="0" y="-28575"/>
              <a:ext cx="812800" cy="1235375"/>
            </a:xfrm>
            <a:prstGeom prst="rect">
              <a:avLst/>
            </a:prstGeom>
          </p:spPr>
          <p:txBody>
            <a:bodyPr lIns="47625" tIns="47625" rIns="47625" bIns="47625" rtlCol="0" anchor="ctr"/>
            <a:lstStyle/>
            <a:p>
              <a:pPr algn="ctr">
                <a:lnSpc>
                  <a:spcPts val="1838"/>
                </a:lnSpc>
              </a:pPr>
              <a:endParaRPr sz="1688"/>
            </a:p>
          </p:txBody>
        </p:sp>
      </p:grpSp>
      <p:sp>
        <p:nvSpPr>
          <p:cNvPr id="8" name="TextBox 8"/>
          <p:cNvSpPr txBox="1"/>
          <p:nvPr/>
        </p:nvSpPr>
        <p:spPr>
          <a:xfrm>
            <a:off x="-234542" y="1398598"/>
            <a:ext cx="9613084" cy="716222"/>
          </a:xfrm>
          <a:prstGeom prst="rect">
            <a:avLst/>
          </a:prstGeom>
        </p:spPr>
        <p:txBody>
          <a:bodyPr lIns="0" tIns="0" rIns="0" bIns="0" rtlCol="0" anchor="t">
            <a:spAutoFit/>
          </a:bodyPr>
          <a:lstStyle/>
          <a:p>
            <a:pPr algn="ctr">
              <a:lnSpc>
                <a:spcPts val="6038"/>
              </a:lnSpc>
            </a:pPr>
            <a:r>
              <a:rPr lang="en-US" sz="4000" dirty="0">
                <a:solidFill>
                  <a:srgbClr val="0497CE"/>
                </a:solidFill>
                <a:latin typeface="Open Sans" panose="020B0606030504020204" pitchFamily="34" charset="0"/>
                <a:ea typeface="Open Sans" panose="020B0606030504020204" pitchFamily="34" charset="0"/>
                <a:cs typeface="Open Sans" panose="020B0606030504020204" pitchFamily="34" charset="0"/>
              </a:rPr>
              <a:t>TIMELINE CALL FOR PROPOSALS</a:t>
            </a:r>
          </a:p>
        </p:txBody>
      </p:sp>
      <p:sp>
        <p:nvSpPr>
          <p:cNvPr id="11" name="CasellaDiTesto 10">
            <a:extLst>
              <a:ext uri="{FF2B5EF4-FFF2-40B4-BE49-F238E27FC236}">
                <a16:creationId xmlns:a16="http://schemas.microsoft.com/office/drawing/2014/main" id="{F7AE8463-2C52-4EE6-A178-5FEC8698B600}"/>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1252" y="1573821"/>
            <a:ext cx="7941496" cy="1933414"/>
          </a:xfrm>
          <a:prstGeom prst="rect">
            <a:avLst/>
          </a:prstGeom>
        </p:spPr>
        <p:txBody>
          <a:bodyPr lIns="0" tIns="0" rIns="0" bIns="0" rtlCol="0" anchor="t">
            <a:spAutoFit/>
          </a:bodyPr>
          <a:lstStyle/>
          <a:p>
            <a:pPr algn="ctr"/>
            <a:r>
              <a:rPr lang="en-US" sz="4000" dirty="0">
                <a:solidFill>
                  <a:srgbClr val="0497CE"/>
                </a:solidFill>
                <a:latin typeface="Open Sans" panose="020B0606030504020204" pitchFamily="34" charset="0"/>
                <a:ea typeface="Open Sans" panose="020B0606030504020204" pitchFamily="34" charset="0"/>
                <a:cs typeface="Open Sans" panose="020B0606030504020204" pitchFamily="34" charset="0"/>
              </a:rPr>
              <a:t>OPERATIONS OF STRATEGIC IMPORTANCE (OSIs)</a:t>
            </a:r>
          </a:p>
          <a:p>
            <a:pPr algn="ctr">
              <a:lnSpc>
                <a:spcPts val="6038"/>
              </a:lnSpc>
            </a:pPr>
            <a:endParaRPr lang="en-US" sz="4313" dirty="0">
              <a:solidFill>
                <a:srgbClr val="0497CE"/>
              </a:solidFill>
              <a:latin typeface="Open Sans 2 Bold"/>
            </a:endParaRPr>
          </a:p>
        </p:txBody>
      </p:sp>
      <p:sp>
        <p:nvSpPr>
          <p:cNvPr id="5" name="TextBox 5"/>
          <p:cNvSpPr txBox="1"/>
          <p:nvPr/>
        </p:nvSpPr>
        <p:spPr>
          <a:xfrm>
            <a:off x="735897" y="3088446"/>
            <a:ext cx="7672206" cy="2462213"/>
          </a:xfrm>
          <a:prstGeom prst="rect">
            <a:avLst/>
          </a:prstGeom>
        </p:spPr>
        <p:txBody>
          <a:bodyPr lIns="0" tIns="0" rIns="0" bIns="0" rtlCol="0" anchor="t">
            <a:spAutoFit/>
          </a:bodyPr>
          <a:lstStyle/>
          <a:p>
            <a:pPr algn="ctr">
              <a:spcBef>
                <a:spcPct val="0"/>
              </a:spcBef>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As defined in EU Regulation 2021/1060 (Art. 2, c5), </a:t>
            </a: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OSIs</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are operations that make a </a:t>
            </a: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significant contribution</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the achievement of </a:t>
            </a:r>
            <a:r>
              <a:rPr lang="en-US"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Programme's</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objectives and are subject to special monitoring and reporting measures. OSIs are also critical because of their ability to bring together different expertise toward the common goal of improving the cross-border area.</a:t>
            </a:r>
          </a:p>
          <a:p>
            <a:pPr algn="ctr">
              <a:spcBef>
                <a:spcPct val="0"/>
              </a:spcBef>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spcBef>
                <a:spcPct val="0"/>
              </a:spcBef>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OSIs are thus new types of projects, born with the current 21-27 Programming period, financed by the European Union through the Interreg Programs; their activity aims, through networking, to tell their results and impacts in the community.</a:t>
            </a:r>
          </a:p>
        </p:txBody>
      </p:sp>
      <p:sp>
        <p:nvSpPr>
          <p:cNvPr id="8" name="CasellaDiTesto 7">
            <a:extLst>
              <a:ext uri="{FF2B5EF4-FFF2-40B4-BE49-F238E27FC236}">
                <a16:creationId xmlns:a16="http://schemas.microsoft.com/office/drawing/2014/main" id="{ABE2CD85-F16B-432A-8FA6-4673C0E8A59F}"/>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3604" y="528637"/>
            <a:ext cx="8056791" cy="809942"/>
          </a:xfrm>
          <a:custGeom>
            <a:avLst/>
            <a:gdLst/>
            <a:ahLst/>
            <a:cxnLst/>
            <a:rect l="l" t="t" r="r" b="b"/>
            <a:pathLst>
              <a:path w="8593910" h="863938">
                <a:moveTo>
                  <a:pt x="0" y="0"/>
                </a:moveTo>
                <a:lnTo>
                  <a:pt x="8593911" y="0"/>
                </a:lnTo>
                <a:lnTo>
                  <a:pt x="8593911" y="863939"/>
                </a:lnTo>
                <a:lnTo>
                  <a:pt x="0" y="86393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it-IT"/>
          </a:p>
        </p:txBody>
      </p:sp>
      <p:sp>
        <p:nvSpPr>
          <p:cNvPr id="4" name="Freeform 4"/>
          <p:cNvSpPr/>
          <p:nvPr/>
        </p:nvSpPr>
        <p:spPr>
          <a:xfrm>
            <a:off x="489077" y="2590232"/>
            <a:ext cx="8281140" cy="3581721"/>
          </a:xfrm>
          <a:custGeom>
            <a:avLst/>
            <a:gdLst/>
            <a:ahLst/>
            <a:cxnLst/>
            <a:rect l="l" t="t" r="r" b="b"/>
            <a:pathLst>
              <a:path w="8833216" h="3502465">
                <a:moveTo>
                  <a:pt x="0" y="0"/>
                </a:moveTo>
                <a:lnTo>
                  <a:pt x="8833216" y="0"/>
                </a:lnTo>
                <a:lnTo>
                  <a:pt x="8833216" y="3502465"/>
                </a:lnTo>
                <a:lnTo>
                  <a:pt x="0" y="350246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it-IT" dirty="0"/>
          </a:p>
        </p:txBody>
      </p:sp>
      <p:sp>
        <p:nvSpPr>
          <p:cNvPr id="5" name="TextBox 5"/>
          <p:cNvSpPr txBox="1"/>
          <p:nvPr/>
        </p:nvSpPr>
        <p:spPr>
          <a:xfrm>
            <a:off x="658900" y="1258212"/>
            <a:ext cx="7941496" cy="2241832"/>
          </a:xfrm>
          <a:prstGeom prst="rect">
            <a:avLst/>
          </a:prstGeom>
        </p:spPr>
        <p:txBody>
          <a:bodyPr lIns="0" tIns="0" rIns="0" bIns="0" rtlCol="0" anchor="t">
            <a:spAutoFit/>
          </a:bodyPr>
          <a:lstStyle/>
          <a:p>
            <a:pPr algn="ctr">
              <a:lnSpc>
                <a:spcPts val="6038"/>
              </a:lnSpc>
            </a:pPr>
            <a:r>
              <a:rPr lang="en-US" sz="4313" dirty="0">
                <a:solidFill>
                  <a:srgbClr val="0497CE"/>
                </a:solidFill>
                <a:latin typeface="Open Sans 2 Bold"/>
              </a:rPr>
              <a:t>APPENDIX 3 INTERREG VI A</a:t>
            </a:r>
          </a:p>
          <a:p>
            <a:pPr algn="ctr">
              <a:lnSpc>
                <a:spcPts val="6038"/>
              </a:lnSpc>
            </a:pPr>
            <a:r>
              <a:rPr lang="en-US" sz="4313" dirty="0">
                <a:solidFill>
                  <a:srgbClr val="0497CE"/>
                </a:solidFill>
                <a:latin typeface="Open Sans 2 Bold"/>
              </a:rPr>
              <a:t> IT-HR PROGRAMME</a:t>
            </a:r>
          </a:p>
          <a:p>
            <a:pPr algn="ctr">
              <a:lnSpc>
                <a:spcPts val="6038"/>
              </a:lnSpc>
            </a:pPr>
            <a:endParaRPr lang="en-US" sz="4313" dirty="0">
              <a:solidFill>
                <a:srgbClr val="0497CE"/>
              </a:solidFill>
              <a:latin typeface="Open Sans 2 Bold"/>
            </a:endParaRPr>
          </a:p>
        </p:txBody>
      </p:sp>
      <p:sp>
        <p:nvSpPr>
          <p:cNvPr id="11" name="CasellaDiTesto 10">
            <a:extLst>
              <a:ext uri="{FF2B5EF4-FFF2-40B4-BE49-F238E27FC236}">
                <a16:creationId xmlns:a16="http://schemas.microsoft.com/office/drawing/2014/main" id="{218B886B-2981-4D4A-AD3F-99DAB97CBC81}"/>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6815" y="1885673"/>
            <a:ext cx="6277171" cy="3941386"/>
            <a:chOff x="-44796" y="0"/>
            <a:chExt cx="8815032" cy="5783600"/>
          </a:xfrm>
        </p:grpSpPr>
        <p:grpSp>
          <p:nvGrpSpPr>
            <p:cNvPr id="5" name="Group 5"/>
            <p:cNvGrpSpPr/>
            <p:nvPr/>
          </p:nvGrpSpPr>
          <p:grpSpPr>
            <a:xfrm>
              <a:off x="42345" y="2485315"/>
              <a:ext cx="2713235" cy="3298285"/>
              <a:chOff x="0" y="0"/>
              <a:chExt cx="7872627" cy="9570190"/>
            </a:xfrm>
          </p:grpSpPr>
          <p:sp>
            <p:nvSpPr>
              <p:cNvPr id="6" name="Freeform 6"/>
              <p:cNvSpPr/>
              <p:nvPr/>
            </p:nvSpPr>
            <p:spPr>
              <a:xfrm>
                <a:off x="31750" y="31750"/>
                <a:ext cx="7809127" cy="9506689"/>
              </a:xfrm>
              <a:custGeom>
                <a:avLst/>
                <a:gdLst/>
                <a:ahLst/>
                <a:cxnLst/>
                <a:rect l="l" t="t" r="r" b="b"/>
                <a:pathLst>
                  <a:path w="7809127" h="9506689">
                    <a:moveTo>
                      <a:pt x="7716417" y="9506689"/>
                    </a:moveTo>
                    <a:lnTo>
                      <a:pt x="92710" y="9506689"/>
                    </a:lnTo>
                    <a:cubicBezTo>
                      <a:pt x="41910" y="9506689"/>
                      <a:pt x="0" y="9464780"/>
                      <a:pt x="0" y="9413980"/>
                    </a:cubicBezTo>
                    <a:lnTo>
                      <a:pt x="0" y="92710"/>
                    </a:lnTo>
                    <a:cubicBezTo>
                      <a:pt x="0" y="41910"/>
                      <a:pt x="41910" y="0"/>
                      <a:pt x="92710" y="0"/>
                    </a:cubicBezTo>
                    <a:lnTo>
                      <a:pt x="7715148" y="0"/>
                    </a:lnTo>
                    <a:cubicBezTo>
                      <a:pt x="7765948" y="0"/>
                      <a:pt x="7807858" y="41910"/>
                      <a:pt x="7807858" y="92710"/>
                    </a:cubicBezTo>
                    <a:lnTo>
                      <a:pt x="7807858" y="9412710"/>
                    </a:lnTo>
                    <a:cubicBezTo>
                      <a:pt x="7809127" y="9464780"/>
                      <a:pt x="7767217" y="9506689"/>
                      <a:pt x="7716417" y="9506689"/>
                    </a:cubicBezTo>
                    <a:close/>
                  </a:path>
                </a:pathLst>
              </a:custGeom>
              <a:solidFill>
                <a:srgbClr val="FFFFFF"/>
              </a:solidFill>
            </p:spPr>
            <p:txBody>
              <a:bodyPr/>
              <a:lstStyle/>
              <a:p>
                <a:endParaRPr lang="it-IT"/>
              </a:p>
            </p:txBody>
          </p:sp>
          <p:sp>
            <p:nvSpPr>
              <p:cNvPr id="7" name="Freeform 7"/>
              <p:cNvSpPr/>
              <p:nvPr/>
            </p:nvSpPr>
            <p:spPr>
              <a:xfrm>
                <a:off x="0" y="0"/>
                <a:ext cx="7872627" cy="9570189"/>
              </a:xfrm>
              <a:custGeom>
                <a:avLst/>
                <a:gdLst/>
                <a:ahLst/>
                <a:cxnLst/>
                <a:rect l="l" t="t" r="r" b="b"/>
                <a:pathLst>
                  <a:path w="7872627" h="9570189">
                    <a:moveTo>
                      <a:pt x="7748167" y="59690"/>
                    </a:moveTo>
                    <a:cubicBezTo>
                      <a:pt x="7783727" y="59690"/>
                      <a:pt x="7812937" y="88900"/>
                      <a:pt x="7812937" y="124460"/>
                    </a:cubicBezTo>
                    <a:lnTo>
                      <a:pt x="7812937" y="9445730"/>
                    </a:lnTo>
                    <a:cubicBezTo>
                      <a:pt x="7812937" y="9481289"/>
                      <a:pt x="7783727" y="9510499"/>
                      <a:pt x="7748167" y="9510499"/>
                    </a:cubicBezTo>
                    <a:lnTo>
                      <a:pt x="124460" y="9510499"/>
                    </a:lnTo>
                    <a:cubicBezTo>
                      <a:pt x="88900" y="9510499"/>
                      <a:pt x="59690" y="9481289"/>
                      <a:pt x="59690" y="9445730"/>
                    </a:cubicBezTo>
                    <a:lnTo>
                      <a:pt x="59690" y="124460"/>
                    </a:lnTo>
                    <a:cubicBezTo>
                      <a:pt x="59690" y="88900"/>
                      <a:pt x="88900" y="59690"/>
                      <a:pt x="124460" y="59690"/>
                    </a:cubicBezTo>
                    <a:lnTo>
                      <a:pt x="7748167" y="59690"/>
                    </a:lnTo>
                    <a:moveTo>
                      <a:pt x="7748167" y="0"/>
                    </a:moveTo>
                    <a:lnTo>
                      <a:pt x="124460" y="0"/>
                    </a:lnTo>
                    <a:cubicBezTo>
                      <a:pt x="55880" y="0"/>
                      <a:pt x="0" y="55880"/>
                      <a:pt x="0" y="124460"/>
                    </a:cubicBezTo>
                    <a:lnTo>
                      <a:pt x="0" y="9445730"/>
                    </a:lnTo>
                    <a:cubicBezTo>
                      <a:pt x="0" y="9514310"/>
                      <a:pt x="55880" y="9570189"/>
                      <a:pt x="124460" y="9570189"/>
                    </a:cubicBezTo>
                    <a:lnTo>
                      <a:pt x="7748167" y="9570189"/>
                    </a:lnTo>
                    <a:cubicBezTo>
                      <a:pt x="7816748" y="9570189"/>
                      <a:pt x="7872627" y="9514310"/>
                      <a:pt x="7872627" y="9445730"/>
                    </a:cubicBezTo>
                    <a:lnTo>
                      <a:pt x="7872627" y="124460"/>
                    </a:lnTo>
                    <a:cubicBezTo>
                      <a:pt x="7872627" y="55880"/>
                      <a:pt x="7816748" y="0"/>
                      <a:pt x="7748167" y="0"/>
                    </a:cubicBezTo>
                    <a:close/>
                  </a:path>
                </a:pathLst>
              </a:custGeom>
              <a:solidFill>
                <a:srgbClr val="0497CE"/>
              </a:solidFill>
            </p:spPr>
            <p:txBody>
              <a:bodyPr/>
              <a:lstStyle/>
              <a:p>
                <a:endParaRPr lang="it-IT"/>
              </a:p>
            </p:txBody>
          </p:sp>
        </p:grpSp>
        <p:grpSp>
          <p:nvGrpSpPr>
            <p:cNvPr id="8" name="Group 8"/>
            <p:cNvGrpSpPr/>
            <p:nvPr/>
          </p:nvGrpSpPr>
          <p:grpSpPr>
            <a:xfrm>
              <a:off x="3049673" y="2485315"/>
              <a:ext cx="2713235" cy="3298285"/>
              <a:chOff x="0" y="0"/>
              <a:chExt cx="7872627" cy="9570190"/>
            </a:xfrm>
          </p:grpSpPr>
          <p:sp>
            <p:nvSpPr>
              <p:cNvPr id="9" name="Freeform 9"/>
              <p:cNvSpPr/>
              <p:nvPr/>
            </p:nvSpPr>
            <p:spPr>
              <a:xfrm>
                <a:off x="31750" y="31750"/>
                <a:ext cx="7809127" cy="9506689"/>
              </a:xfrm>
              <a:custGeom>
                <a:avLst/>
                <a:gdLst/>
                <a:ahLst/>
                <a:cxnLst/>
                <a:rect l="l" t="t" r="r" b="b"/>
                <a:pathLst>
                  <a:path w="7809127" h="9506689">
                    <a:moveTo>
                      <a:pt x="7716417" y="9506689"/>
                    </a:moveTo>
                    <a:lnTo>
                      <a:pt x="92710" y="9506689"/>
                    </a:lnTo>
                    <a:cubicBezTo>
                      <a:pt x="41910" y="9506689"/>
                      <a:pt x="0" y="9464780"/>
                      <a:pt x="0" y="9413980"/>
                    </a:cubicBezTo>
                    <a:lnTo>
                      <a:pt x="0" y="92710"/>
                    </a:lnTo>
                    <a:cubicBezTo>
                      <a:pt x="0" y="41910"/>
                      <a:pt x="41910" y="0"/>
                      <a:pt x="92710" y="0"/>
                    </a:cubicBezTo>
                    <a:lnTo>
                      <a:pt x="7715148" y="0"/>
                    </a:lnTo>
                    <a:cubicBezTo>
                      <a:pt x="7765948" y="0"/>
                      <a:pt x="7807858" y="41910"/>
                      <a:pt x="7807858" y="92710"/>
                    </a:cubicBezTo>
                    <a:lnTo>
                      <a:pt x="7807858" y="9412710"/>
                    </a:lnTo>
                    <a:cubicBezTo>
                      <a:pt x="7809127" y="9464780"/>
                      <a:pt x="7767217" y="9506689"/>
                      <a:pt x="7716417" y="9506689"/>
                    </a:cubicBezTo>
                    <a:close/>
                  </a:path>
                </a:pathLst>
              </a:custGeom>
              <a:solidFill>
                <a:srgbClr val="FFFFFF"/>
              </a:solidFill>
            </p:spPr>
            <p:txBody>
              <a:bodyPr/>
              <a:lstStyle/>
              <a:p>
                <a:endParaRPr lang="it-IT"/>
              </a:p>
            </p:txBody>
          </p:sp>
          <p:sp>
            <p:nvSpPr>
              <p:cNvPr id="10" name="Freeform 10"/>
              <p:cNvSpPr/>
              <p:nvPr/>
            </p:nvSpPr>
            <p:spPr>
              <a:xfrm>
                <a:off x="0" y="0"/>
                <a:ext cx="7872627" cy="9570189"/>
              </a:xfrm>
              <a:custGeom>
                <a:avLst/>
                <a:gdLst/>
                <a:ahLst/>
                <a:cxnLst/>
                <a:rect l="l" t="t" r="r" b="b"/>
                <a:pathLst>
                  <a:path w="7872627" h="9570189">
                    <a:moveTo>
                      <a:pt x="7748167" y="59690"/>
                    </a:moveTo>
                    <a:cubicBezTo>
                      <a:pt x="7783727" y="59690"/>
                      <a:pt x="7812937" y="88900"/>
                      <a:pt x="7812937" y="124460"/>
                    </a:cubicBezTo>
                    <a:lnTo>
                      <a:pt x="7812937" y="9445730"/>
                    </a:lnTo>
                    <a:cubicBezTo>
                      <a:pt x="7812937" y="9481289"/>
                      <a:pt x="7783727" y="9510499"/>
                      <a:pt x="7748167" y="9510499"/>
                    </a:cubicBezTo>
                    <a:lnTo>
                      <a:pt x="124460" y="9510499"/>
                    </a:lnTo>
                    <a:cubicBezTo>
                      <a:pt x="88900" y="9510499"/>
                      <a:pt x="59690" y="9481289"/>
                      <a:pt x="59690" y="9445730"/>
                    </a:cubicBezTo>
                    <a:lnTo>
                      <a:pt x="59690" y="124460"/>
                    </a:lnTo>
                    <a:cubicBezTo>
                      <a:pt x="59690" y="88900"/>
                      <a:pt x="88900" y="59690"/>
                      <a:pt x="124460" y="59690"/>
                    </a:cubicBezTo>
                    <a:lnTo>
                      <a:pt x="7748167" y="59690"/>
                    </a:lnTo>
                    <a:moveTo>
                      <a:pt x="7748167" y="0"/>
                    </a:moveTo>
                    <a:lnTo>
                      <a:pt x="124460" y="0"/>
                    </a:lnTo>
                    <a:cubicBezTo>
                      <a:pt x="55880" y="0"/>
                      <a:pt x="0" y="55880"/>
                      <a:pt x="0" y="124460"/>
                    </a:cubicBezTo>
                    <a:lnTo>
                      <a:pt x="0" y="9445730"/>
                    </a:lnTo>
                    <a:cubicBezTo>
                      <a:pt x="0" y="9514310"/>
                      <a:pt x="55880" y="9570189"/>
                      <a:pt x="124460" y="9570189"/>
                    </a:cubicBezTo>
                    <a:lnTo>
                      <a:pt x="7748167" y="9570189"/>
                    </a:lnTo>
                    <a:cubicBezTo>
                      <a:pt x="7816748" y="9570189"/>
                      <a:pt x="7872627" y="9514310"/>
                      <a:pt x="7872627" y="9445730"/>
                    </a:cubicBezTo>
                    <a:lnTo>
                      <a:pt x="7872627" y="124460"/>
                    </a:lnTo>
                    <a:cubicBezTo>
                      <a:pt x="7872627" y="55880"/>
                      <a:pt x="7816748" y="0"/>
                      <a:pt x="7748167" y="0"/>
                    </a:cubicBezTo>
                    <a:close/>
                  </a:path>
                </a:pathLst>
              </a:custGeom>
              <a:solidFill>
                <a:srgbClr val="0497CE"/>
              </a:solidFill>
            </p:spPr>
            <p:txBody>
              <a:bodyPr/>
              <a:lstStyle/>
              <a:p>
                <a:endParaRPr lang="it-IT"/>
              </a:p>
            </p:txBody>
          </p:sp>
        </p:grpSp>
        <p:sp>
          <p:nvSpPr>
            <p:cNvPr id="11" name="TextBox 11"/>
            <p:cNvSpPr txBox="1"/>
            <p:nvPr/>
          </p:nvSpPr>
          <p:spPr>
            <a:xfrm>
              <a:off x="-44796" y="2619783"/>
              <a:ext cx="2755512" cy="2736986"/>
            </a:xfrm>
            <a:prstGeom prst="rect">
              <a:avLst/>
            </a:prstGeom>
          </p:spPr>
          <p:txBody>
            <a:bodyPr lIns="0" tIns="0" rIns="0" bIns="0" rtlCol="0" anchor="t">
              <a:spAutoFit/>
            </a:bodyPr>
            <a:lstStyle/>
            <a:p>
              <a:pPr marL="273204" lvl="1" indent="-136602">
                <a:lnSpc>
                  <a:spcPts val="2075"/>
                </a:lnSpc>
                <a:buFont typeface="Arial"/>
                <a:buChar char="•"/>
              </a:pPr>
              <a:r>
                <a:rPr lang="en-US" sz="1400" spc="-12" dirty="0">
                  <a:solidFill>
                    <a:srgbClr val="000000"/>
                  </a:solidFill>
                  <a:latin typeface="Inter"/>
                </a:rPr>
                <a:t>Interreg Italy-Croatia </a:t>
              </a:r>
              <a:r>
                <a:rPr lang="en-US" sz="1400" spc="-12" dirty="0">
                  <a:solidFill>
                    <a:srgbClr val="000000"/>
                  </a:solidFill>
                  <a:latin typeface="Inter Bold"/>
                </a:rPr>
                <a:t>2014-2020 projects results</a:t>
              </a:r>
            </a:p>
            <a:p>
              <a:pPr marL="273204" lvl="1" indent="-136602">
                <a:lnSpc>
                  <a:spcPts val="2075"/>
                </a:lnSpc>
                <a:buFont typeface="Arial"/>
                <a:buChar char="•"/>
              </a:pPr>
              <a:r>
                <a:rPr lang="en-US" sz="1400" spc="-12" dirty="0">
                  <a:solidFill>
                    <a:srgbClr val="000000"/>
                  </a:solidFill>
                  <a:latin typeface="Inter"/>
                </a:rPr>
                <a:t>Interreg Italy-Croatia </a:t>
              </a:r>
              <a:r>
                <a:rPr lang="en-US" sz="1400" spc="-12" dirty="0">
                  <a:solidFill>
                    <a:srgbClr val="000000"/>
                  </a:solidFill>
                  <a:latin typeface="Inter Bold"/>
                </a:rPr>
                <a:t>2021-2027 expected results</a:t>
              </a:r>
            </a:p>
            <a:p>
              <a:pPr marL="273204" lvl="1" indent="-136602">
                <a:lnSpc>
                  <a:spcPts val="2075"/>
                </a:lnSpc>
                <a:buFont typeface="Arial"/>
                <a:buChar char="•"/>
              </a:pPr>
              <a:r>
                <a:rPr lang="en-US" sz="1400" spc="-12" dirty="0">
                  <a:solidFill>
                    <a:srgbClr val="000000"/>
                  </a:solidFill>
                  <a:latin typeface="Inter Bold"/>
                </a:rPr>
                <a:t>EUSAIR Flagship </a:t>
              </a:r>
              <a:r>
                <a:rPr lang="en-US" sz="1400" spc="-12" dirty="0">
                  <a:solidFill>
                    <a:srgbClr val="000000"/>
                  </a:solidFill>
                  <a:latin typeface="Inter"/>
                </a:rPr>
                <a:t>actions</a:t>
              </a:r>
            </a:p>
          </p:txBody>
        </p:sp>
        <p:sp>
          <p:nvSpPr>
            <p:cNvPr id="12" name="TextBox 12"/>
            <p:cNvSpPr txBox="1"/>
            <p:nvPr/>
          </p:nvSpPr>
          <p:spPr>
            <a:xfrm>
              <a:off x="3356501" y="3598259"/>
              <a:ext cx="2099578" cy="1021909"/>
            </a:xfrm>
            <a:prstGeom prst="rect">
              <a:avLst/>
            </a:prstGeom>
          </p:spPr>
          <p:txBody>
            <a:bodyPr lIns="0" tIns="0" rIns="0" bIns="0" rtlCol="0" anchor="t">
              <a:spAutoFit/>
            </a:bodyPr>
            <a:lstStyle/>
            <a:p>
              <a:pPr algn="ctr">
                <a:lnSpc>
                  <a:spcPts val="2929"/>
                </a:lnSpc>
              </a:pPr>
              <a:r>
                <a:rPr lang="en-US" sz="2000" spc="-20">
                  <a:solidFill>
                    <a:srgbClr val="000000"/>
                  </a:solidFill>
                  <a:latin typeface="Inter Bold"/>
                </a:rPr>
                <a:t>INCEPTION PAPERS</a:t>
              </a:r>
            </a:p>
          </p:txBody>
        </p:sp>
        <p:grpSp>
          <p:nvGrpSpPr>
            <p:cNvPr id="13" name="Group 13"/>
            <p:cNvGrpSpPr/>
            <p:nvPr/>
          </p:nvGrpSpPr>
          <p:grpSpPr>
            <a:xfrm>
              <a:off x="6057001" y="2485315"/>
              <a:ext cx="2713235" cy="3298285"/>
              <a:chOff x="0" y="0"/>
              <a:chExt cx="7872627" cy="9570190"/>
            </a:xfrm>
          </p:grpSpPr>
          <p:sp>
            <p:nvSpPr>
              <p:cNvPr id="14" name="Freeform 14"/>
              <p:cNvSpPr/>
              <p:nvPr/>
            </p:nvSpPr>
            <p:spPr>
              <a:xfrm>
                <a:off x="31750" y="31750"/>
                <a:ext cx="7809127" cy="9506689"/>
              </a:xfrm>
              <a:custGeom>
                <a:avLst/>
                <a:gdLst/>
                <a:ahLst/>
                <a:cxnLst/>
                <a:rect l="l" t="t" r="r" b="b"/>
                <a:pathLst>
                  <a:path w="7809127" h="9506689">
                    <a:moveTo>
                      <a:pt x="7716417" y="9506689"/>
                    </a:moveTo>
                    <a:lnTo>
                      <a:pt x="92710" y="9506689"/>
                    </a:lnTo>
                    <a:cubicBezTo>
                      <a:pt x="41910" y="9506689"/>
                      <a:pt x="0" y="9464780"/>
                      <a:pt x="0" y="9413980"/>
                    </a:cubicBezTo>
                    <a:lnTo>
                      <a:pt x="0" y="92710"/>
                    </a:lnTo>
                    <a:cubicBezTo>
                      <a:pt x="0" y="41910"/>
                      <a:pt x="41910" y="0"/>
                      <a:pt x="92710" y="0"/>
                    </a:cubicBezTo>
                    <a:lnTo>
                      <a:pt x="7715148" y="0"/>
                    </a:lnTo>
                    <a:cubicBezTo>
                      <a:pt x="7765948" y="0"/>
                      <a:pt x="7807858" y="41910"/>
                      <a:pt x="7807858" y="92710"/>
                    </a:cubicBezTo>
                    <a:lnTo>
                      <a:pt x="7807858" y="9412710"/>
                    </a:lnTo>
                    <a:cubicBezTo>
                      <a:pt x="7809127" y="9464780"/>
                      <a:pt x="7767217" y="9506689"/>
                      <a:pt x="7716417" y="9506689"/>
                    </a:cubicBezTo>
                    <a:close/>
                  </a:path>
                </a:pathLst>
              </a:custGeom>
              <a:solidFill>
                <a:srgbClr val="FFFFFF"/>
              </a:solidFill>
            </p:spPr>
            <p:txBody>
              <a:bodyPr/>
              <a:lstStyle/>
              <a:p>
                <a:endParaRPr lang="it-IT"/>
              </a:p>
            </p:txBody>
          </p:sp>
          <p:sp>
            <p:nvSpPr>
              <p:cNvPr id="15" name="Freeform 15"/>
              <p:cNvSpPr/>
              <p:nvPr/>
            </p:nvSpPr>
            <p:spPr>
              <a:xfrm>
                <a:off x="0" y="0"/>
                <a:ext cx="7872627" cy="9570189"/>
              </a:xfrm>
              <a:custGeom>
                <a:avLst/>
                <a:gdLst/>
                <a:ahLst/>
                <a:cxnLst/>
                <a:rect l="l" t="t" r="r" b="b"/>
                <a:pathLst>
                  <a:path w="7872627" h="9570189">
                    <a:moveTo>
                      <a:pt x="7748167" y="59690"/>
                    </a:moveTo>
                    <a:cubicBezTo>
                      <a:pt x="7783727" y="59690"/>
                      <a:pt x="7812937" y="88900"/>
                      <a:pt x="7812937" y="124460"/>
                    </a:cubicBezTo>
                    <a:lnTo>
                      <a:pt x="7812937" y="9445730"/>
                    </a:lnTo>
                    <a:cubicBezTo>
                      <a:pt x="7812937" y="9481289"/>
                      <a:pt x="7783727" y="9510499"/>
                      <a:pt x="7748167" y="9510499"/>
                    </a:cubicBezTo>
                    <a:lnTo>
                      <a:pt x="124460" y="9510499"/>
                    </a:lnTo>
                    <a:cubicBezTo>
                      <a:pt x="88900" y="9510499"/>
                      <a:pt x="59690" y="9481289"/>
                      <a:pt x="59690" y="9445730"/>
                    </a:cubicBezTo>
                    <a:lnTo>
                      <a:pt x="59690" y="124460"/>
                    </a:lnTo>
                    <a:cubicBezTo>
                      <a:pt x="59690" y="88900"/>
                      <a:pt x="88900" y="59690"/>
                      <a:pt x="124460" y="59690"/>
                    </a:cubicBezTo>
                    <a:lnTo>
                      <a:pt x="7748167" y="59690"/>
                    </a:lnTo>
                    <a:moveTo>
                      <a:pt x="7748167" y="0"/>
                    </a:moveTo>
                    <a:lnTo>
                      <a:pt x="124460" y="0"/>
                    </a:lnTo>
                    <a:cubicBezTo>
                      <a:pt x="55880" y="0"/>
                      <a:pt x="0" y="55880"/>
                      <a:pt x="0" y="124460"/>
                    </a:cubicBezTo>
                    <a:lnTo>
                      <a:pt x="0" y="9445730"/>
                    </a:lnTo>
                    <a:cubicBezTo>
                      <a:pt x="0" y="9514310"/>
                      <a:pt x="55880" y="9570189"/>
                      <a:pt x="124460" y="9570189"/>
                    </a:cubicBezTo>
                    <a:lnTo>
                      <a:pt x="7748167" y="9570189"/>
                    </a:lnTo>
                    <a:cubicBezTo>
                      <a:pt x="7816748" y="9570189"/>
                      <a:pt x="7872627" y="9514310"/>
                      <a:pt x="7872627" y="9445730"/>
                    </a:cubicBezTo>
                    <a:lnTo>
                      <a:pt x="7872627" y="124460"/>
                    </a:lnTo>
                    <a:cubicBezTo>
                      <a:pt x="7872627" y="55880"/>
                      <a:pt x="7816748" y="0"/>
                      <a:pt x="7748167" y="0"/>
                    </a:cubicBezTo>
                    <a:close/>
                  </a:path>
                </a:pathLst>
              </a:custGeom>
              <a:solidFill>
                <a:srgbClr val="0497CE"/>
              </a:solidFill>
            </p:spPr>
            <p:txBody>
              <a:bodyPr/>
              <a:lstStyle/>
              <a:p>
                <a:endParaRPr lang="it-IT"/>
              </a:p>
            </p:txBody>
          </p:sp>
        </p:grpSp>
        <p:sp>
          <p:nvSpPr>
            <p:cNvPr id="16" name="TextBox 16"/>
            <p:cNvSpPr txBox="1"/>
            <p:nvPr/>
          </p:nvSpPr>
          <p:spPr>
            <a:xfrm>
              <a:off x="6126055" y="3096839"/>
              <a:ext cx="2575131" cy="2125401"/>
            </a:xfrm>
            <a:prstGeom prst="rect">
              <a:avLst/>
            </a:prstGeom>
          </p:spPr>
          <p:txBody>
            <a:bodyPr lIns="0" tIns="0" rIns="0" bIns="0" rtlCol="0" anchor="t">
              <a:spAutoFit/>
            </a:bodyPr>
            <a:lstStyle/>
            <a:p>
              <a:pPr marL="273204" lvl="1" indent="-136602">
                <a:lnSpc>
                  <a:spcPts val="1872"/>
                </a:lnSpc>
                <a:buFont typeface="Arial"/>
                <a:buChar char="•"/>
              </a:pPr>
              <a:r>
                <a:rPr lang="en-US" sz="1400" spc="-12" dirty="0">
                  <a:solidFill>
                    <a:srgbClr val="000000"/>
                  </a:solidFill>
                  <a:latin typeface="Inter Bold"/>
                </a:rPr>
                <a:t>Thematic Descriptive Sheets</a:t>
              </a:r>
              <a:r>
                <a:rPr lang="en-US" sz="1400" spc="-12" dirty="0">
                  <a:solidFill>
                    <a:srgbClr val="000000"/>
                  </a:solidFill>
                  <a:latin typeface="Inter"/>
                </a:rPr>
                <a:t> (all SOs)</a:t>
              </a:r>
            </a:p>
            <a:p>
              <a:pPr>
                <a:lnSpc>
                  <a:spcPts val="1872"/>
                </a:lnSpc>
              </a:pPr>
              <a:endParaRPr lang="en-US" sz="1400" spc="-12" dirty="0">
                <a:solidFill>
                  <a:srgbClr val="000000"/>
                </a:solidFill>
                <a:latin typeface="Inter"/>
              </a:endParaRPr>
            </a:p>
            <a:p>
              <a:pPr marL="273204" lvl="1" indent="-136602">
                <a:lnSpc>
                  <a:spcPts val="1872"/>
                </a:lnSpc>
                <a:buFont typeface="Arial"/>
                <a:buChar char="•"/>
              </a:pPr>
              <a:r>
                <a:rPr lang="en-US" sz="1400" spc="-12" dirty="0">
                  <a:solidFill>
                    <a:srgbClr val="000000"/>
                  </a:solidFill>
                  <a:latin typeface="Inter Bold"/>
                </a:rPr>
                <a:t>SMEs Facility Schemes</a:t>
              </a:r>
            </a:p>
            <a:p>
              <a:pPr>
                <a:lnSpc>
                  <a:spcPts val="1872"/>
                </a:lnSpc>
              </a:pPr>
              <a:r>
                <a:rPr lang="en-US" sz="1400" spc="-12" dirty="0">
                  <a:solidFill>
                    <a:srgbClr val="000000"/>
                  </a:solidFill>
                  <a:latin typeface="Inter"/>
                </a:rPr>
                <a:t>      (Priority 1)</a:t>
              </a:r>
            </a:p>
          </p:txBody>
        </p:sp>
        <p:grpSp>
          <p:nvGrpSpPr>
            <p:cNvPr id="17" name="Group 17"/>
            <p:cNvGrpSpPr/>
            <p:nvPr/>
          </p:nvGrpSpPr>
          <p:grpSpPr>
            <a:xfrm>
              <a:off x="0" y="1270008"/>
              <a:ext cx="2630341" cy="839982"/>
              <a:chOff x="0" y="0"/>
              <a:chExt cx="7724878" cy="2466889"/>
            </a:xfrm>
          </p:grpSpPr>
          <p:sp>
            <p:nvSpPr>
              <p:cNvPr id="18" name="Freeform 18"/>
              <p:cNvSpPr/>
              <p:nvPr/>
            </p:nvSpPr>
            <p:spPr>
              <a:xfrm>
                <a:off x="0" y="0"/>
                <a:ext cx="7724878" cy="2466889"/>
              </a:xfrm>
              <a:custGeom>
                <a:avLst/>
                <a:gdLst/>
                <a:ahLst/>
                <a:cxnLst/>
                <a:rect l="l" t="t" r="r" b="b"/>
                <a:pathLst>
                  <a:path w="7724878" h="2466889">
                    <a:moveTo>
                      <a:pt x="7600418" y="2466889"/>
                    </a:moveTo>
                    <a:lnTo>
                      <a:pt x="124460" y="2466889"/>
                    </a:lnTo>
                    <a:cubicBezTo>
                      <a:pt x="55880" y="2466889"/>
                      <a:pt x="0" y="2411009"/>
                      <a:pt x="0" y="2342429"/>
                    </a:cubicBezTo>
                    <a:lnTo>
                      <a:pt x="0" y="124460"/>
                    </a:lnTo>
                    <a:cubicBezTo>
                      <a:pt x="0" y="55880"/>
                      <a:pt x="55880" y="0"/>
                      <a:pt x="124460" y="0"/>
                    </a:cubicBezTo>
                    <a:lnTo>
                      <a:pt x="7600418" y="0"/>
                    </a:lnTo>
                    <a:cubicBezTo>
                      <a:pt x="7668999" y="0"/>
                      <a:pt x="7724878" y="55880"/>
                      <a:pt x="7724878" y="124460"/>
                    </a:cubicBezTo>
                    <a:lnTo>
                      <a:pt x="7724878" y="2342429"/>
                    </a:lnTo>
                    <a:cubicBezTo>
                      <a:pt x="7724878" y="2411009"/>
                      <a:pt x="7668999" y="2466889"/>
                      <a:pt x="7600418" y="2466889"/>
                    </a:cubicBezTo>
                    <a:close/>
                  </a:path>
                </a:pathLst>
              </a:custGeom>
              <a:solidFill>
                <a:srgbClr val="5DB1B2"/>
              </a:solidFill>
            </p:spPr>
            <p:txBody>
              <a:bodyPr/>
              <a:lstStyle/>
              <a:p>
                <a:endParaRPr lang="it-IT"/>
              </a:p>
            </p:txBody>
          </p:sp>
        </p:grpSp>
        <p:grpSp>
          <p:nvGrpSpPr>
            <p:cNvPr id="19" name="Group 19"/>
            <p:cNvGrpSpPr/>
            <p:nvPr/>
          </p:nvGrpSpPr>
          <p:grpSpPr>
            <a:xfrm>
              <a:off x="3069947" y="1270008"/>
              <a:ext cx="2630341" cy="839982"/>
              <a:chOff x="0" y="0"/>
              <a:chExt cx="7724878" cy="2466889"/>
            </a:xfrm>
          </p:grpSpPr>
          <p:sp>
            <p:nvSpPr>
              <p:cNvPr id="20" name="Freeform 20"/>
              <p:cNvSpPr/>
              <p:nvPr/>
            </p:nvSpPr>
            <p:spPr>
              <a:xfrm>
                <a:off x="0" y="0"/>
                <a:ext cx="7724878" cy="2466889"/>
              </a:xfrm>
              <a:custGeom>
                <a:avLst/>
                <a:gdLst/>
                <a:ahLst/>
                <a:cxnLst/>
                <a:rect l="l" t="t" r="r" b="b"/>
                <a:pathLst>
                  <a:path w="7724878" h="2466889">
                    <a:moveTo>
                      <a:pt x="7600418" y="2466889"/>
                    </a:moveTo>
                    <a:lnTo>
                      <a:pt x="124460" y="2466889"/>
                    </a:lnTo>
                    <a:cubicBezTo>
                      <a:pt x="55880" y="2466889"/>
                      <a:pt x="0" y="2411009"/>
                      <a:pt x="0" y="2342429"/>
                    </a:cubicBezTo>
                    <a:lnTo>
                      <a:pt x="0" y="124460"/>
                    </a:lnTo>
                    <a:cubicBezTo>
                      <a:pt x="0" y="55880"/>
                      <a:pt x="55880" y="0"/>
                      <a:pt x="124460" y="0"/>
                    </a:cubicBezTo>
                    <a:lnTo>
                      <a:pt x="7600418" y="0"/>
                    </a:lnTo>
                    <a:cubicBezTo>
                      <a:pt x="7668999" y="0"/>
                      <a:pt x="7724878" y="55880"/>
                      <a:pt x="7724878" y="124460"/>
                    </a:cubicBezTo>
                    <a:lnTo>
                      <a:pt x="7724878" y="2342429"/>
                    </a:lnTo>
                    <a:cubicBezTo>
                      <a:pt x="7724878" y="2411009"/>
                      <a:pt x="7668999" y="2466889"/>
                      <a:pt x="7600418" y="2466889"/>
                    </a:cubicBezTo>
                    <a:close/>
                  </a:path>
                </a:pathLst>
              </a:custGeom>
              <a:solidFill>
                <a:srgbClr val="2B9FC8"/>
              </a:solidFill>
            </p:spPr>
            <p:txBody>
              <a:bodyPr/>
              <a:lstStyle/>
              <a:p>
                <a:endParaRPr lang="it-IT"/>
              </a:p>
            </p:txBody>
          </p:sp>
        </p:grpSp>
        <p:sp>
          <p:nvSpPr>
            <p:cNvPr id="21" name="TextBox 21"/>
            <p:cNvSpPr txBox="1"/>
            <p:nvPr/>
          </p:nvSpPr>
          <p:spPr>
            <a:xfrm>
              <a:off x="283995" y="1547526"/>
              <a:ext cx="2062353" cy="313614"/>
            </a:xfrm>
            <a:prstGeom prst="rect">
              <a:avLst/>
            </a:prstGeom>
          </p:spPr>
          <p:txBody>
            <a:bodyPr lIns="0" tIns="0" rIns="0" bIns="0" rtlCol="0" anchor="t">
              <a:spAutoFit/>
            </a:bodyPr>
            <a:lstStyle/>
            <a:p>
              <a:pPr algn="ctr">
                <a:lnSpc>
                  <a:spcPts val="1763"/>
                </a:lnSpc>
              </a:pPr>
              <a:r>
                <a:rPr lang="en-US" sz="1400" spc="38">
                  <a:solidFill>
                    <a:srgbClr val="000000"/>
                  </a:solidFill>
                  <a:latin typeface="Inter Bold"/>
                </a:rPr>
                <a:t>DESK ANALYSIS</a:t>
              </a:r>
            </a:p>
          </p:txBody>
        </p:sp>
        <p:sp>
          <p:nvSpPr>
            <p:cNvPr id="22" name="TextBox 22"/>
            <p:cNvSpPr txBox="1"/>
            <p:nvPr/>
          </p:nvSpPr>
          <p:spPr>
            <a:xfrm>
              <a:off x="3340483" y="1278334"/>
              <a:ext cx="2062353" cy="805326"/>
            </a:xfrm>
            <a:prstGeom prst="rect">
              <a:avLst/>
            </a:prstGeom>
          </p:spPr>
          <p:txBody>
            <a:bodyPr lIns="0" tIns="0" rIns="0" bIns="0" rtlCol="0" anchor="t">
              <a:spAutoFit/>
            </a:bodyPr>
            <a:lstStyle/>
            <a:p>
              <a:pPr algn="ctr">
                <a:lnSpc>
                  <a:spcPts val="1501"/>
                </a:lnSpc>
              </a:pPr>
              <a:r>
                <a:rPr lang="en-US" sz="1100" spc="32">
                  <a:solidFill>
                    <a:srgbClr val="000000"/>
                  </a:solidFill>
                  <a:latin typeface="Inter Bold"/>
                </a:rPr>
                <a:t>ELABORATION OF SUPPORTING DOCUMENTS </a:t>
              </a:r>
            </a:p>
          </p:txBody>
        </p:sp>
        <p:grpSp>
          <p:nvGrpSpPr>
            <p:cNvPr id="23" name="Group 23"/>
            <p:cNvGrpSpPr/>
            <p:nvPr/>
          </p:nvGrpSpPr>
          <p:grpSpPr>
            <a:xfrm>
              <a:off x="1056316" y="2062628"/>
              <a:ext cx="434980" cy="234046"/>
              <a:chOff x="0" y="0"/>
              <a:chExt cx="2267167" cy="1219875"/>
            </a:xfrm>
          </p:grpSpPr>
          <p:sp>
            <p:nvSpPr>
              <p:cNvPr id="24" name="Freeform 24"/>
              <p:cNvSpPr/>
              <p:nvPr/>
            </p:nvSpPr>
            <p:spPr>
              <a:xfrm>
                <a:off x="0" y="0"/>
                <a:ext cx="2267167" cy="1219875"/>
              </a:xfrm>
              <a:custGeom>
                <a:avLst/>
                <a:gdLst/>
                <a:ahLst/>
                <a:cxnLst/>
                <a:rect l="l" t="t" r="r" b="b"/>
                <a:pathLst>
                  <a:path w="2267167" h="1219875">
                    <a:moveTo>
                      <a:pt x="0" y="0"/>
                    </a:moveTo>
                    <a:lnTo>
                      <a:pt x="1133584" y="1219875"/>
                    </a:lnTo>
                    <a:lnTo>
                      <a:pt x="2267167" y="0"/>
                    </a:lnTo>
                    <a:close/>
                  </a:path>
                </a:pathLst>
              </a:custGeom>
              <a:solidFill>
                <a:srgbClr val="5DB1B2"/>
              </a:solidFill>
            </p:spPr>
            <p:txBody>
              <a:bodyPr/>
              <a:lstStyle/>
              <a:p>
                <a:endParaRPr lang="it-IT"/>
              </a:p>
            </p:txBody>
          </p:sp>
        </p:grpSp>
        <p:grpSp>
          <p:nvGrpSpPr>
            <p:cNvPr id="25" name="Group 25"/>
            <p:cNvGrpSpPr/>
            <p:nvPr/>
          </p:nvGrpSpPr>
          <p:grpSpPr>
            <a:xfrm>
              <a:off x="4200042" y="2095012"/>
              <a:ext cx="352251" cy="201661"/>
              <a:chOff x="0" y="0"/>
              <a:chExt cx="2267167" cy="1297940"/>
            </a:xfrm>
          </p:grpSpPr>
          <p:sp>
            <p:nvSpPr>
              <p:cNvPr id="26" name="Freeform 26"/>
              <p:cNvSpPr/>
              <p:nvPr/>
            </p:nvSpPr>
            <p:spPr>
              <a:xfrm>
                <a:off x="0" y="0"/>
                <a:ext cx="2267167" cy="1297940"/>
              </a:xfrm>
              <a:custGeom>
                <a:avLst/>
                <a:gdLst/>
                <a:ahLst/>
                <a:cxnLst/>
                <a:rect l="l" t="t" r="r" b="b"/>
                <a:pathLst>
                  <a:path w="2267167" h="1297940">
                    <a:moveTo>
                      <a:pt x="0" y="0"/>
                    </a:moveTo>
                    <a:lnTo>
                      <a:pt x="1133584" y="1297940"/>
                    </a:lnTo>
                    <a:lnTo>
                      <a:pt x="2267167" y="0"/>
                    </a:lnTo>
                    <a:close/>
                  </a:path>
                </a:pathLst>
              </a:custGeom>
              <a:solidFill>
                <a:srgbClr val="2B9FC8"/>
              </a:solidFill>
            </p:spPr>
            <p:txBody>
              <a:bodyPr/>
              <a:lstStyle/>
              <a:p>
                <a:endParaRPr lang="it-IT"/>
              </a:p>
            </p:txBody>
          </p:sp>
        </p:grpSp>
        <p:grpSp>
          <p:nvGrpSpPr>
            <p:cNvPr id="27" name="Group 27"/>
            <p:cNvGrpSpPr/>
            <p:nvPr/>
          </p:nvGrpSpPr>
          <p:grpSpPr>
            <a:xfrm>
              <a:off x="6139895" y="1284985"/>
              <a:ext cx="2630341" cy="839982"/>
              <a:chOff x="0" y="0"/>
              <a:chExt cx="7724878" cy="2466889"/>
            </a:xfrm>
          </p:grpSpPr>
          <p:sp>
            <p:nvSpPr>
              <p:cNvPr id="28" name="Freeform 28"/>
              <p:cNvSpPr/>
              <p:nvPr/>
            </p:nvSpPr>
            <p:spPr>
              <a:xfrm>
                <a:off x="0" y="0"/>
                <a:ext cx="7724878" cy="2466889"/>
              </a:xfrm>
              <a:custGeom>
                <a:avLst/>
                <a:gdLst/>
                <a:ahLst/>
                <a:cxnLst/>
                <a:rect l="l" t="t" r="r" b="b"/>
                <a:pathLst>
                  <a:path w="7724878" h="2466889">
                    <a:moveTo>
                      <a:pt x="7600418" y="2466889"/>
                    </a:moveTo>
                    <a:lnTo>
                      <a:pt x="124460" y="2466889"/>
                    </a:lnTo>
                    <a:cubicBezTo>
                      <a:pt x="55880" y="2466889"/>
                      <a:pt x="0" y="2411009"/>
                      <a:pt x="0" y="2342429"/>
                    </a:cubicBezTo>
                    <a:lnTo>
                      <a:pt x="0" y="124460"/>
                    </a:lnTo>
                    <a:cubicBezTo>
                      <a:pt x="0" y="55880"/>
                      <a:pt x="55880" y="0"/>
                      <a:pt x="124460" y="0"/>
                    </a:cubicBezTo>
                    <a:lnTo>
                      <a:pt x="7600418" y="0"/>
                    </a:lnTo>
                    <a:cubicBezTo>
                      <a:pt x="7668999" y="0"/>
                      <a:pt x="7724878" y="55880"/>
                      <a:pt x="7724878" y="124460"/>
                    </a:cubicBezTo>
                    <a:lnTo>
                      <a:pt x="7724878" y="2342429"/>
                    </a:lnTo>
                    <a:cubicBezTo>
                      <a:pt x="7724878" y="2411009"/>
                      <a:pt x="7668999" y="2466889"/>
                      <a:pt x="7600418" y="2466889"/>
                    </a:cubicBezTo>
                    <a:close/>
                  </a:path>
                </a:pathLst>
              </a:custGeom>
              <a:solidFill>
                <a:srgbClr val="A5D6EC"/>
              </a:solidFill>
            </p:spPr>
            <p:txBody>
              <a:bodyPr/>
              <a:lstStyle/>
              <a:p>
                <a:endParaRPr lang="it-IT"/>
              </a:p>
            </p:txBody>
          </p:sp>
        </p:grpSp>
        <p:sp>
          <p:nvSpPr>
            <p:cNvPr id="29" name="TextBox 29"/>
            <p:cNvSpPr txBox="1"/>
            <p:nvPr/>
          </p:nvSpPr>
          <p:spPr>
            <a:xfrm>
              <a:off x="6410429" y="1402955"/>
              <a:ext cx="2062353" cy="568498"/>
            </a:xfrm>
            <a:prstGeom prst="rect">
              <a:avLst/>
            </a:prstGeom>
          </p:spPr>
          <p:txBody>
            <a:bodyPr lIns="0" tIns="0" rIns="0" bIns="0" rtlCol="0" anchor="t">
              <a:spAutoFit/>
            </a:bodyPr>
            <a:lstStyle/>
            <a:p>
              <a:pPr algn="ctr">
                <a:lnSpc>
                  <a:spcPts val="1632"/>
                </a:lnSpc>
              </a:pPr>
              <a:r>
                <a:rPr lang="en-US" sz="1200" spc="35">
                  <a:solidFill>
                    <a:srgbClr val="000000"/>
                  </a:solidFill>
                  <a:latin typeface="Inter Bold"/>
                </a:rPr>
                <a:t>FINALISATION OF THE CONTENTS</a:t>
              </a:r>
            </a:p>
          </p:txBody>
        </p:sp>
        <p:grpSp>
          <p:nvGrpSpPr>
            <p:cNvPr id="30" name="Group 30"/>
            <p:cNvGrpSpPr/>
            <p:nvPr/>
          </p:nvGrpSpPr>
          <p:grpSpPr>
            <a:xfrm>
              <a:off x="7269990" y="2109990"/>
              <a:ext cx="352251" cy="201661"/>
              <a:chOff x="0" y="0"/>
              <a:chExt cx="2267167" cy="1297940"/>
            </a:xfrm>
          </p:grpSpPr>
          <p:sp>
            <p:nvSpPr>
              <p:cNvPr id="31" name="Freeform 31"/>
              <p:cNvSpPr/>
              <p:nvPr/>
            </p:nvSpPr>
            <p:spPr>
              <a:xfrm>
                <a:off x="0" y="0"/>
                <a:ext cx="2267167" cy="1297940"/>
              </a:xfrm>
              <a:custGeom>
                <a:avLst/>
                <a:gdLst/>
                <a:ahLst/>
                <a:cxnLst/>
                <a:rect l="l" t="t" r="r" b="b"/>
                <a:pathLst>
                  <a:path w="2267167" h="1297940">
                    <a:moveTo>
                      <a:pt x="0" y="0"/>
                    </a:moveTo>
                    <a:lnTo>
                      <a:pt x="1133584" y="1297940"/>
                    </a:lnTo>
                    <a:lnTo>
                      <a:pt x="2267167" y="0"/>
                    </a:lnTo>
                    <a:close/>
                  </a:path>
                </a:pathLst>
              </a:custGeom>
              <a:solidFill>
                <a:srgbClr val="A5D6EC"/>
              </a:solidFill>
            </p:spPr>
            <p:txBody>
              <a:bodyPr/>
              <a:lstStyle/>
              <a:p>
                <a:endParaRPr lang="it-IT"/>
              </a:p>
            </p:txBody>
          </p:sp>
        </p:grpSp>
        <p:grpSp>
          <p:nvGrpSpPr>
            <p:cNvPr id="32" name="Group 32"/>
            <p:cNvGrpSpPr/>
            <p:nvPr/>
          </p:nvGrpSpPr>
          <p:grpSpPr>
            <a:xfrm>
              <a:off x="167168" y="0"/>
              <a:ext cx="1806402" cy="1054426"/>
              <a:chOff x="0" y="0"/>
              <a:chExt cx="2681419" cy="1565188"/>
            </a:xfrm>
          </p:grpSpPr>
          <p:sp>
            <p:nvSpPr>
              <p:cNvPr id="33" name="Freeform 33"/>
              <p:cNvSpPr/>
              <p:nvPr/>
            </p:nvSpPr>
            <p:spPr>
              <a:xfrm>
                <a:off x="0" y="0"/>
                <a:ext cx="2681419" cy="1565188"/>
              </a:xfrm>
              <a:custGeom>
                <a:avLst/>
                <a:gdLst/>
                <a:ahLst/>
                <a:cxnLst/>
                <a:rect l="l" t="t" r="r" b="b"/>
                <a:pathLst>
                  <a:path w="2681419" h="1565188">
                    <a:moveTo>
                      <a:pt x="1340710" y="0"/>
                    </a:moveTo>
                    <a:cubicBezTo>
                      <a:pt x="600256" y="0"/>
                      <a:pt x="0" y="350379"/>
                      <a:pt x="0" y="782594"/>
                    </a:cubicBezTo>
                    <a:cubicBezTo>
                      <a:pt x="0" y="1214809"/>
                      <a:pt x="600256" y="1565188"/>
                      <a:pt x="1340710" y="1565188"/>
                    </a:cubicBezTo>
                    <a:cubicBezTo>
                      <a:pt x="2081163" y="1565188"/>
                      <a:pt x="2681419" y="1214809"/>
                      <a:pt x="2681419" y="782594"/>
                    </a:cubicBezTo>
                    <a:cubicBezTo>
                      <a:pt x="2681419" y="350379"/>
                      <a:pt x="2081163" y="0"/>
                      <a:pt x="1340710" y="0"/>
                    </a:cubicBezTo>
                    <a:close/>
                  </a:path>
                </a:pathLst>
              </a:custGeom>
              <a:solidFill>
                <a:srgbClr val="5DB1B2"/>
              </a:solidFill>
            </p:spPr>
            <p:txBody>
              <a:bodyPr/>
              <a:lstStyle/>
              <a:p>
                <a:endParaRPr lang="it-IT"/>
              </a:p>
            </p:txBody>
          </p:sp>
          <p:sp>
            <p:nvSpPr>
              <p:cNvPr id="34" name="TextBox 34"/>
              <p:cNvSpPr txBox="1"/>
              <p:nvPr/>
            </p:nvSpPr>
            <p:spPr>
              <a:xfrm>
                <a:off x="251383" y="146736"/>
                <a:ext cx="2178653" cy="1271715"/>
              </a:xfrm>
              <a:prstGeom prst="rect">
                <a:avLst/>
              </a:prstGeom>
            </p:spPr>
            <p:txBody>
              <a:bodyPr lIns="47625" tIns="47625" rIns="47625" bIns="47625" rtlCol="0" anchor="ctr"/>
              <a:lstStyle/>
              <a:p>
                <a:pPr algn="ctr">
                  <a:lnSpc>
                    <a:spcPts val="1646"/>
                  </a:lnSpc>
                </a:pPr>
                <a:r>
                  <a:rPr lang="en-US" sz="1400">
                    <a:solidFill>
                      <a:srgbClr val="000000"/>
                    </a:solidFill>
                    <a:latin typeface="Inter Bold"/>
                  </a:rPr>
                  <a:t>JUNE </a:t>
                </a:r>
              </a:p>
              <a:p>
                <a:pPr algn="ctr">
                  <a:lnSpc>
                    <a:spcPts val="1646"/>
                  </a:lnSpc>
                </a:pPr>
                <a:r>
                  <a:rPr lang="en-US" sz="1400">
                    <a:solidFill>
                      <a:srgbClr val="000000"/>
                    </a:solidFill>
                    <a:latin typeface="Inter Bold"/>
                  </a:rPr>
                  <a:t>2023</a:t>
                </a:r>
              </a:p>
            </p:txBody>
          </p:sp>
        </p:grpSp>
        <p:sp>
          <p:nvSpPr>
            <p:cNvPr id="35" name="AutoShape 35"/>
            <p:cNvSpPr/>
            <p:nvPr/>
          </p:nvSpPr>
          <p:spPr>
            <a:xfrm>
              <a:off x="2093915" y="539777"/>
              <a:ext cx="1038686" cy="0"/>
            </a:xfrm>
            <a:prstGeom prst="line">
              <a:avLst/>
            </a:prstGeom>
            <a:ln w="10557" cap="flat">
              <a:solidFill>
                <a:srgbClr val="0497CE"/>
              </a:solidFill>
              <a:prstDash val="solid"/>
              <a:headEnd type="none" w="sm" len="sm"/>
              <a:tailEnd type="triangle" w="lg" len="med"/>
            </a:ln>
          </p:spPr>
          <p:txBody>
            <a:bodyPr/>
            <a:lstStyle/>
            <a:p>
              <a:endParaRPr lang="it-IT"/>
            </a:p>
          </p:txBody>
        </p:sp>
        <p:sp>
          <p:nvSpPr>
            <p:cNvPr id="36" name="AutoShape 36"/>
            <p:cNvSpPr/>
            <p:nvPr/>
          </p:nvSpPr>
          <p:spPr>
            <a:xfrm>
              <a:off x="5293340" y="527213"/>
              <a:ext cx="1038686" cy="0"/>
            </a:xfrm>
            <a:prstGeom prst="line">
              <a:avLst/>
            </a:prstGeom>
            <a:ln w="10557" cap="flat">
              <a:solidFill>
                <a:srgbClr val="0497CE"/>
              </a:solidFill>
              <a:prstDash val="solid"/>
              <a:headEnd type="none" w="sm" len="sm"/>
              <a:tailEnd type="triangle" w="lg" len="med"/>
            </a:ln>
          </p:spPr>
          <p:txBody>
            <a:bodyPr/>
            <a:lstStyle/>
            <a:p>
              <a:endParaRPr lang="it-IT"/>
            </a:p>
          </p:txBody>
        </p:sp>
        <p:grpSp>
          <p:nvGrpSpPr>
            <p:cNvPr id="37" name="Group 37"/>
            <p:cNvGrpSpPr/>
            <p:nvPr/>
          </p:nvGrpSpPr>
          <p:grpSpPr>
            <a:xfrm>
              <a:off x="3354302" y="12564"/>
              <a:ext cx="1806402" cy="1054426"/>
              <a:chOff x="0" y="0"/>
              <a:chExt cx="2681419" cy="1565188"/>
            </a:xfrm>
          </p:grpSpPr>
          <p:sp>
            <p:nvSpPr>
              <p:cNvPr id="38" name="Freeform 38"/>
              <p:cNvSpPr/>
              <p:nvPr/>
            </p:nvSpPr>
            <p:spPr>
              <a:xfrm>
                <a:off x="0" y="0"/>
                <a:ext cx="2681419" cy="1565188"/>
              </a:xfrm>
              <a:custGeom>
                <a:avLst/>
                <a:gdLst/>
                <a:ahLst/>
                <a:cxnLst/>
                <a:rect l="l" t="t" r="r" b="b"/>
                <a:pathLst>
                  <a:path w="2681419" h="1565188">
                    <a:moveTo>
                      <a:pt x="1340710" y="0"/>
                    </a:moveTo>
                    <a:cubicBezTo>
                      <a:pt x="600256" y="0"/>
                      <a:pt x="0" y="350379"/>
                      <a:pt x="0" y="782594"/>
                    </a:cubicBezTo>
                    <a:cubicBezTo>
                      <a:pt x="0" y="1214809"/>
                      <a:pt x="600256" y="1565188"/>
                      <a:pt x="1340710" y="1565188"/>
                    </a:cubicBezTo>
                    <a:cubicBezTo>
                      <a:pt x="2081163" y="1565188"/>
                      <a:pt x="2681419" y="1214809"/>
                      <a:pt x="2681419" y="782594"/>
                    </a:cubicBezTo>
                    <a:cubicBezTo>
                      <a:pt x="2681419" y="350379"/>
                      <a:pt x="2081163" y="0"/>
                      <a:pt x="1340710" y="0"/>
                    </a:cubicBezTo>
                    <a:close/>
                  </a:path>
                </a:pathLst>
              </a:custGeom>
              <a:solidFill>
                <a:srgbClr val="2B9FC8"/>
              </a:solidFill>
            </p:spPr>
            <p:txBody>
              <a:bodyPr/>
              <a:lstStyle/>
              <a:p>
                <a:endParaRPr lang="it-IT"/>
              </a:p>
            </p:txBody>
          </p:sp>
          <p:sp>
            <p:nvSpPr>
              <p:cNvPr id="39" name="TextBox 39"/>
              <p:cNvSpPr txBox="1"/>
              <p:nvPr/>
            </p:nvSpPr>
            <p:spPr>
              <a:xfrm>
                <a:off x="251383" y="146736"/>
                <a:ext cx="2178653" cy="1271715"/>
              </a:xfrm>
              <a:prstGeom prst="rect">
                <a:avLst/>
              </a:prstGeom>
            </p:spPr>
            <p:txBody>
              <a:bodyPr lIns="47625" tIns="47625" rIns="47625" bIns="47625" rtlCol="0" anchor="ctr"/>
              <a:lstStyle/>
              <a:p>
                <a:pPr algn="ctr">
                  <a:lnSpc>
                    <a:spcPts val="1646"/>
                  </a:lnSpc>
                </a:pPr>
                <a:r>
                  <a:rPr lang="en-US" sz="1400">
                    <a:solidFill>
                      <a:srgbClr val="000000"/>
                    </a:solidFill>
                    <a:latin typeface="Inter Bold"/>
                  </a:rPr>
                  <a:t>JULY </a:t>
                </a:r>
              </a:p>
              <a:p>
                <a:pPr algn="ctr">
                  <a:lnSpc>
                    <a:spcPts val="1646"/>
                  </a:lnSpc>
                </a:pPr>
                <a:r>
                  <a:rPr lang="en-US" sz="1400">
                    <a:solidFill>
                      <a:srgbClr val="000000"/>
                    </a:solidFill>
                    <a:latin typeface="Inter Bold"/>
                  </a:rPr>
                  <a:t>2023</a:t>
                </a:r>
              </a:p>
            </p:txBody>
          </p:sp>
        </p:grpSp>
        <p:grpSp>
          <p:nvGrpSpPr>
            <p:cNvPr id="40" name="Group 40"/>
            <p:cNvGrpSpPr/>
            <p:nvPr/>
          </p:nvGrpSpPr>
          <p:grpSpPr>
            <a:xfrm>
              <a:off x="6469270" y="0"/>
              <a:ext cx="1806402" cy="1054426"/>
              <a:chOff x="0" y="0"/>
              <a:chExt cx="2681419" cy="1565188"/>
            </a:xfrm>
          </p:grpSpPr>
          <p:sp>
            <p:nvSpPr>
              <p:cNvPr id="41" name="Freeform 41"/>
              <p:cNvSpPr/>
              <p:nvPr/>
            </p:nvSpPr>
            <p:spPr>
              <a:xfrm>
                <a:off x="0" y="0"/>
                <a:ext cx="2681419" cy="1565188"/>
              </a:xfrm>
              <a:custGeom>
                <a:avLst/>
                <a:gdLst/>
                <a:ahLst/>
                <a:cxnLst/>
                <a:rect l="l" t="t" r="r" b="b"/>
                <a:pathLst>
                  <a:path w="2681419" h="1565188">
                    <a:moveTo>
                      <a:pt x="1340710" y="0"/>
                    </a:moveTo>
                    <a:cubicBezTo>
                      <a:pt x="600256" y="0"/>
                      <a:pt x="0" y="350379"/>
                      <a:pt x="0" y="782594"/>
                    </a:cubicBezTo>
                    <a:cubicBezTo>
                      <a:pt x="0" y="1214809"/>
                      <a:pt x="600256" y="1565188"/>
                      <a:pt x="1340710" y="1565188"/>
                    </a:cubicBezTo>
                    <a:cubicBezTo>
                      <a:pt x="2081163" y="1565188"/>
                      <a:pt x="2681419" y="1214809"/>
                      <a:pt x="2681419" y="782594"/>
                    </a:cubicBezTo>
                    <a:cubicBezTo>
                      <a:pt x="2681419" y="350379"/>
                      <a:pt x="2081163" y="0"/>
                      <a:pt x="1340710" y="0"/>
                    </a:cubicBezTo>
                    <a:close/>
                  </a:path>
                </a:pathLst>
              </a:custGeom>
              <a:solidFill>
                <a:srgbClr val="A5D6EC"/>
              </a:solidFill>
            </p:spPr>
            <p:txBody>
              <a:bodyPr/>
              <a:lstStyle/>
              <a:p>
                <a:endParaRPr lang="it-IT"/>
              </a:p>
            </p:txBody>
          </p:sp>
          <p:sp>
            <p:nvSpPr>
              <p:cNvPr id="42" name="TextBox 42"/>
              <p:cNvSpPr txBox="1"/>
              <p:nvPr/>
            </p:nvSpPr>
            <p:spPr>
              <a:xfrm>
                <a:off x="251383" y="146736"/>
                <a:ext cx="2178653" cy="1271715"/>
              </a:xfrm>
              <a:prstGeom prst="rect">
                <a:avLst/>
              </a:prstGeom>
            </p:spPr>
            <p:txBody>
              <a:bodyPr lIns="47625" tIns="47625" rIns="47625" bIns="47625" rtlCol="0" anchor="ctr"/>
              <a:lstStyle/>
              <a:p>
                <a:pPr algn="ctr">
                  <a:lnSpc>
                    <a:spcPts val="1646"/>
                  </a:lnSpc>
                </a:pPr>
                <a:r>
                  <a:rPr lang="en-US" sz="1400">
                    <a:solidFill>
                      <a:srgbClr val="000000"/>
                    </a:solidFill>
                    <a:latin typeface="Inter Bold"/>
                  </a:rPr>
                  <a:t>FEBRUARY 2024</a:t>
                </a:r>
              </a:p>
            </p:txBody>
          </p:sp>
        </p:grpSp>
      </p:grpSp>
      <p:grpSp>
        <p:nvGrpSpPr>
          <p:cNvPr id="43" name="Group 43"/>
          <p:cNvGrpSpPr/>
          <p:nvPr/>
        </p:nvGrpSpPr>
        <p:grpSpPr>
          <a:xfrm rot="-567168">
            <a:off x="133004" y="4279797"/>
            <a:ext cx="1105593" cy="1020239"/>
            <a:chOff x="0" y="0"/>
            <a:chExt cx="1017145" cy="938619"/>
          </a:xfrm>
        </p:grpSpPr>
        <p:sp>
          <p:nvSpPr>
            <p:cNvPr id="44" name="Freeform 44"/>
            <p:cNvSpPr/>
            <p:nvPr/>
          </p:nvSpPr>
          <p:spPr>
            <a:xfrm>
              <a:off x="0" y="0"/>
              <a:ext cx="1017145" cy="938619"/>
            </a:xfrm>
            <a:custGeom>
              <a:avLst/>
              <a:gdLst/>
              <a:ahLst/>
              <a:cxnLst/>
              <a:rect l="l" t="t" r="r" b="b"/>
              <a:pathLst>
                <a:path w="1017145" h="938619">
                  <a:moveTo>
                    <a:pt x="508572" y="0"/>
                  </a:moveTo>
                  <a:lnTo>
                    <a:pt x="557910" y="38510"/>
                  </a:lnTo>
                  <a:lnTo>
                    <a:pt x="614893" y="10256"/>
                  </a:lnTo>
                  <a:lnTo>
                    <a:pt x="654428" y="57338"/>
                  </a:lnTo>
                  <a:lnTo>
                    <a:pt x="716567" y="40574"/>
                  </a:lnTo>
                  <a:lnTo>
                    <a:pt x="744570" y="94171"/>
                  </a:lnTo>
                  <a:lnTo>
                    <a:pt x="809150" y="89630"/>
                  </a:lnTo>
                  <a:lnTo>
                    <a:pt x="824400" y="147400"/>
                  </a:lnTo>
                  <a:lnTo>
                    <a:pt x="888597" y="155280"/>
                  </a:lnTo>
                  <a:lnTo>
                    <a:pt x="890426" y="214697"/>
                  </a:lnTo>
                  <a:lnTo>
                    <a:pt x="951435" y="234655"/>
                  </a:lnTo>
                  <a:lnTo>
                    <a:pt x="939764" y="293122"/>
                  </a:lnTo>
                  <a:lnTo>
                    <a:pt x="994917" y="324286"/>
                  </a:lnTo>
                  <a:lnTo>
                    <a:pt x="970256" y="379248"/>
                  </a:lnTo>
                  <a:lnTo>
                    <a:pt x="1017145" y="420254"/>
                  </a:lnTo>
                  <a:lnTo>
                    <a:pt x="980570" y="469310"/>
                  </a:lnTo>
                  <a:lnTo>
                    <a:pt x="1017145" y="518366"/>
                  </a:lnTo>
                  <a:lnTo>
                    <a:pt x="970256" y="559372"/>
                  </a:lnTo>
                  <a:lnTo>
                    <a:pt x="994917" y="614334"/>
                  </a:lnTo>
                  <a:lnTo>
                    <a:pt x="939764" y="645497"/>
                  </a:lnTo>
                  <a:lnTo>
                    <a:pt x="951435" y="703965"/>
                  </a:lnTo>
                  <a:lnTo>
                    <a:pt x="890426" y="723922"/>
                  </a:lnTo>
                  <a:lnTo>
                    <a:pt x="888597" y="783340"/>
                  </a:lnTo>
                  <a:lnTo>
                    <a:pt x="824400" y="791220"/>
                  </a:lnTo>
                  <a:lnTo>
                    <a:pt x="809150" y="848989"/>
                  </a:lnTo>
                  <a:lnTo>
                    <a:pt x="744570" y="844448"/>
                  </a:lnTo>
                  <a:lnTo>
                    <a:pt x="716567" y="898046"/>
                  </a:lnTo>
                  <a:lnTo>
                    <a:pt x="654428" y="881281"/>
                  </a:lnTo>
                  <a:lnTo>
                    <a:pt x="614893" y="928364"/>
                  </a:lnTo>
                  <a:lnTo>
                    <a:pt x="557910" y="900110"/>
                  </a:lnTo>
                  <a:lnTo>
                    <a:pt x="508572" y="938619"/>
                  </a:lnTo>
                  <a:lnTo>
                    <a:pt x="459234" y="900110"/>
                  </a:lnTo>
                  <a:lnTo>
                    <a:pt x="402252" y="928364"/>
                  </a:lnTo>
                  <a:lnTo>
                    <a:pt x="362717" y="881281"/>
                  </a:lnTo>
                  <a:lnTo>
                    <a:pt x="300577" y="898046"/>
                  </a:lnTo>
                  <a:lnTo>
                    <a:pt x="272574" y="844448"/>
                  </a:lnTo>
                  <a:lnTo>
                    <a:pt x="207995" y="848989"/>
                  </a:lnTo>
                  <a:lnTo>
                    <a:pt x="192744" y="791220"/>
                  </a:lnTo>
                  <a:lnTo>
                    <a:pt x="128548" y="783340"/>
                  </a:lnTo>
                  <a:lnTo>
                    <a:pt x="126718" y="723922"/>
                  </a:lnTo>
                  <a:lnTo>
                    <a:pt x="65710" y="703965"/>
                  </a:lnTo>
                  <a:lnTo>
                    <a:pt x="77381" y="645497"/>
                  </a:lnTo>
                  <a:lnTo>
                    <a:pt x="22227" y="614334"/>
                  </a:lnTo>
                  <a:lnTo>
                    <a:pt x="46889" y="559372"/>
                  </a:lnTo>
                  <a:lnTo>
                    <a:pt x="0" y="518366"/>
                  </a:lnTo>
                  <a:lnTo>
                    <a:pt x="36574" y="469310"/>
                  </a:lnTo>
                  <a:lnTo>
                    <a:pt x="0" y="420254"/>
                  </a:lnTo>
                  <a:lnTo>
                    <a:pt x="46889" y="379248"/>
                  </a:lnTo>
                  <a:lnTo>
                    <a:pt x="22227" y="324286"/>
                  </a:lnTo>
                  <a:lnTo>
                    <a:pt x="77381" y="293122"/>
                  </a:lnTo>
                  <a:lnTo>
                    <a:pt x="65710" y="234655"/>
                  </a:lnTo>
                  <a:lnTo>
                    <a:pt x="126718" y="214697"/>
                  </a:lnTo>
                  <a:lnTo>
                    <a:pt x="128548" y="155280"/>
                  </a:lnTo>
                  <a:lnTo>
                    <a:pt x="192744" y="147400"/>
                  </a:lnTo>
                  <a:lnTo>
                    <a:pt x="207995" y="89630"/>
                  </a:lnTo>
                  <a:lnTo>
                    <a:pt x="272574" y="94171"/>
                  </a:lnTo>
                  <a:lnTo>
                    <a:pt x="300577" y="40574"/>
                  </a:lnTo>
                  <a:lnTo>
                    <a:pt x="362717" y="57338"/>
                  </a:lnTo>
                  <a:lnTo>
                    <a:pt x="402252" y="10256"/>
                  </a:lnTo>
                  <a:lnTo>
                    <a:pt x="459234" y="38510"/>
                  </a:lnTo>
                  <a:lnTo>
                    <a:pt x="508572" y="0"/>
                  </a:lnTo>
                  <a:close/>
                </a:path>
              </a:pathLst>
            </a:custGeom>
            <a:solidFill>
              <a:srgbClr val="0497CE"/>
            </a:solidFill>
          </p:spPr>
          <p:txBody>
            <a:bodyPr/>
            <a:lstStyle/>
            <a:p>
              <a:endParaRPr lang="it-IT"/>
            </a:p>
          </p:txBody>
        </p:sp>
        <p:sp>
          <p:nvSpPr>
            <p:cNvPr id="45" name="TextBox 45"/>
            <p:cNvSpPr txBox="1"/>
            <p:nvPr/>
          </p:nvSpPr>
          <p:spPr>
            <a:xfrm>
              <a:off x="190715" y="156941"/>
              <a:ext cx="635715" cy="605687"/>
            </a:xfrm>
            <a:prstGeom prst="rect">
              <a:avLst/>
            </a:prstGeom>
          </p:spPr>
          <p:txBody>
            <a:bodyPr lIns="47625" tIns="47625" rIns="47625" bIns="47625" rtlCol="0" anchor="ctr"/>
            <a:lstStyle/>
            <a:p>
              <a:pPr algn="ctr">
                <a:lnSpc>
                  <a:spcPts val="1444"/>
                </a:lnSpc>
              </a:pPr>
              <a:r>
                <a:rPr lang="en-US" sz="1050" dirty="0">
                  <a:solidFill>
                    <a:srgbClr val="000000"/>
                  </a:solidFill>
                  <a:latin typeface="Canva Sans Bold"/>
                </a:rPr>
                <a:t>OSI WG SUPPORT</a:t>
              </a:r>
            </a:p>
          </p:txBody>
        </p:sp>
      </p:grpSp>
      <p:sp>
        <p:nvSpPr>
          <p:cNvPr id="46" name="TextBox 46"/>
          <p:cNvSpPr txBox="1"/>
          <p:nvPr/>
        </p:nvSpPr>
        <p:spPr>
          <a:xfrm>
            <a:off x="205732" y="1193326"/>
            <a:ext cx="8732537" cy="672043"/>
          </a:xfrm>
          <a:prstGeom prst="rect">
            <a:avLst/>
          </a:prstGeom>
        </p:spPr>
        <p:txBody>
          <a:bodyPr lIns="0" tIns="0" rIns="0" bIns="0" rtlCol="0" anchor="t">
            <a:spAutoFit/>
          </a:bodyPr>
          <a:lstStyle/>
          <a:p>
            <a:pPr algn="ctr">
              <a:lnSpc>
                <a:spcPts val="5644"/>
              </a:lnSpc>
            </a:pPr>
            <a:r>
              <a:rPr lang="en-US" sz="4000" dirty="0">
                <a:solidFill>
                  <a:srgbClr val="0497CE"/>
                </a:solidFill>
                <a:latin typeface="Open Sans" panose="020B0606030504020204" pitchFamily="34" charset="0"/>
                <a:ea typeface="Open Sans" panose="020B0606030504020204" pitchFamily="34" charset="0"/>
                <a:cs typeface="Open Sans" panose="020B0606030504020204" pitchFamily="34" charset="0"/>
              </a:rPr>
              <a:t>OSI PROCESS - Top-down approach</a:t>
            </a:r>
          </a:p>
        </p:txBody>
      </p:sp>
      <p:grpSp>
        <p:nvGrpSpPr>
          <p:cNvPr id="47" name="Group 47"/>
          <p:cNvGrpSpPr/>
          <p:nvPr/>
        </p:nvGrpSpPr>
        <p:grpSpPr>
          <a:xfrm rot="617817">
            <a:off x="7821847" y="2881867"/>
            <a:ext cx="1234292" cy="1094267"/>
            <a:chOff x="0" y="0"/>
            <a:chExt cx="1143569" cy="1013835"/>
          </a:xfrm>
        </p:grpSpPr>
        <p:sp>
          <p:nvSpPr>
            <p:cNvPr id="48" name="Freeform 48"/>
            <p:cNvSpPr/>
            <p:nvPr/>
          </p:nvSpPr>
          <p:spPr>
            <a:xfrm>
              <a:off x="0" y="0"/>
              <a:ext cx="1143569" cy="1013835"/>
            </a:xfrm>
            <a:custGeom>
              <a:avLst/>
              <a:gdLst/>
              <a:ahLst/>
              <a:cxnLst/>
              <a:rect l="l" t="t" r="r" b="b"/>
              <a:pathLst>
                <a:path w="1143569" h="1013835">
                  <a:moveTo>
                    <a:pt x="571784" y="0"/>
                  </a:moveTo>
                  <a:lnTo>
                    <a:pt x="627255" y="41596"/>
                  </a:lnTo>
                  <a:lnTo>
                    <a:pt x="691320" y="11077"/>
                  </a:lnTo>
                  <a:lnTo>
                    <a:pt x="735769" y="61933"/>
                  </a:lnTo>
                  <a:lnTo>
                    <a:pt x="805632" y="43825"/>
                  </a:lnTo>
                  <a:lnTo>
                    <a:pt x="837116" y="101717"/>
                  </a:lnTo>
                  <a:lnTo>
                    <a:pt x="909722" y="96813"/>
                  </a:lnTo>
                  <a:lnTo>
                    <a:pt x="926868" y="159212"/>
                  </a:lnTo>
                  <a:lnTo>
                    <a:pt x="999043" y="167723"/>
                  </a:lnTo>
                  <a:lnTo>
                    <a:pt x="1001100" y="231902"/>
                  </a:lnTo>
                  <a:lnTo>
                    <a:pt x="1069693" y="253459"/>
                  </a:lnTo>
                  <a:lnTo>
                    <a:pt x="1056570" y="316611"/>
                  </a:lnTo>
                  <a:lnTo>
                    <a:pt x="1118578" y="350272"/>
                  </a:lnTo>
                  <a:lnTo>
                    <a:pt x="1090852" y="409639"/>
                  </a:lnTo>
                  <a:lnTo>
                    <a:pt x="1143569" y="453931"/>
                  </a:lnTo>
                  <a:lnTo>
                    <a:pt x="1102449" y="506918"/>
                  </a:lnTo>
                  <a:lnTo>
                    <a:pt x="1143569" y="559905"/>
                  </a:lnTo>
                  <a:lnTo>
                    <a:pt x="1090852" y="604197"/>
                  </a:lnTo>
                  <a:lnTo>
                    <a:pt x="1118578" y="663563"/>
                  </a:lnTo>
                  <a:lnTo>
                    <a:pt x="1056570" y="697224"/>
                  </a:lnTo>
                  <a:lnTo>
                    <a:pt x="1069693" y="760377"/>
                  </a:lnTo>
                  <a:lnTo>
                    <a:pt x="1001100" y="781933"/>
                  </a:lnTo>
                  <a:lnTo>
                    <a:pt x="999043" y="846112"/>
                  </a:lnTo>
                  <a:lnTo>
                    <a:pt x="926868" y="854624"/>
                  </a:lnTo>
                  <a:lnTo>
                    <a:pt x="909722" y="917022"/>
                  </a:lnTo>
                  <a:lnTo>
                    <a:pt x="837116" y="912118"/>
                  </a:lnTo>
                  <a:lnTo>
                    <a:pt x="805632" y="970011"/>
                  </a:lnTo>
                  <a:lnTo>
                    <a:pt x="735769" y="951903"/>
                  </a:lnTo>
                  <a:lnTo>
                    <a:pt x="691320" y="1002758"/>
                  </a:lnTo>
                  <a:lnTo>
                    <a:pt x="627255" y="972240"/>
                  </a:lnTo>
                  <a:lnTo>
                    <a:pt x="571784" y="1013835"/>
                  </a:lnTo>
                  <a:lnTo>
                    <a:pt x="516314" y="972240"/>
                  </a:lnTo>
                  <a:lnTo>
                    <a:pt x="452249" y="1002758"/>
                  </a:lnTo>
                  <a:lnTo>
                    <a:pt x="407800" y="951903"/>
                  </a:lnTo>
                  <a:lnTo>
                    <a:pt x="337937" y="970011"/>
                  </a:lnTo>
                  <a:lnTo>
                    <a:pt x="306453" y="912118"/>
                  </a:lnTo>
                  <a:lnTo>
                    <a:pt x="233847" y="917022"/>
                  </a:lnTo>
                  <a:lnTo>
                    <a:pt x="216701" y="854624"/>
                  </a:lnTo>
                  <a:lnTo>
                    <a:pt x="144525" y="846112"/>
                  </a:lnTo>
                  <a:lnTo>
                    <a:pt x="142468" y="781933"/>
                  </a:lnTo>
                  <a:lnTo>
                    <a:pt x="73877" y="760377"/>
                  </a:lnTo>
                  <a:lnTo>
                    <a:pt x="86999" y="697224"/>
                  </a:lnTo>
                  <a:lnTo>
                    <a:pt x="24990" y="663563"/>
                  </a:lnTo>
                  <a:lnTo>
                    <a:pt x="52717" y="604197"/>
                  </a:lnTo>
                  <a:lnTo>
                    <a:pt x="0" y="559905"/>
                  </a:lnTo>
                  <a:lnTo>
                    <a:pt x="41120" y="506918"/>
                  </a:lnTo>
                  <a:lnTo>
                    <a:pt x="0" y="453931"/>
                  </a:lnTo>
                  <a:lnTo>
                    <a:pt x="52717" y="409639"/>
                  </a:lnTo>
                  <a:lnTo>
                    <a:pt x="24990" y="350272"/>
                  </a:lnTo>
                  <a:lnTo>
                    <a:pt x="86999" y="316611"/>
                  </a:lnTo>
                  <a:lnTo>
                    <a:pt x="73877" y="253459"/>
                  </a:lnTo>
                  <a:lnTo>
                    <a:pt x="142468" y="231902"/>
                  </a:lnTo>
                  <a:lnTo>
                    <a:pt x="144525" y="167723"/>
                  </a:lnTo>
                  <a:lnTo>
                    <a:pt x="216701" y="159212"/>
                  </a:lnTo>
                  <a:lnTo>
                    <a:pt x="233847" y="96813"/>
                  </a:lnTo>
                  <a:lnTo>
                    <a:pt x="306453" y="101717"/>
                  </a:lnTo>
                  <a:lnTo>
                    <a:pt x="337937" y="43825"/>
                  </a:lnTo>
                  <a:lnTo>
                    <a:pt x="407800" y="61933"/>
                  </a:lnTo>
                  <a:lnTo>
                    <a:pt x="452249" y="11077"/>
                  </a:lnTo>
                  <a:lnTo>
                    <a:pt x="516314" y="41596"/>
                  </a:lnTo>
                  <a:lnTo>
                    <a:pt x="571784" y="0"/>
                  </a:lnTo>
                  <a:close/>
                </a:path>
              </a:pathLst>
            </a:custGeom>
            <a:solidFill>
              <a:srgbClr val="0497CE"/>
            </a:solidFill>
          </p:spPr>
          <p:txBody>
            <a:bodyPr/>
            <a:lstStyle/>
            <a:p>
              <a:endParaRPr lang="it-IT"/>
            </a:p>
          </p:txBody>
        </p:sp>
        <p:sp>
          <p:nvSpPr>
            <p:cNvPr id="49" name="TextBox 49"/>
            <p:cNvSpPr txBox="1"/>
            <p:nvPr/>
          </p:nvSpPr>
          <p:spPr>
            <a:xfrm>
              <a:off x="214419" y="171044"/>
              <a:ext cx="714731" cy="652697"/>
            </a:xfrm>
            <a:prstGeom prst="rect">
              <a:avLst/>
            </a:prstGeom>
          </p:spPr>
          <p:txBody>
            <a:bodyPr lIns="47625" tIns="47625" rIns="47625" bIns="47625" rtlCol="0" anchor="ctr"/>
            <a:lstStyle/>
            <a:p>
              <a:pPr algn="ctr">
                <a:lnSpc>
                  <a:spcPts val="1444"/>
                </a:lnSpc>
              </a:pPr>
              <a:r>
                <a:rPr lang="en-US" sz="1050" dirty="0">
                  <a:solidFill>
                    <a:srgbClr val="000000"/>
                  </a:solidFill>
                  <a:latin typeface="Canva Sans Bold"/>
                </a:rPr>
                <a:t>THEMATIC EXPERTS</a:t>
              </a:r>
            </a:p>
          </p:txBody>
        </p:sp>
      </p:grpSp>
      <p:sp>
        <p:nvSpPr>
          <p:cNvPr id="50" name="TextBox 50"/>
          <p:cNvSpPr txBox="1"/>
          <p:nvPr/>
        </p:nvSpPr>
        <p:spPr>
          <a:xfrm>
            <a:off x="3210641" y="5925480"/>
            <a:ext cx="2945852" cy="213776"/>
          </a:xfrm>
          <a:prstGeom prst="rect">
            <a:avLst/>
          </a:prstGeom>
        </p:spPr>
        <p:txBody>
          <a:bodyPr wrap="square" lIns="0" tIns="0" rIns="0" bIns="0" rtlCol="0" anchor="t">
            <a:spAutoFit/>
          </a:bodyPr>
          <a:lstStyle/>
          <a:p>
            <a:pPr algn="ctr">
              <a:lnSpc>
                <a:spcPts val="1838"/>
              </a:lnSpc>
            </a:pPr>
            <a:r>
              <a:rPr lang="en-US" sz="1400" dirty="0">
                <a:solidFill>
                  <a:srgbClr val="000000"/>
                </a:solidFill>
                <a:latin typeface="Open Sans 2 Bold"/>
              </a:rPr>
              <a:t>39 </a:t>
            </a:r>
            <a:r>
              <a:rPr lang="en-US" sz="1400" dirty="0">
                <a:solidFill>
                  <a:srgbClr val="000000"/>
                </a:solidFill>
                <a:latin typeface="Open Sans 2"/>
              </a:rPr>
              <a:t>meetings, around </a:t>
            </a:r>
            <a:r>
              <a:rPr lang="en-US" sz="1400" dirty="0">
                <a:solidFill>
                  <a:srgbClr val="000000"/>
                </a:solidFill>
                <a:latin typeface="Open Sans 2 Bold"/>
              </a:rPr>
              <a:t>7</a:t>
            </a:r>
            <a:r>
              <a:rPr lang="en-US" sz="1400" dirty="0">
                <a:solidFill>
                  <a:srgbClr val="000000"/>
                </a:solidFill>
                <a:latin typeface="Open Sans 2"/>
              </a:rPr>
              <a:t> per each SO</a:t>
            </a:r>
          </a:p>
        </p:txBody>
      </p:sp>
      <p:sp>
        <p:nvSpPr>
          <p:cNvPr id="53" name="CasellaDiTesto 52">
            <a:extLst>
              <a:ext uri="{FF2B5EF4-FFF2-40B4-BE49-F238E27FC236}">
                <a16:creationId xmlns:a16="http://schemas.microsoft.com/office/drawing/2014/main" id="{4065BA61-23B8-4894-8B07-49659E83BE81}"/>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3604" y="528637"/>
            <a:ext cx="8056791" cy="809942"/>
          </a:xfrm>
          <a:custGeom>
            <a:avLst/>
            <a:gdLst/>
            <a:ahLst/>
            <a:cxnLst/>
            <a:rect l="l" t="t" r="r" b="b"/>
            <a:pathLst>
              <a:path w="8593910" h="863938">
                <a:moveTo>
                  <a:pt x="0" y="0"/>
                </a:moveTo>
                <a:lnTo>
                  <a:pt x="8593911" y="0"/>
                </a:lnTo>
                <a:lnTo>
                  <a:pt x="8593911" y="863939"/>
                </a:lnTo>
                <a:lnTo>
                  <a:pt x="0" y="86393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it-IT"/>
          </a:p>
        </p:txBody>
      </p:sp>
      <p:sp>
        <p:nvSpPr>
          <p:cNvPr id="8" name="TextBox 8"/>
          <p:cNvSpPr txBox="1"/>
          <p:nvPr/>
        </p:nvSpPr>
        <p:spPr>
          <a:xfrm>
            <a:off x="-234543" y="1170695"/>
            <a:ext cx="9613084" cy="658385"/>
          </a:xfrm>
          <a:prstGeom prst="rect">
            <a:avLst/>
          </a:prstGeom>
        </p:spPr>
        <p:txBody>
          <a:bodyPr lIns="0" tIns="0" rIns="0" bIns="0" rtlCol="0" anchor="t">
            <a:spAutoFit/>
          </a:bodyPr>
          <a:lstStyle/>
          <a:p>
            <a:pPr algn="ctr">
              <a:lnSpc>
                <a:spcPts val="6038"/>
              </a:lnSpc>
            </a:pPr>
            <a:r>
              <a:rPr lang="en-US" sz="2800" dirty="0">
                <a:solidFill>
                  <a:srgbClr val="0497CE"/>
                </a:solidFill>
                <a:latin typeface="Open Sans 2 Bold"/>
              </a:rPr>
              <a:t>OSI PUBLIC CONSULTATION (April 2024)</a:t>
            </a:r>
          </a:p>
        </p:txBody>
      </p:sp>
      <p:grpSp>
        <p:nvGrpSpPr>
          <p:cNvPr id="30" name="Group 4">
            <a:extLst>
              <a:ext uri="{FF2B5EF4-FFF2-40B4-BE49-F238E27FC236}">
                <a16:creationId xmlns:a16="http://schemas.microsoft.com/office/drawing/2014/main" id="{AD13C059-BE2F-FDB5-2AF5-697B261A86CB}"/>
              </a:ext>
            </a:extLst>
          </p:cNvPr>
          <p:cNvGrpSpPr/>
          <p:nvPr/>
        </p:nvGrpSpPr>
        <p:grpSpPr>
          <a:xfrm>
            <a:off x="2799536" y="2203395"/>
            <a:ext cx="5506371" cy="3472706"/>
            <a:chOff x="0" y="0"/>
            <a:chExt cx="7831282" cy="4938961"/>
          </a:xfrm>
        </p:grpSpPr>
        <p:sp>
          <p:nvSpPr>
            <p:cNvPr id="31" name="Freeform 5">
              <a:extLst>
                <a:ext uri="{FF2B5EF4-FFF2-40B4-BE49-F238E27FC236}">
                  <a16:creationId xmlns:a16="http://schemas.microsoft.com/office/drawing/2014/main" id="{69BE1AA2-8029-F236-97AA-F69301917219}"/>
                </a:ext>
              </a:extLst>
            </p:cNvPr>
            <p:cNvSpPr/>
            <p:nvPr/>
          </p:nvSpPr>
          <p:spPr>
            <a:xfrm>
              <a:off x="0" y="4681831"/>
              <a:ext cx="7091371" cy="241433"/>
            </a:xfrm>
            <a:custGeom>
              <a:avLst/>
              <a:gdLst/>
              <a:ahLst/>
              <a:cxnLst/>
              <a:rect l="l" t="t" r="r" b="b"/>
              <a:pathLst>
                <a:path w="7091371" h="241433">
                  <a:moveTo>
                    <a:pt x="0" y="0"/>
                  </a:moveTo>
                  <a:lnTo>
                    <a:pt x="7091371" y="0"/>
                  </a:lnTo>
                  <a:lnTo>
                    <a:pt x="7091371" y="241433"/>
                  </a:lnTo>
                  <a:lnTo>
                    <a:pt x="0" y="241433"/>
                  </a:lnTo>
                  <a:lnTo>
                    <a:pt x="0" y="0"/>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it-IT"/>
            </a:p>
          </p:txBody>
        </p:sp>
        <p:grpSp>
          <p:nvGrpSpPr>
            <p:cNvPr id="32" name="Group 6">
              <a:extLst>
                <a:ext uri="{FF2B5EF4-FFF2-40B4-BE49-F238E27FC236}">
                  <a16:creationId xmlns:a16="http://schemas.microsoft.com/office/drawing/2014/main" id="{C44A91D2-CCC9-1E0E-2EE3-6599623B1E1D}"/>
                </a:ext>
              </a:extLst>
            </p:cNvPr>
            <p:cNvGrpSpPr/>
            <p:nvPr/>
          </p:nvGrpSpPr>
          <p:grpSpPr>
            <a:xfrm>
              <a:off x="1533374" y="0"/>
              <a:ext cx="890208" cy="671757"/>
              <a:chOff x="0" y="0"/>
              <a:chExt cx="515455" cy="388966"/>
            </a:xfrm>
          </p:grpSpPr>
          <p:sp>
            <p:nvSpPr>
              <p:cNvPr id="75" name="Freeform 7">
                <a:extLst>
                  <a:ext uri="{FF2B5EF4-FFF2-40B4-BE49-F238E27FC236}">
                    <a16:creationId xmlns:a16="http://schemas.microsoft.com/office/drawing/2014/main" id="{2E579746-1129-2C8B-7282-3E137BDB9A45}"/>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578DBC"/>
              </a:solidFill>
            </p:spPr>
            <p:txBody>
              <a:bodyPr/>
              <a:lstStyle/>
              <a:p>
                <a:endParaRPr lang="it-IT"/>
              </a:p>
            </p:txBody>
          </p:sp>
          <p:sp>
            <p:nvSpPr>
              <p:cNvPr id="76" name="TextBox 8">
                <a:extLst>
                  <a:ext uri="{FF2B5EF4-FFF2-40B4-BE49-F238E27FC236}">
                    <a16:creationId xmlns:a16="http://schemas.microsoft.com/office/drawing/2014/main" id="{EC97E146-799B-30D9-8B13-77DD76C1AF73}"/>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sp>
          <p:nvSpPr>
            <p:cNvPr id="33" name="Freeform 9">
              <a:extLst>
                <a:ext uri="{FF2B5EF4-FFF2-40B4-BE49-F238E27FC236}">
                  <a16:creationId xmlns:a16="http://schemas.microsoft.com/office/drawing/2014/main" id="{EBD5DBC0-F758-761A-A35D-F4EFF0DA066C}"/>
                </a:ext>
              </a:extLst>
            </p:cNvPr>
            <p:cNvSpPr/>
            <p:nvPr/>
          </p:nvSpPr>
          <p:spPr>
            <a:xfrm>
              <a:off x="0" y="1257572"/>
              <a:ext cx="7091371" cy="241433"/>
            </a:xfrm>
            <a:custGeom>
              <a:avLst/>
              <a:gdLst/>
              <a:ahLst/>
              <a:cxnLst/>
              <a:rect l="l" t="t" r="r" b="b"/>
              <a:pathLst>
                <a:path w="7091371" h="241433">
                  <a:moveTo>
                    <a:pt x="0" y="0"/>
                  </a:moveTo>
                  <a:lnTo>
                    <a:pt x="7091371" y="0"/>
                  </a:lnTo>
                  <a:lnTo>
                    <a:pt x="7091371" y="241433"/>
                  </a:lnTo>
                  <a:lnTo>
                    <a:pt x="0" y="241433"/>
                  </a:lnTo>
                  <a:lnTo>
                    <a:pt x="0" y="0"/>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it-IT"/>
            </a:p>
          </p:txBody>
        </p:sp>
        <p:grpSp>
          <p:nvGrpSpPr>
            <p:cNvPr id="34" name="Group 10">
              <a:extLst>
                <a:ext uri="{FF2B5EF4-FFF2-40B4-BE49-F238E27FC236}">
                  <a16:creationId xmlns:a16="http://schemas.microsoft.com/office/drawing/2014/main" id="{0C91F827-9CE2-0748-9D07-461E9620E237}"/>
                </a:ext>
              </a:extLst>
            </p:cNvPr>
            <p:cNvGrpSpPr/>
            <p:nvPr/>
          </p:nvGrpSpPr>
          <p:grpSpPr>
            <a:xfrm rot="-10800000">
              <a:off x="0" y="856044"/>
              <a:ext cx="890208" cy="671757"/>
              <a:chOff x="0" y="0"/>
              <a:chExt cx="515455" cy="388966"/>
            </a:xfrm>
          </p:grpSpPr>
          <p:sp>
            <p:nvSpPr>
              <p:cNvPr id="73" name="Freeform 11">
                <a:extLst>
                  <a:ext uri="{FF2B5EF4-FFF2-40B4-BE49-F238E27FC236}">
                    <a16:creationId xmlns:a16="http://schemas.microsoft.com/office/drawing/2014/main" id="{0A9CDD6B-F89B-4D9B-495D-4923E08E5006}"/>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578DBC"/>
              </a:solidFill>
            </p:spPr>
            <p:txBody>
              <a:bodyPr/>
              <a:lstStyle/>
              <a:p>
                <a:endParaRPr lang="it-IT"/>
              </a:p>
            </p:txBody>
          </p:sp>
          <p:sp>
            <p:nvSpPr>
              <p:cNvPr id="74" name="TextBox 12">
                <a:extLst>
                  <a:ext uri="{FF2B5EF4-FFF2-40B4-BE49-F238E27FC236}">
                    <a16:creationId xmlns:a16="http://schemas.microsoft.com/office/drawing/2014/main" id="{B21FDD75-1A6F-2A76-1A4F-E2CD80EFF935}"/>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grpSp>
          <p:nvGrpSpPr>
            <p:cNvPr id="35" name="Group 13">
              <a:extLst>
                <a:ext uri="{FF2B5EF4-FFF2-40B4-BE49-F238E27FC236}">
                  <a16:creationId xmlns:a16="http://schemas.microsoft.com/office/drawing/2014/main" id="{270FFF55-2EF5-903F-07EE-AF1B9600D720}"/>
                </a:ext>
              </a:extLst>
            </p:cNvPr>
            <p:cNvGrpSpPr/>
            <p:nvPr/>
          </p:nvGrpSpPr>
          <p:grpSpPr>
            <a:xfrm rot="-5400000">
              <a:off x="3145998" y="-2934740"/>
              <a:ext cx="1106796" cy="7398792"/>
              <a:chOff x="0" y="0"/>
              <a:chExt cx="470241" cy="3143498"/>
            </a:xfrm>
          </p:grpSpPr>
          <p:sp>
            <p:nvSpPr>
              <p:cNvPr id="71" name="Freeform 14">
                <a:extLst>
                  <a:ext uri="{FF2B5EF4-FFF2-40B4-BE49-F238E27FC236}">
                    <a16:creationId xmlns:a16="http://schemas.microsoft.com/office/drawing/2014/main" id="{D47244C7-8D9E-DAB2-F37C-3C62274820D1}"/>
                  </a:ext>
                </a:extLst>
              </p:cNvPr>
              <p:cNvSpPr/>
              <p:nvPr/>
            </p:nvSpPr>
            <p:spPr>
              <a:xfrm>
                <a:off x="0" y="0"/>
                <a:ext cx="470241" cy="3143498"/>
              </a:xfrm>
              <a:custGeom>
                <a:avLst/>
                <a:gdLst/>
                <a:ahLst/>
                <a:cxnLst/>
                <a:rect l="l" t="t" r="r" b="b"/>
                <a:pathLst>
                  <a:path w="470241" h="3143498">
                    <a:moveTo>
                      <a:pt x="470241" y="0"/>
                    </a:moveTo>
                    <a:lnTo>
                      <a:pt x="470241" y="3029198"/>
                    </a:lnTo>
                    <a:lnTo>
                      <a:pt x="235120" y="3143498"/>
                    </a:lnTo>
                    <a:lnTo>
                      <a:pt x="0" y="3029198"/>
                    </a:lnTo>
                    <a:lnTo>
                      <a:pt x="0" y="0"/>
                    </a:lnTo>
                    <a:lnTo>
                      <a:pt x="470241" y="0"/>
                    </a:lnTo>
                    <a:close/>
                  </a:path>
                </a:pathLst>
              </a:custGeom>
              <a:solidFill>
                <a:srgbClr val="FFFFFF"/>
              </a:solidFill>
            </p:spPr>
            <p:txBody>
              <a:bodyPr/>
              <a:lstStyle/>
              <a:p>
                <a:endParaRPr lang="it-IT"/>
              </a:p>
            </p:txBody>
          </p:sp>
          <p:sp>
            <p:nvSpPr>
              <p:cNvPr id="72" name="TextBox 15">
                <a:extLst>
                  <a:ext uri="{FF2B5EF4-FFF2-40B4-BE49-F238E27FC236}">
                    <a16:creationId xmlns:a16="http://schemas.microsoft.com/office/drawing/2014/main" id="{62208B22-E6D0-CA61-3311-22F35142B5F6}"/>
                  </a:ext>
                </a:extLst>
              </p:cNvPr>
              <p:cNvSpPr txBox="1"/>
              <p:nvPr/>
            </p:nvSpPr>
            <p:spPr>
              <a:xfrm>
                <a:off x="0" y="-28575"/>
                <a:ext cx="470241" cy="3057773"/>
              </a:xfrm>
              <a:prstGeom prst="rect">
                <a:avLst/>
              </a:prstGeom>
            </p:spPr>
            <p:txBody>
              <a:bodyPr lIns="47625" tIns="47625" rIns="47625" bIns="47625" rtlCol="0" anchor="ctr"/>
              <a:lstStyle/>
              <a:p>
                <a:pPr algn="ctr">
                  <a:lnSpc>
                    <a:spcPts val="1838"/>
                  </a:lnSpc>
                </a:pPr>
                <a:endParaRPr sz="2000"/>
              </a:p>
            </p:txBody>
          </p:sp>
        </p:grpSp>
        <p:grpSp>
          <p:nvGrpSpPr>
            <p:cNvPr id="36" name="Group 16">
              <a:extLst>
                <a:ext uri="{FF2B5EF4-FFF2-40B4-BE49-F238E27FC236}">
                  <a16:creationId xmlns:a16="http://schemas.microsoft.com/office/drawing/2014/main" id="{69D43DA6-3D96-7FA5-B7B3-54E81B822320}"/>
                </a:ext>
              </a:extLst>
            </p:cNvPr>
            <p:cNvGrpSpPr/>
            <p:nvPr/>
          </p:nvGrpSpPr>
          <p:grpSpPr>
            <a:xfrm>
              <a:off x="445104" y="0"/>
              <a:ext cx="1533374" cy="1527801"/>
              <a:chOff x="0" y="0"/>
              <a:chExt cx="651479" cy="649111"/>
            </a:xfrm>
          </p:grpSpPr>
          <p:sp>
            <p:nvSpPr>
              <p:cNvPr id="69" name="Freeform 17">
                <a:extLst>
                  <a:ext uri="{FF2B5EF4-FFF2-40B4-BE49-F238E27FC236}">
                    <a16:creationId xmlns:a16="http://schemas.microsoft.com/office/drawing/2014/main" id="{57BD9032-2F96-19E3-4A23-917B37697C0E}"/>
                  </a:ext>
                </a:extLst>
              </p:cNvPr>
              <p:cNvSpPr/>
              <p:nvPr/>
            </p:nvSpPr>
            <p:spPr>
              <a:xfrm>
                <a:off x="0" y="0"/>
                <a:ext cx="651479" cy="649111"/>
              </a:xfrm>
              <a:custGeom>
                <a:avLst/>
                <a:gdLst/>
                <a:ahLst/>
                <a:cxnLst/>
                <a:rect l="l" t="t" r="r" b="b"/>
                <a:pathLst>
                  <a:path w="651479" h="649111">
                    <a:moveTo>
                      <a:pt x="203200" y="0"/>
                    </a:moveTo>
                    <a:lnTo>
                      <a:pt x="651479" y="0"/>
                    </a:lnTo>
                    <a:lnTo>
                      <a:pt x="448279" y="649111"/>
                    </a:lnTo>
                    <a:lnTo>
                      <a:pt x="0" y="649111"/>
                    </a:lnTo>
                    <a:lnTo>
                      <a:pt x="203200" y="0"/>
                    </a:lnTo>
                    <a:close/>
                  </a:path>
                </a:pathLst>
              </a:custGeom>
              <a:solidFill>
                <a:srgbClr val="0497CE"/>
              </a:solidFill>
            </p:spPr>
            <p:txBody>
              <a:bodyPr/>
              <a:lstStyle/>
              <a:p>
                <a:endParaRPr lang="it-IT"/>
              </a:p>
            </p:txBody>
          </p:sp>
          <p:sp>
            <p:nvSpPr>
              <p:cNvPr id="70" name="TextBox 18">
                <a:extLst>
                  <a:ext uri="{FF2B5EF4-FFF2-40B4-BE49-F238E27FC236}">
                    <a16:creationId xmlns:a16="http://schemas.microsoft.com/office/drawing/2014/main" id="{F9B4C055-CF6E-A744-7B47-B7C0EDD7AFC9}"/>
                  </a:ext>
                </a:extLst>
              </p:cNvPr>
              <p:cNvSpPr txBox="1"/>
              <p:nvPr/>
            </p:nvSpPr>
            <p:spPr>
              <a:xfrm>
                <a:off x="101600" y="-28575"/>
                <a:ext cx="448279" cy="677686"/>
              </a:xfrm>
              <a:prstGeom prst="rect">
                <a:avLst/>
              </a:prstGeom>
            </p:spPr>
            <p:txBody>
              <a:bodyPr lIns="47625" tIns="47625" rIns="47625" bIns="47625" rtlCol="0" anchor="ctr"/>
              <a:lstStyle/>
              <a:p>
                <a:pPr algn="ctr">
                  <a:lnSpc>
                    <a:spcPts val="1838"/>
                  </a:lnSpc>
                </a:pPr>
                <a:endParaRPr sz="2000"/>
              </a:p>
            </p:txBody>
          </p:sp>
        </p:grpSp>
        <p:grpSp>
          <p:nvGrpSpPr>
            <p:cNvPr id="37" name="Group 19">
              <a:extLst>
                <a:ext uri="{FF2B5EF4-FFF2-40B4-BE49-F238E27FC236}">
                  <a16:creationId xmlns:a16="http://schemas.microsoft.com/office/drawing/2014/main" id="{737EF832-384C-5B4D-4637-C1C7358B40D2}"/>
                </a:ext>
              </a:extLst>
            </p:cNvPr>
            <p:cNvGrpSpPr/>
            <p:nvPr/>
          </p:nvGrpSpPr>
          <p:grpSpPr>
            <a:xfrm>
              <a:off x="1533374" y="1707388"/>
              <a:ext cx="890208" cy="671757"/>
              <a:chOff x="0" y="0"/>
              <a:chExt cx="515455" cy="388966"/>
            </a:xfrm>
          </p:grpSpPr>
          <p:sp>
            <p:nvSpPr>
              <p:cNvPr id="67" name="Freeform 20">
                <a:extLst>
                  <a:ext uri="{FF2B5EF4-FFF2-40B4-BE49-F238E27FC236}">
                    <a16:creationId xmlns:a16="http://schemas.microsoft.com/office/drawing/2014/main" id="{E6BEC0F8-4ACE-18A3-0B48-30B15E4E65A2}"/>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11438F"/>
              </a:solidFill>
            </p:spPr>
            <p:txBody>
              <a:bodyPr/>
              <a:lstStyle/>
              <a:p>
                <a:endParaRPr lang="it-IT"/>
              </a:p>
            </p:txBody>
          </p:sp>
          <p:sp>
            <p:nvSpPr>
              <p:cNvPr id="68" name="TextBox 21">
                <a:extLst>
                  <a:ext uri="{FF2B5EF4-FFF2-40B4-BE49-F238E27FC236}">
                    <a16:creationId xmlns:a16="http://schemas.microsoft.com/office/drawing/2014/main" id="{1A82C390-2983-1498-BB9D-23AD34638D7A}"/>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sp>
          <p:nvSpPr>
            <p:cNvPr id="38" name="Freeform 22">
              <a:extLst>
                <a:ext uri="{FF2B5EF4-FFF2-40B4-BE49-F238E27FC236}">
                  <a16:creationId xmlns:a16="http://schemas.microsoft.com/office/drawing/2014/main" id="{523C288E-22B4-5D17-5B8D-1F51BA4C89A6}"/>
                </a:ext>
              </a:extLst>
            </p:cNvPr>
            <p:cNvSpPr/>
            <p:nvPr/>
          </p:nvSpPr>
          <p:spPr>
            <a:xfrm>
              <a:off x="0" y="2964960"/>
              <a:ext cx="7091371" cy="241433"/>
            </a:xfrm>
            <a:custGeom>
              <a:avLst/>
              <a:gdLst/>
              <a:ahLst/>
              <a:cxnLst/>
              <a:rect l="l" t="t" r="r" b="b"/>
              <a:pathLst>
                <a:path w="7091371" h="241433">
                  <a:moveTo>
                    <a:pt x="0" y="0"/>
                  </a:moveTo>
                  <a:lnTo>
                    <a:pt x="7091371" y="0"/>
                  </a:lnTo>
                  <a:lnTo>
                    <a:pt x="7091371" y="241433"/>
                  </a:lnTo>
                  <a:lnTo>
                    <a:pt x="0" y="241433"/>
                  </a:lnTo>
                  <a:lnTo>
                    <a:pt x="0" y="0"/>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it-IT"/>
            </a:p>
          </p:txBody>
        </p:sp>
        <p:grpSp>
          <p:nvGrpSpPr>
            <p:cNvPr id="39" name="Group 23">
              <a:extLst>
                <a:ext uri="{FF2B5EF4-FFF2-40B4-BE49-F238E27FC236}">
                  <a16:creationId xmlns:a16="http://schemas.microsoft.com/office/drawing/2014/main" id="{6B302E12-80CF-CA26-8B53-75B384690422}"/>
                </a:ext>
              </a:extLst>
            </p:cNvPr>
            <p:cNvGrpSpPr/>
            <p:nvPr/>
          </p:nvGrpSpPr>
          <p:grpSpPr>
            <a:xfrm rot="-10800000">
              <a:off x="0" y="2563431"/>
              <a:ext cx="890208" cy="671757"/>
              <a:chOff x="0" y="0"/>
              <a:chExt cx="515455" cy="388966"/>
            </a:xfrm>
          </p:grpSpPr>
          <p:sp>
            <p:nvSpPr>
              <p:cNvPr id="65" name="Freeform 24">
                <a:extLst>
                  <a:ext uri="{FF2B5EF4-FFF2-40B4-BE49-F238E27FC236}">
                    <a16:creationId xmlns:a16="http://schemas.microsoft.com/office/drawing/2014/main" id="{EE1B0976-D785-C12A-3962-FDEAAB143321}"/>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11438F"/>
              </a:solidFill>
            </p:spPr>
            <p:txBody>
              <a:bodyPr/>
              <a:lstStyle/>
              <a:p>
                <a:endParaRPr lang="it-IT"/>
              </a:p>
            </p:txBody>
          </p:sp>
          <p:sp>
            <p:nvSpPr>
              <p:cNvPr id="66" name="TextBox 25">
                <a:extLst>
                  <a:ext uri="{FF2B5EF4-FFF2-40B4-BE49-F238E27FC236}">
                    <a16:creationId xmlns:a16="http://schemas.microsoft.com/office/drawing/2014/main" id="{F97E4005-A181-81C5-A4E0-A2FEAD1B9C95}"/>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grpSp>
          <p:nvGrpSpPr>
            <p:cNvPr id="40" name="Group 26">
              <a:extLst>
                <a:ext uri="{FF2B5EF4-FFF2-40B4-BE49-F238E27FC236}">
                  <a16:creationId xmlns:a16="http://schemas.microsoft.com/office/drawing/2014/main" id="{8E868B45-BC6C-36E9-91B9-A2B43C893C7E}"/>
                </a:ext>
              </a:extLst>
            </p:cNvPr>
            <p:cNvGrpSpPr/>
            <p:nvPr/>
          </p:nvGrpSpPr>
          <p:grpSpPr>
            <a:xfrm rot="-5400000">
              <a:off x="3145998" y="-1227353"/>
              <a:ext cx="1106796" cy="7398792"/>
              <a:chOff x="0" y="0"/>
              <a:chExt cx="470241" cy="3143498"/>
            </a:xfrm>
          </p:grpSpPr>
          <p:sp>
            <p:nvSpPr>
              <p:cNvPr id="63" name="Freeform 27">
                <a:extLst>
                  <a:ext uri="{FF2B5EF4-FFF2-40B4-BE49-F238E27FC236}">
                    <a16:creationId xmlns:a16="http://schemas.microsoft.com/office/drawing/2014/main" id="{E1FB9889-EB6D-9AE8-F5AC-2351EA0AFFBB}"/>
                  </a:ext>
                </a:extLst>
              </p:cNvPr>
              <p:cNvSpPr/>
              <p:nvPr/>
            </p:nvSpPr>
            <p:spPr>
              <a:xfrm>
                <a:off x="0" y="0"/>
                <a:ext cx="470241" cy="3143498"/>
              </a:xfrm>
              <a:custGeom>
                <a:avLst/>
                <a:gdLst/>
                <a:ahLst/>
                <a:cxnLst/>
                <a:rect l="l" t="t" r="r" b="b"/>
                <a:pathLst>
                  <a:path w="470241" h="3143498">
                    <a:moveTo>
                      <a:pt x="470241" y="0"/>
                    </a:moveTo>
                    <a:lnTo>
                      <a:pt x="470241" y="3029198"/>
                    </a:lnTo>
                    <a:lnTo>
                      <a:pt x="235120" y="3143498"/>
                    </a:lnTo>
                    <a:lnTo>
                      <a:pt x="0" y="3029198"/>
                    </a:lnTo>
                    <a:lnTo>
                      <a:pt x="0" y="0"/>
                    </a:lnTo>
                    <a:lnTo>
                      <a:pt x="470241" y="0"/>
                    </a:lnTo>
                    <a:close/>
                  </a:path>
                </a:pathLst>
              </a:custGeom>
              <a:solidFill>
                <a:srgbClr val="FFFFFF"/>
              </a:solidFill>
            </p:spPr>
            <p:txBody>
              <a:bodyPr/>
              <a:lstStyle/>
              <a:p>
                <a:endParaRPr lang="it-IT"/>
              </a:p>
            </p:txBody>
          </p:sp>
          <p:sp>
            <p:nvSpPr>
              <p:cNvPr id="64" name="TextBox 28">
                <a:extLst>
                  <a:ext uri="{FF2B5EF4-FFF2-40B4-BE49-F238E27FC236}">
                    <a16:creationId xmlns:a16="http://schemas.microsoft.com/office/drawing/2014/main" id="{EDDA394C-0C55-1602-15B8-37DCF9023CF3}"/>
                  </a:ext>
                </a:extLst>
              </p:cNvPr>
              <p:cNvSpPr txBox="1"/>
              <p:nvPr/>
            </p:nvSpPr>
            <p:spPr>
              <a:xfrm>
                <a:off x="0" y="-28575"/>
                <a:ext cx="470241" cy="3057773"/>
              </a:xfrm>
              <a:prstGeom prst="rect">
                <a:avLst/>
              </a:prstGeom>
            </p:spPr>
            <p:txBody>
              <a:bodyPr lIns="47625" tIns="47625" rIns="47625" bIns="47625" rtlCol="0" anchor="ctr"/>
              <a:lstStyle/>
              <a:p>
                <a:pPr algn="ctr">
                  <a:lnSpc>
                    <a:spcPts val="1838"/>
                  </a:lnSpc>
                </a:pPr>
                <a:endParaRPr sz="2000"/>
              </a:p>
            </p:txBody>
          </p:sp>
        </p:grpSp>
        <p:grpSp>
          <p:nvGrpSpPr>
            <p:cNvPr id="41" name="Group 29">
              <a:extLst>
                <a:ext uri="{FF2B5EF4-FFF2-40B4-BE49-F238E27FC236}">
                  <a16:creationId xmlns:a16="http://schemas.microsoft.com/office/drawing/2014/main" id="{2DD23D6A-61B7-E6B5-6CE0-EC26550E4787}"/>
                </a:ext>
              </a:extLst>
            </p:cNvPr>
            <p:cNvGrpSpPr/>
            <p:nvPr/>
          </p:nvGrpSpPr>
          <p:grpSpPr>
            <a:xfrm>
              <a:off x="445104" y="1707388"/>
              <a:ext cx="1533374" cy="1527801"/>
              <a:chOff x="0" y="0"/>
              <a:chExt cx="651479" cy="649111"/>
            </a:xfrm>
          </p:grpSpPr>
          <p:sp>
            <p:nvSpPr>
              <p:cNvPr id="61" name="Freeform 30">
                <a:extLst>
                  <a:ext uri="{FF2B5EF4-FFF2-40B4-BE49-F238E27FC236}">
                    <a16:creationId xmlns:a16="http://schemas.microsoft.com/office/drawing/2014/main" id="{C307EDD1-8693-DD85-F6A4-9C2A03CB56B3}"/>
                  </a:ext>
                </a:extLst>
              </p:cNvPr>
              <p:cNvSpPr/>
              <p:nvPr/>
            </p:nvSpPr>
            <p:spPr>
              <a:xfrm>
                <a:off x="0" y="0"/>
                <a:ext cx="651479" cy="649111"/>
              </a:xfrm>
              <a:custGeom>
                <a:avLst/>
                <a:gdLst/>
                <a:ahLst/>
                <a:cxnLst/>
                <a:rect l="l" t="t" r="r" b="b"/>
                <a:pathLst>
                  <a:path w="651479" h="649111">
                    <a:moveTo>
                      <a:pt x="203200" y="0"/>
                    </a:moveTo>
                    <a:lnTo>
                      <a:pt x="651479" y="0"/>
                    </a:lnTo>
                    <a:lnTo>
                      <a:pt x="448279" y="649111"/>
                    </a:lnTo>
                    <a:lnTo>
                      <a:pt x="0" y="649111"/>
                    </a:lnTo>
                    <a:lnTo>
                      <a:pt x="203200" y="0"/>
                    </a:lnTo>
                    <a:close/>
                  </a:path>
                </a:pathLst>
              </a:custGeom>
              <a:solidFill>
                <a:srgbClr val="578DBC"/>
              </a:solidFill>
            </p:spPr>
            <p:txBody>
              <a:bodyPr/>
              <a:lstStyle/>
              <a:p>
                <a:endParaRPr lang="it-IT"/>
              </a:p>
            </p:txBody>
          </p:sp>
          <p:sp>
            <p:nvSpPr>
              <p:cNvPr id="62" name="TextBox 31">
                <a:extLst>
                  <a:ext uri="{FF2B5EF4-FFF2-40B4-BE49-F238E27FC236}">
                    <a16:creationId xmlns:a16="http://schemas.microsoft.com/office/drawing/2014/main" id="{61555949-FE2B-18F6-8269-2F47E83C36B6}"/>
                  </a:ext>
                </a:extLst>
              </p:cNvPr>
              <p:cNvSpPr txBox="1"/>
              <p:nvPr/>
            </p:nvSpPr>
            <p:spPr>
              <a:xfrm>
                <a:off x="101600" y="-28575"/>
                <a:ext cx="448279" cy="677686"/>
              </a:xfrm>
              <a:prstGeom prst="rect">
                <a:avLst/>
              </a:prstGeom>
            </p:spPr>
            <p:txBody>
              <a:bodyPr lIns="47625" tIns="47625" rIns="47625" bIns="47625" rtlCol="0" anchor="ctr"/>
              <a:lstStyle/>
              <a:p>
                <a:pPr algn="ctr">
                  <a:lnSpc>
                    <a:spcPts val="1838"/>
                  </a:lnSpc>
                </a:pPr>
                <a:endParaRPr sz="2000"/>
              </a:p>
            </p:txBody>
          </p:sp>
        </p:grpSp>
        <p:grpSp>
          <p:nvGrpSpPr>
            <p:cNvPr id="42" name="Group 32">
              <a:extLst>
                <a:ext uri="{FF2B5EF4-FFF2-40B4-BE49-F238E27FC236}">
                  <a16:creationId xmlns:a16="http://schemas.microsoft.com/office/drawing/2014/main" id="{5FFED11B-67C7-337E-04E7-9E4C0F48F0DB}"/>
                </a:ext>
              </a:extLst>
            </p:cNvPr>
            <p:cNvGrpSpPr/>
            <p:nvPr/>
          </p:nvGrpSpPr>
          <p:grpSpPr>
            <a:xfrm>
              <a:off x="1533374" y="3411160"/>
              <a:ext cx="890208" cy="671757"/>
              <a:chOff x="0" y="0"/>
              <a:chExt cx="515455" cy="388966"/>
            </a:xfrm>
          </p:grpSpPr>
          <p:sp>
            <p:nvSpPr>
              <p:cNvPr id="59" name="Freeform 33">
                <a:extLst>
                  <a:ext uri="{FF2B5EF4-FFF2-40B4-BE49-F238E27FC236}">
                    <a16:creationId xmlns:a16="http://schemas.microsoft.com/office/drawing/2014/main" id="{7513C1BB-A96D-16BB-661E-5E319183EB34}"/>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8CCFD8"/>
              </a:solidFill>
            </p:spPr>
            <p:txBody>
              <a:bodyPr/>
              <a:lstStyle/>
              <a:p>
                <a:endParaRPr lang="it-IT"/>
              </a:p>
            </p:txBody>
          </p:sp>
          <p:sp>
            <p:nvSpPr>
              <p:cNvPr id="60" name="TextBox 34">
                <a:extLst>
                  <a:ext uri="{FF2B5EF4-FFF2-40B4-BE49-F238E27FC236}">
                    <a16:creationId xmlns:a16="http://schemas.microsoft.com/office/drawing/2014/main" id="{43E89120-DBCA-8BC6-A220-D6C8FDF28B3F}"/>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sp>
          <p:nvSpPr>
            <p:cNvPr id="43" name="Freeform 35">
              <a:extLst>
                <a:ext uri="{FF2B5EF4-FFF2-40B4-BE49-F238E27FC236}">
                  <a16:creationId xmlns:a16="http://schemas.microsoft.com/office/drawing/2014/main" id="{E1DEB901-8747-DB70-37D7-67A36C3CCE18}"/>
                </a:ext>
              </a:extLst>
            </p:cNvPr>
            <p:cNvSpPr/>
            <p:nvPr/>
          </p:nvSpPr>
          <p:spPr>
            <a:xfrm>
              <a:off x="153711" y="3773148"/>
              <a:ext cx="7091371" cy="241433"/>
            </a:xfrm>
            <a:custGeom>
              <a:avLst/>
              <a:gdLst/>
              <a:ahLst/>
              <a:cxnLst/>
              <a:rect l="l" t="t" r="r" b="b"/>
              <a:pathLst>
                <a:path w="7091371" h="241433">
                  <a:moveTo>
                    <a:pt x="0" y="0"/>
                  </a:moveTo>
                  <a:lnTo>
                    <a:pt x="7091371" y="0"/>
                  </a:lnTo>
                  <a:lnTo>
                    <a:pt x="7091371" y="241433"/>
                  </a:lnTo>
                  <a:lnTo>
                    <a:pt x="0" y="241433"/>
                  </a:lnTo>
                  <a:lnTo>
                    <a:pt x="0" y="0"/>
                  </a:lnTo>
                  <a:close/>
                </a:path>
              </a:pathLst>
            </a:custGeom>
            <a:blipFill>
              <a:blip r:embed="rId3" cstate="email">
                <a:alphaModFix amt="40000"/>
                <a:extLst>
                  <a:ext uri="{28A0092B-C50C-407E-A947-70E740481C1C}">
                    <a14:useLocalDpi xmlns:a14="http://schemas.microsoft.com/office/drawing/2010/main"/>
                  </a:ext>
                </a:extLst>
              </a:blip>
              <a:stretch>
                <a:fillRect/>
              </a:stretch>
            </a:blipFill>
          </p:spPr>
          <p:txBody>
            <a:bodyPr/>
            <a:lstStyle/>
            <a:p>
              <a:endParaRPr lang="it-IT"/>
            </a:p>
          </p:txBody>
        </p:sp>
        <p:grpSp>
          <p:nvGrpSpPr>
            <p:cNvPr id="44" name="Group 36">
              <a:extLst>
                <a:ext uri="{FF2B5EF4-FFF2-40B4-BE49-F238E27FC236}">
                  <a16:creationId xmlns:a16="http://schemas.microsoft.com/office/drawing/2014/main" id="{5A86B55F-04AD-760F-6F37-5EE57B71FE9A}"/>
                </a:ext>
              </a:extLst>
            </p:cNvPr>
            <p:cNvGrpSpPr/>
            <p:nvPr/>
          </p:nvGrpSpPr>
          <p:grpSpPr>
            <a:xfrm rot="-10800000">
              <a:off x="0" y="4267204"/>
              <a:ext cx="890208" cy="671757"/>
              <a:chOff x="0" y="0"/>
              <a:chExt cx="515455" cy="388966"/>
            </a:xfrm>
          </p:grpSpPr>
          <p:sp>
            <p:nvSpPr>
              <p:cNvPr id="57" name="Freeform 37">
                <a:extLst>
                  <a:ext uri="{FF2B5EF4-FFF2-40B4-BE49-F238E27FC236}">
                    <a16:creationId xmlns:a16="http://schemas.microsoft.com/office/drawing/2014/main" id="{8DF48F7F-EEFE-7583-F19C-32EA58E14E56}"/>
                  </a:ext>
                </a:extLst>
              </p:cNvPr>
              <p:cNvSpPr/>
              <p:nvPr/>
            </p:nvSpPr>
            <p:spPr>
              <a:xfrm>
                <a:off x="0" y="0"/>
                <a:ext cx="515455" cy="388966"/>
              </a:xfrm>
              <a:custGeom>
                <a:avLst/>
                <a:gdLst/>
                <a:ahLst/>
                <a:cxnLst/>
                <a:rect l="l" t="t" r="r" b="b"/>
                <a:pathLst>
                  <a:path w="515455" h="388966">
                    <a:moveTo>
                      <a:pt x="257727" y="0"/>
                    </a:moveTo>
                    <a:lnTo>
                      <a:pt x="515455" y="388966"/>
                    </a:lnTo>
                    <a:lnTo>
                      <a:pt x="0" y="388966"/>
                    </a:lnTo>
                    <a:lnTo>
                      <a:pt x="257727" y="0"/>
                    </a:lnTo>
                    <a:close/>
                  </a:path>
                </a:pathLst>
              </a:custGeom>
              <a:solidFill>
                <a:srgbClr val="8CCFD8"/>
              </a:solidFill>
            </p:spPr>
            <p:txBody>
              <a:bodyPr/>
              <a:lstStyle/>
              <a:p>
                <a:endParaRPr lang="it-IT"/>
              </a:p>
            </p:txBody>
          </p:sp>
          <p:sp>
            <p:nvSpPr>
              <p:cNvPr id="58" name="TextBox 38">
                <a:extLst>
                  <a:ext uri="{FF2B5EF4-FFF2-40B4-BE49-F238E27FC236}">
                    <a16:creationId xmlns:a16="http://schemas.microsoft.com/office/drawing/2014/main" id="{CF4D6DA6-A53B-E7A7-43AF-18AF4D0ED607}"/>
                  </a:ext>
                </a:extLst>
              </p:cNvPr>
              <p:cNvSpPr txBox="1"/>
              <p:nvPr/>
            </p:nvSpPr>
            <p:spPr>
              <a:xfrm>
                <a:off x="80540" y="152016"/>
                <a:ext cx="354375" cy="209166"/>
              </a:xfrm>
              <a:prstGeom prst="rect">
                <a:avLst/>
              </a:prstGeom>
            </p:spPr>
            <p:txBody>
              <a:bodyPr lIns="47625" tIns="47625" rIns="47625" bIns="47625" rtlCol="0" anchor="ctr"/>
              <a:lstStyle/>
              <a:p>
                <a:pPr algn="ctr">
                  <a:lnSpc>
                    <a:spcPts val="1838"/>
                  </a:lnSpc>
                </a:pPr>
                <a:endParaRPr sz="2000"/>
              </a:p>
            </p:txBody>
          </p:sp>
        </p:grpSp>
        <p:grpSp>
          <p:nvGrpSpPr>
            <p:cNvPr id="45" name="Group 39">
              <a:extLst>
                <a:ext uri="{FF2B5EF4-FFF2-40B4-BE49-F238E27FC236}">
                  <a16:creationId xmlns:a16="http://schemas.microsoft.com/office/drawing/2014/main" id="{1F861575-ED02-5AF9-464F-80011E28A329}"/>
                </a:ext>
              </a:extLst>
            </p:cNvPr>
            <p:cNvGrpSpPr/>
            <p:nvPr/>
          </p:nvGrpSpPr>
          <p:grpSpPr>
            <a:xfrm rot="-5400000">
              <a:off x="3145998" y="476420"/>
              <a:ext cx="1106796" cy="7398792"/>
              <a:chOff x="0" y="0"/>
              <a:chExt cx="470241" cy="3143498"/>
            </a:xfrm>
          </p:grpSpPr>
          <p:sp>
            <p:nvSpPr>
              <p:cNvPr id="55" name="Freeform 40">
                <a:extLst>
                  <a:ext uri="{FF2B5EF4-FFF2-40B4-BE49-F238E27FC236}">
                    <a16:creationId xmlns:a16="http://schemas.microsoft.com/office/drawing/2014/main" id="{8CC03523-26FE-97B8-062D-7FE6363A135D}"/>
                  </a:ext>
                </a:extLst>
              </p:cNvPr>
              <p:cNvSpPr/>
              <p:nvPr/>
            </p:nvSpPr>
            <p:spPr>
              <a:xfrm>
                <a:off x="0" y="0"/>
                <a:ext cx="470241" cy="3143498"/>
              </a:xfrm>
              <a:custGeom>
                <a:avLst/>
                <a:gdLst/>
                <a:ahLst/>
                <a:cxnLst/>
                <a:rect l="l" t="t" r="r" b="b"/>
                <a:pathLst>
                  <a:path w="470241" h="3143498">
                    <a:moveTo>
                      <a:pt x="470241" y="0"/>
                    </a:moveTo>
                    <a:lnTo>
                      <a:pt x="470241" y="3029198"/>
                    </a:lnTo>
                    <a:lnTo>
                      <a:pt x="235120" y="3143498"/>
                    </a:lnTo>
                    <a:lnTo>
                      <a:pt x="0" y="3029198"/>
                    </a:lnTo>
                    <a:lnTo>
                      <a:pt x="0" y="0"/>
                    </a:lnTo>
                    <a:lnTo>
                      <a:pt x="470241" y="0"/>
                    </a:lnTo>
                    <a:close/>
                  </a:path>
                </a:pathLst>
              </a:custGeom>
              <a:solidFill>
                <a:srgbClr val="FFFFFF"/>
              </a:solidFill>
            </p:spPr>
            <p:txBody>
              <a:bodyPr/>
              <a:lstStyle/>
              <a:p>
                <a:endParaRPr lang="it-IT"/>
              </a:p>
            </p:txBody>
          </p:sp>
          <p:sp>
            <p:nvSpPr>
              <p:cNvPr id="56" name="TextBox 41">
                <a:extLst>
                  <a:ext uri="{FF2B5EF4-FFF2-40B4-BE49-F238E27FC236}">
                    <a16:creationId xmlns:a16="http://schemas.microsoft.com/office/drawing/2014/main" id="{0E54E828-9D4A-8A0B-F5B0-C1AAB24E5189}"/>
                  </a:ext>
                </a:extLst>
              </p:cNvPr>
              <p:cNvSpPr txBox="1"/>
              <p:nvPr/>
            </p:nvSpPr>
            <p:spPr>
              <a:xfrm>
                <a:off x="0" y="-28575"/>
                <a:ext cx="470241" cy="3057773"/>
              </a:xfrm>
              <a:prstGeom prst="rect">
                <a:avLst/>
              </a:prstGeom>
            </p:spPr>
            <p:txBody>
              <a:bodyPr lIns="47625" tIns="47625" rIns="47625" bIns="47625" rtlCol="0" anchor="ctr"/>
              <a:lstStyle/>
              <a:p>
                <a:pPr algn="ctr">
                  <a:lnSpc>
                    <a:spcPts val="1838"/>
                  </a:lnSpc>
                </a:pPr>
                <a:endParaRPr sz="2000"/>
              </a:p>
            </p:txBody>
          </p:sp>
        </p:grpSp>
        <p:grpSp>
          <p:nvGrpSpPr>
            <p:cNvPr id="46" name="Group 42">
              <a:extLst>
                <a:ext uri="{FF2B5EF4-FFF2-40B4-BE49-F238E27FC236}">
                  <a16:creationId xmlns:a16="http://schemas.microsoft.com/office/drawing/2014/main" id="{59ED3F6A-2531-084E-7F68-504F03F322D4}"/>
                </a:ext>
              </a:extLst>
            </p:cNvPr>
            <p:cNvGrpSpPr/>
            <p:nvPr/>
          </p:nvGrpSpPr>
          <p:grpSpPr>
            <a:xfrm>
              <a:off x="445104" y="3411160"/>
              <a:ext cx="1533374" cy="1527801"/>
              <a:chOff x="0" y="0"/>
              <a:chExt cx="651479" cy="649111"/>
            </a:xfrm>
          </p:grpSpPr>
          <p:sp>
            <p:nvSpPr>
              <p:cNvPr id="53" name="Freeform 43">
                <a:extLst>
                  <a:ext uri="{FF2B5EF4-FFF2-40B4-BE49-F238E27FC236}">
                    <a16:creationId xmlns:a16="http://schemas.microsoft.com/office/drawing/2014/main" id="{62E10CF2-3BE4-3E7B-022A-492E569DA70F}"/>
                  </a:ext>
                </a:extLst>
              </p:cNvPr>
              <p:cNvSpPr/>
              <p:nvPr/>
            </p:nvSpPr>
            <p:spPr>
              <a:xfrm>
                <a:off x="0" y="0"/>
                <a:ext cx="651479" cy="649111"/>
              </a:xfrm>
              <a:custGeom>
                <a:avLst/>
                <a:gdLst/>
                <a:ahLst/>
                <a:cxnLst/>
                <a:rect l="l" t="t" r="r" b="b"/>
                <a:pathLst>
                  <a:path w="651479" h="649111">
                    <a:moveTo>
                      <a:pt x="203200" y="0"/>
                    </a:moveTo>
                    <a:lnTo>
                      <a:pt x="651479" y="0"/>
                    </a:lnTo>
                    <a:lnTo>
                      <a:pt x="448279" y="649111"/>
                    </a:lnTo>
                    <a:lnTo>
                      <a:pt x="0" y="649111"/>
                    </a:lnTo>
                    <a:lnTo>
                      <a:pt x="203200" y="0"/>
                    </a:lnTo>
                    <a:close/>
                  </a:path>
                </a:pathLst>
              </a:custGeom>
              <a:solidFill>
                <a:srgbClr val="A5D6EC"/>
              </a:solidFill>
            </p:spPr>
            <p:txBody>
              <a:bodyPr/>
              <a:lstStyle/>
              <a:p>
                <a:endParaRPr lang="it-IT"/>
              </a:p>
            </p:txBody>
          </p:sp>
          <p:sp>
            <p:nvSpPr>
              <p:cNvPr id="54" name="TextBox 44">
                <a:extLst>
                  <a:ext uri="{FF2B5EF4-FFF2-40B4-BE49-F238E27FC236}">
                    <a16:creationId xmlns:a16="http://schemas.microsoft.com/office/drawing/2014/main" id="{1D61B07E-CC97-48DD-EAEA-2B00C1EDBFEB}"/>
                  </a:ext>
                </a:extLst>
              </p:cNvPr>
              <p:cNvSpPr txBox="1"/>
              <p:nvPr/>
            </p:nvSpPr>
            <p:spPr>
              <a:xfrm>
                <a:off x="101600" y="-28575"/>
                <a:ext cx="448279" cy="677686"/>
              </a:xfrm>
              <a:prstGeom prst="rect">
                <a:avLst/>
              </a:prstGeom>
            </p:spPr>
            <p:txBody>
              <a:bodyPr lIns="47625" tIns="47625" rIns="47625" bIns="47625" rtlCol="0" anchor="ctr"/>
              <a:lstStyle/>
              <a:p>
                <a:pPr algn="ctr">
                  <a:lnSpc>
                    <a:spcPts val="1838"/>
                  </a:lnSpc>
                </a:pPr>
                <a:endParaRPr sz="2000"/>
              </a:p>
            </p:txBody>
          </p:sp>
        </p:grpSp>
        <p:sp>
          <p:nvSpPr>
            <p:cNvPr id="47" name="TextBox 45">
              <a:extLst>
                <a:ext uri="{FF2B5EF4-FFF2-40B4-BE49-F238E27FC236}">
                  <a16:creationId xmlns:a16="http://schemas.microsoft.com/office/drawing/2014/main" id="{4ABB1BD8-B7A3-AFD4-43E9-2465CE4D81C7}"/>
                </a:ext>
              </a:extLst>
            </p:cNvPr>
            <p:cNvSpPr txBox="1"/>
            <p:nvPr/>
          </p:nvSpPr>
          <p:spPr>
            <a:xfrm>
              <a:off x="826167" y="430055"/>
              <a:ext cx="771251" cy="523448"/>
            </a:xfrm>
            <a:prstGeom prst="rect">
              <a:avLst/>
            </a:prstGeom>
          </p:spPr>
          <p:txBody>
            <a:bodyPr lIns="0" tIns="0" rIns="0" bIns="0" rtlCol="0" anchor="t">
              <a:spAutoFit/>
            </a:bodyPr>
            <a:lstStyle/>
            <a:p>
              <a:pPr algn="ctr">
                <a:lnSpc>
                  <a:spcPts val="2690"/>
                </a:lnSpc>
              </a:pPr>
              <a:r>
                <a:rPr lang="en-US" sz="3200">
                  <a:solidFill>
                    <a:srgbClr val="404040"/>
                  </a:solidFill>
                  <a:latin typeface="Public Sans"/>
                </a:rPr>
                <a:t>1</a:t>
              </a:r>
            </a:p>
          </p:txBody>
        </p:sp>
        <p:sp>
          <p:nvSpPr>
            <p:cNvPr id="48" name="TextBox 46">
              <a:extLst>
                <a:ext uri="{FF2B5EF4-FFF2-40B4-BE49-F238E27FC236}">
                  <a16:creationId xmlns:a16="http://schemas.microsoft.com/office/drawing/2014/main" id="{5E31A5CE-C2A8-BD6D-44E8-16A0AF8E64D9}"/>
                </a:ext>
              </a:extLst>
            </p:cNvPr>
            <p:cNvSpPr txBox="1"/>
            <p:nvPr/>
          </p:nvSpPr>
          <p:spPr>
            <a:xfrm>
              <a:off x="826167" y="2159627"/>
              <a:ext cx="771251" cy="523448"/>
            </a:xfrm>
            <a:prstGeom prst="rect">
              <a:avLst/>
            </a:prstGeom>
          </p:spPr>
          <p:txBody>
            <a:bodyPr lIns="0" tIns="0" rIns="0" bIns="0" rtlCol="0" anchor="t">
              <a:spAutoFit/>
            </a:bodyPr>
            <a:lstStyle/>
            <a:p>
              <a:pPr algn="ctr">
                <a:lnSpc>
                  <a:spcPts val="2690"/>
                </a:lnSpc>
              </a:pPr>
              <a:r>
                <a:rPr lang="en-US" sz="3200">
                  <a:solidFill>
                    <a:srgbClr val="404040"/>
                  </a:solidFill>
                  <a:latin typeface="Public Sans"/>
                </a:rPr>
                <a:t>2</a:t>
              </a:r>
            </a:p>
          </p:txBody>
        </p:sp>
        <p:sp>
          <p:nvSpPr>
            <p:cNvPr id="49" name="TextBox 47">
              <a:extLst>
                <a:ext uri="{FF2B5EF4-FFF2-40B4-BE49-F238E27FC236}">
                  <a16:creationId xmlns:a16="http://schemas.microsoft.com/office/drawing/2014/main" id="{1F1C85A0-0F81-B565-DD9F-4111D0432E39}"/>
                </a:ext>
              </a:extLst>
            </p:cNvPr>
            <p:cNvSpPr txBox="1"/>
            <p:nvPr/>
          </p:nvSpPr>
          <p:spPr>
            <a:xfrm>
              <a:off x="826167" y="3867013"/>
              <a:ext cx="771251" cy="523448"/>
            </a:xfrm>
            <a:prstGeom prst="rect">
              <a:avLst/>
            </a:prstGeom>
          </p:spPr>
          <p:txBody>
            <a:bodyPr lIns="0" tIns="0" rIns="0" bIns="0" rtlCol="0" anchor="t">
              <a:spAutoFit/>
            </a:bodyPr>
            <a:lstStyle/>
            <a:p>
              <a:pPr algn="ctr">
                <a:lnSpc>
                  <a:spcPts val="2690"/>
                </a:lnSpc>
              </a:pPr>
              <a:r>
                <a:rPr lang="en-US" sz="3200">
                  <a:solidFill>
                    <a:srgbClr val="404040"/>
                  </a:solidFill>
                  <a:latin typeface="Public Sans"/>
                </a:rPr>
                <a:t>3</a:t>
              </a:r>
            </a:p>
          </p:txBody>
        </p:sp>
        <p:sp>
          <p:nvSpPr>
            <p:cNvPr id="50" name="TextBox 48">
              <a:extLst>
                <a:ext uri="{FF2B5EF4-FFF2-40B4-BE49-F238E27FC236}">
                  <a16:creationId xmlns:a16="http://schemas.microsoft.com/office/drawing/2014/main" id="{E3DD7FA0-ACF8-91CE-006A-D4A2AAC8B42C}"/>
                </a:ext>
              </a:extLst>
            </p:cNvPr>
            <p:cNvSpPr txBox="1"/>
            <p:nvPr/>
          </p:nvSpPr>
          <p:spPr>
            <a:xfrm>
              <a:off x="2280603" y="325622"/>
              <a:ext cx="3760109" cy="875453"/>
            </a:xfrm>
            <a:prstGeom prst="rect">
              <a:avLst/>
            </a:prstGeom>
          </p:spPr>
          <p:txBody>
            <a:bodyPr wrap="square" lIns="0" tIns="0" rIns="0" bIns="0" rtlCol="0" anchor="t">
              <a:spAutoFit/>
            </a:bodyPr>
            <a:lstStyle/>
            <a:p>
              <a:pPr>
                <a:lnSpc>
                  <a:spcPts val="1613"/>
                </a:lnSpc>
              </a:pPr>
              <a:r>
                <a:rPr lang="en-US" sz="1600" dirty="0">
                  <a:solidFill>
                    <a:srgbClr val="404040"/>
                  </a:solidFill>
                  <a:latin typeface="Public Sans"/>
                </a:rPr>
                <a:t>Discuss about </a:t>
              </a:r>
              <a:r>
                <a:rPr lang="en-US" sz="1600" b="1" dirty="0">
                  <a:solidFill>
                    <a:srgbClr val="404040"/>
                  </a:solidFill>
                  <a:latin typeface="Public Sans Bold"/>
                </a:rPr>
                <a:t>Objectives</a:t>
              </a:r>
              <a:r>
                <a:rPr lang="en-US" sz="1600" dirty="0">
                  <a:solidFill>
                    <a:srgbClr val="404040"/>
                  </a:solidFill>
                  <a:latin typeface="Public Sans Bold"/>
                </a:rPr>
                <a:t> </a:t>
              </a:r>
              <a:r>
                <a:rPr lang="en-US" sz="1600" dirty="0">
                  <a:solidFill>
                    <a:srgbClr val="404040"/>
                  </a:solidFill>
                  <a:latin typeface="Public Sans"/>
                </a:rPr>
                <a:t>and </a:t>
              </a:r>
              <a:r>
                <a:rPr lang="en-US" sz="1600" b="1" dirty="0">
                  <a:solidFill>
                    <a:srgbClr val="404040"/>
                  </a:solidFill>
                  <a:latin typeface="Public Sans Bold"/>
                </a:rPr>
                <a:t>Types of activities</a:t>
              </a:r>
              <a:r>
                <a:rPr lang="en-US" sz="1600" b="1" dirty="0">
                  <a:solidFill>
                    <a:srgbClr val="404040"/>
                  </a:solidFill>
                  <a:latin typeface="Public Sans"/>
                </a:rPr>
                <a:t> </a:t>
              </a:r>
              <a:r>
                <a:rPr lang="en-US" sz="1600" dirty="0">
                  <a:solidFill>
                    <a:srgbClr val="404040"/>
                  </a:solidFill>
                  <a:latin typeface="Public Sans"/>
                </a:rPr>
                <a:t>defined for each OSI theme</a:t>
              </a:r>
            </a:p>
          </p:txBody>
        </p:sp>
        <p:sp>
          <p:nvSpPr>
            <p:cNvPr id="51" name="TextBox 49">
              <a:extLst>
                <a:ext uri="{FF2B5EF4-FFF2-40B4-BE49-F238E27FC236}">
                  <a16:creationId xmlns:a16="http://schemas.microsoft.com/office/drawing/2014/main" id="{81EC9E06-0E6B-E551-0938-A29F25073AFC}"/>
                </a:ext>
              </a:extLst>
            </p:cNvPr>
            <p:cNvSpPr txBox="1"/>
            <p:nvPr/>
          </p:nvSpPr>
          <p:spPr>
            <a:xfrm>
              <a:off x="2280603" y="2073680"/>
              <a:ext cx="5550679" cy="875453"/>
            </a:xfrm>
            <a:prstGeom prst="rect">
              <a:avLst/>
            </a:prstGeom>
          </p:spPr>
          <p:txBody>
            <a:bodyPr lIns="0" tIns="0" rIns="0" bIns="0" rtlCol="0" anchor="t">
              <a:spAutoFit/>
            </a:bodyPr>
            <a:lstStyle/>
            <a:p>
              <a:pPr>
                <a:lnSpc>
                  <a:spcPts val="1613"/>
                </a:lnSpc>
              </a:pPr>
              <a:r>
                <a:rPr lang="en-US" sz="1600" dirty="0">
                  <a:solidFill>
                    <a:srgbClr val="404040"/>
                  </a:solidFill>
                  <a:latin typeface="Public Sans"/>
                </a:rPr>
                <a:t>Understand if the identified </a:t>
              </a:r>
              <a:r>
                <a:rPr lang="en-US" sz="1600" b="1" dirty="0">
                  <a:solidFill>
                    <a:srgbClr val="404040"/>
                  </a:solidFill>
                  <a:latin typeface="Public Sans"/>
                </a:rPr>
                <a:t>OSI themes </a:t>
              </a:r>
              <a:r>
                <a:rPr lang="en-US" sz="1600" dirty="0">
                  <a:solidFill>
                    <a:srgbClr val="404040"/>
                  </a:solidFill>
                  <a:latin typeface="Public Sans"/>
                </a:rPr>
                <a:t>meet the </a:t>
              </a:r>
              <a:r>
                <a:rPr lang="en-US" sz="1600" b="1" dirty="0">
                  <a:solidFill>
                    <a:srgbClr val="404040"/>
                  </a:solidFill>
                  <a:latin typeface="Public Sans Bold"/>
                </a:rPr>
                <a:t>needs </a:t>
              </a:r>
              <a:r>
                <a:rPr lang="en-US" sz="1600" b="1" dirty="0">
                  <a:solidFill>
                    <a:srgbClr val="404040"/>
                  </a:solidFill>
                  <a:latin typeface="Public Sans"/>
                </a:rPr>
                <a:t>of the Programme </a:t>
              </a:r>
              <a:r>
                <a:rPr lang="en-US" sz="1600" b="1" dirty="0">
                  <a:solidFill>
                    <a:srgbClr val="404040"/>
                  </a:solidFill>
                  <a:latin typeface="Public Sans Bold"/>
                </a:rPr>
                <a:t>territorial</a:t>
              </a:r>
              <a:r>
                <a:rPr lang="en-US" sz="1600" b="1" dirty="0">
                  <a:solidFill>
                    <a:srgbClr val="404040"/>
                  </a:solidFill>
                  <a:latin typeface="Public Sans"/>
                </a:rPr>
                <a:t> </a:t>
              </a:r>
              <a:r>
                <a:rPr lang="en-US" sz="1600" b="1" dirty="0">
                  <a:solidFill>
                    <a:srgbClr val="404040"/>
                  </a:solidFill>
                  <a:latin typeface="Public Sans Bold"/>
                </a:rPr>
                <a:t>area </a:t>
              </a:r>
              <a:r>
                <a:rPr lang="en-US" sz="1600" dirty="0">
                  <a:solidFill>
                    <a:srgbClr val="404040"/>
                  </a:solidFill>
                  <a:latin typeface="Public Sans"/>
                </a:rPr>
                <a:t>from different points of view</a:t>
              </a:r>
            </a:p>
          </p:txBody>
        </p:sp>
        <p:sp>
          <p:nvSpPr>
            <p:cNvPr id="52" name="TextBox 50">
              <a:extLst>
                <a:ext uri="{FF2B5EF4-FFF2-40B4-BE49-F238E27FC236}">
                  <a16:creationId xmlns:a16="http://schemas.microsoft.com/office/drawing/2014/main" id="{34C230FD-5CB0-DB54-77D3-245695B2A30F}"/>
                </a:ext>
              </a:extLst>
            </p:cNvPr>
            <p:cNvSpPr txBox="1"/>
            <p:nvPr/>
          </p:nvSpPr>
          <p:spPr>
            <a:xfrm>
              <a:off x="2150334" y="3838579"/>
              <a:ext cx="3760109" cy="879465"/>
            </a:xfrm>
            <a:prstGeom prst="rect">
              <a:avLst/>
            </a:prstGeom>
          </p:spPr>
          <p:txBody>
            <a:bodyPr lIns="0" tIns="0" rIns="0" bIns="0" rtlCol="0" anchor="t">
              <a:spAutoFit/>
            </a:bodyPr>
            <a:lstStyle/>
            <a:p>
              <a:pPr>
                <a:lnSpc>
                  <a:spcPts val="1613"/>
                </a:lnSpc>
              </a:pPr>
              <a:r>
                <a:rPr lang="en-US" sz="1600" dirty="0">
                  <a:solidFill>
                    <a:srgbClr val="404040"/>
                  </a:solidFill>
                  <a:latin typeface="Public Sans"/>
                </a:rPr>
                <a:t>Investigate </a:t>
              </a:r>
              <a:r>
                <a:rPr lang="en-US" sz="1600" b="1" dirty="0">
                  <a:solidFill>
                    <a:srgbClr val="404040"/>
                  </a:solidFill>
                  <a:latin typeface="Public Sans Bold"/>
                </a:rPr>
                <a:t>operational aspects</a:t>
              </a:r>
              <a:r>
                <a:rPr lang="en-US" sz="1600" b="1" dirty="0">
                  <a:solidFill>
                    <a:srgbClr val="404040"/>
                  </a:solidFill>
                  <a:latin typeface="Public Sans"/>
                </a:rPr>
                <a:t> </a:t>
              </a:r>
              <a:r>
                <a:rPr lang="en-US" sz="1600" dirty="0">
                  <a:solidFill>
                    <a:srgbClr val="404040"/>
                  </a:solidFill>
                  <a:latin typeface="Public Sans"/>
                </a:rPr>
                <a:t>to be included in the Call for Proposal</a:t>
              </a:r>
            </a:p>
          </p:txBody>
        </p:sp>
      </p:grpSp>
      <p:grpSp>
        <p:nvGrpSpPr>
          <p:cNvPr id="5" name="Group 43">
            <a:extLst>
              <a:ext uri="{FF2B5EF4-FFF2-40B4-BE49-F238E27FC236}">
                <a16:creationId xmlns:a16="http://schemas.microsoft.com/office/drawing/2014/main" id="{6E37564B-65A4-5340-51B8-8F17181729BF}"/>
              </a:ext>
            </a:extLst>
          </p:cNvPr>
          <p:cNvGrpSpPr/>
          <p:nvPr/>
        </p:nvGrpSpPr>
        <p:grpSpPr>
          <a:xfrm rot="-567168">
            <a:off x="7831897" y="4516246"/>
            <a:ext cx="1105593" cy="1020239"/>
            <a:chOff x="0" y="0"/>
            <a:chExt cx="1017145" cy="938619"/>
          </a:xfrm>
        </p:grpSpPr>
        <p:sp>
          <p:nvSpPr>
            <p:cNvPr id="6" name="Freeform 44">
              <a:extLst>
                <a:ext uri="{FF2B5EF4-FFF2-40B4-BE49-F238E27FC236}">
                  <a16:creationId xmlns:a16="http://schemas.microsoft.com/office/drawing/2014/main" id="{768295CC-3F6D-889A-123F-5B0315173B6A}"/>
                </a:ext>
              </a:extLst>
            </p:cNvPr>
            <p:cNvSpPr/>
            <p:nvPr/>
          </p:nvSpPr>
          <p:spPr>
            <a:xfrm>
              <a:off x="0" y="0"/>
              <a:ext cx="1017145" cy="938619"/>
            </a:xfrm>
            <a:custGeom>
              <a:avLst/>
              <a:gdLst/>
              <a:ahLst/>
              <a:cxnLst/>
              <a:rect l="l" t="t" r="r" b="b"/>
              <a:pathLst>
                <a:path w="1017145" h="938619">
                  <a:moveTo>
                    <a:pt x="508572" y="0"/>
                  </a:moveTo>
                  <a:lnTo>
                    <a:pt x="557910" y="38510"/>
                  </a:lnTo>
                  <a:lnTo>
                    <a:pt x="614893" y="10256"/>
                  </a:lnTo>
                  <a:lnTo>
                    <a:pt x="654428" y="57338"/>
                  </a:lnTo>
                  <a:lnTo>
                    <a:pt x="716567" y="40574"/>
                  </a:lnTo>
                  <a:lnTo>
                    <a:pt x="744570" y="94171"/>
                  </a:lnTo>
                  <a:lnTo>
                    <a:pt x="809150" y="89630"/>
                  </a:lnTo>
                  <a:lnTo>
                    <a:pt x="824400" y="147400"/>
                  </a:lnTo>
                  <a:lnTo>
                    <a:pt x="888597" y="155280"/>
                  </a:lnTo>
                  <a:lnTo>
                    <a:pt x="890426" y="214697"/>
                  </a:lnTo>
                  <a:lnTo>
                    <a:pt x="951435" y="234655"/>
                  </a:lnTo>
                  <a:lnTo>
                    <a:pt x="939764" y="293122"/>
                  </a:lnTo>
                  <a:lnTo>
                    <a:pt x="994917" y="324286"/>
                  </a:lnTo>
                  <a:lnTo>
                    <a:pt x="970256" y="379248"/>
                  </a:lnTo>
                  <a:lnTo>
                    <a:pt x="1017145" y="420254"/>
                  </a:lnTo>
                  <a:lnTo>
                    <a:pt x="980570" y="469310"/>
                  </a:lnTo>
                  <a:lnTo>
                    <a:pt x="1017145" y="518366"/>
                  </a:lnTo>
                  <a:lnTo>
                    <a:pt x="970256" y="559372"/>
                  </a:lnTo>
                  <a:lnTo>
                    <a:pt x="994917" y="614334"/>
                  </a:lnTo>
                  <a:lnTo>
                    <a:pt x="939764" y="645497"/>
                  </a:lnTo>
                  <a:lnTo>
                    <a:pt x="951435" y="703965"/>
                  </a:lnTo>
                  <a:lnTo>
                    <a:pt x="890426" y="723922"/>
                  </a:lnTo>
                  <a:lnTo>
                    <a:pt x="888597" y="783340"/>
                  </a:lnTo>
                  <a:lnTo>
                    <a:pt x="824400" y="791220"/>
                  </a:lnTo>
                  <a:lnTo>
                    <a:pt x="809150" y="848989"/>
                  </a:lnTo>
                  <a:lnTo>
                    <a:pt x="744570" y="844448"/>
                  </a:lnTo>
                  <a:lnTo>
                    <a:pt x="716567" y="898046"/>
                  </a:lnTo>
                  <a:lnTo>
                    <a:pt x="654428" y="881281"/>
                  </a:lnTo>
                  <a:lnTo>
                    <a:pt x="614893" y="928364"/>
                  </a:lnTo>
                  <a:lnTo>
                    <a:pt x="557910" y="900110"/>
                  </a:lnTo>
                  <a:lnTo>
                    <a:pt x="508572" y="938619"/>
                  </a:lnTo>
                  <a:lnTo>
                    <a:pt x="459234" y="900110"/>
                  </a:lnTo>
                  <a:lnTo>
                    <a:pt x="402252" y="928364"/>
                  </a:lnTo>
                  <a:lnTo>
                    <a:pt x="362717" y="881281"/>
                  </a:lnTo>
                  <a:lnTo>
                    <a:pt x="300577" y="898046"/>
                  </a:lnTo>
                  <a:lnTo>
                    <a:pt x="272574" y="844448"/>
                  </a:lnTo>
                  <a:lnTo>
                    <a:pt x="207995" y="848989"/>
                  </a:lnTo>
                  <a:lnTo>
                    <a:pt x="192744" y="791220"/>
                  </a:lnTo>
                  <a:lnTo>
                    <a:pt x="128548" y="783340"/>
                  </a:lnTo>
                  <a:lnTo>
                    <a:pt x="126718" y="723922"/>
                  </a:lnTo>
                  <a:lnTo>
                    <a:pt x="65710" y="703965"/>
                  </a:lnTo>
                  <a:lnTo>
                    <a:pt x="77381" y="645497"/>
                  </a:lnTo>
                  <a:lnTo>
                    <a:pt x="22227" y="614334"/>
                  </a:lnTo>
                  <a:lnTo>
                    <a:pt x="46889" y="559372"/>
                  </a:lnTo>
                  <a:lnTo>
                    <a:pt x="0" y="518366"/>
                  </a:lnTo>
                  <a:lnTo>
                    <a:pt x="36574" y="469310"/>
                  </a:lnTo>
                  <a:lnTo>
                    <a:pt x="0" y="420254"/>
                  </a:lnTo>
                  <a:lnTo>
                    <a:pt x="46889" y="379248"/>
                  </a:lnTo>
                  <a:lnTo>
                    <a:pt x="22227" y="324286"/>
                  </a:lnTo>
                  <a:lnTo>
                    <a:pt x="77381" y="293122"/>
                  </a:lnTo>
                  <a:lnTo>
                    <a:pt x="65710" y="234655"/>
                  </a:lnTo>
                  <a:lnTo>
                    <a:pt x="126718" y="214697"/>
                  </a:lnTo>
                  <a:lnTo>
                    <a:pt x="128548" y="155280"/>
                  </a:lnTo>
                  <a:lnTo>
                    <a:pt x="192744" y="147400"/>
                  </a:lnTo>
                  <a:lnTo>
                    <a:pt x="207995" y="89630"/>
                  </a:lnTo>
                  <a:lnTo>
                    <a:pt x="272574" y="94171"/>
                  </a:lnTo>
                  <a:lnTo>
                    <a:pt x="300577" y="40574"/>
                  </a:lnTo>
                  <a:lnTo>
                    <a:pt x="362717" y="57338"/>
                  </a:lnTo>
                  <a:lnTo>
                    <a:pt x="402252" y="10256"/>
                  </a:lnTo>
                  <a:lnTo>
                    <a:pt x="459234" y="38510"/>
                  </a:lnTo>
                  <a:lnTo>
                    <a:pt x="508572" y="0"/>
                  </a:lnTo>
                  <a:close/>
                </a:path>
              </a:pathLst>
            </a:custGeom>
            <a:solidFill>
              <a:srgbClr val="0497CE"/>
            </a:solidFill>
          </p:spPr>
          <p:txBody>
            <a:bodyPr/>
            <a:lstStyle/>
            <a:p>
              <a:endParaRPr lang="it-IT"/>
            </a:p>
          </p:txBody>
        </p:sp>
        <p:sp>
          <p:nvSpPr>
            <p:cNvPr id="7" name="TextBox 45">
              <a:extLst>
                <a:ext uri="{FF2B5EF4-FFF2-40B4-BE49-F238E27FC236}">
                  <a16:creationId xmlns:a16="http://schemas.microsoft.com/office/drawing/2014/main" id="{DB379566-945A-7701-014B-E13ACC0EE5E6}"/>
                </a:ext>
              </a:extLst>
            </p:cNvPr>
            <p:cNvSpPr txBox="1"/>
            <p:nvPr/>
          </p:nvSpPr>
          <p:spPr>
            <a:xfrm>
              <a:off x="178622" y="139445"/>
              <a:ext cx="684645" cy="614603"/>
            </a:xfrm>
            <a:prstGeom prst="rect">
              <a:avLst/>
            </a:prstGeom>
          </p:spPr>
          <p:txBody>
            <a:bodyPr lIns="47625" tIns="47625" rIns="47625" bIns="47625" rtlCol="0" anchor="ctr"/>
            <a:lstStyle/>
            <a:p>
              <a:pPr algn="ctr">
                <a:lnSpc>
                  <a:spcPts val="1444"/>
                </a:lnSpc>
              </a:pPr>
              <a:r>
                <a:rPr lang="en-US" sz="1050" dirty="0">
                  <a:solidFill>
                    <a:srgbClr val="000000"/>
                  </a:solidFill>
                  <a:latin typeface="Canva Sans Bold"/>
                </a:rPr>
                <a:t>150 Participants</a:t>
              </a:r>
            </a:p>
          </p:txBody>
        </p:sp>
      </p:grpSp>
      <p:grpSp>
        <p:nvGrpSpPr>
          <p:cNvPr id="9" name="Group 47">
            <a:extLst>
              <a:ext uri="{FF2B5EF4-FFF2-40B4-BE49-F238E27FC236}">
                <a16:creationId xmlns:a16="http://schemas.microsoft.com/office/drawing/2014/main" id="{956463B6-EA2D-EB1B-8D9A-8BADF493153C}"/>
              </a:ext>
            </a:extLst>
          </p:cNvPr>
          <p:cNvGrpSpPr/>
          <p:nvPr/>
        </p:nvGrpSpPr>
        <p:grpSpPr>
          <a:xfrm rot="617817">
            <a:off x="7400284" y="1845695"/>
            <a:ext cx="1234292" cy="1094267"/>
            <a:chOff x="0" y="0"/>
            <a:chExt cx="1143569" cy="1013835"/>
          </a:xfrm>
        </p:grpSpPr>
        <p:sp>
          <p:nvSpPr>
            <p:cNvPr id="10" name="Freeform 48">
              <a:extLst>
                <a:ext uri="{FF2B5EF4-FFF2-40B4-BE49-F238E27FC236}">
                  <a16:creationId xmlns:a16="http://schemas.microsoft.com/office/drawing/2014/main" id="{C78A0BE5-5EB5-5016-7ED7-E6BB2943C1CE}"/>
                </a:ext>
              </a:extLst>
            </p:cNvPr>
            <p:cNvSpPr/>
            <p:nvPr/>
          </p:nvSpPr>
          <p:spPr>
            <a:xfrm>
              <a:off x="0" y="0"/>
              <a:ext cx="1143569" cy="1013835"/>
            </a:xfrm>
            <a:custGeom>
              <a:avLst/>
              <a:gdLst/>
              <a:ahLst/>
              <a:cxnLst/>
              <a:rect l="l" t="t" r="r" b="b"/>
              <a:pathLst>
                <a:path w="1143569" h="1013835">
                  <a:moveTo>
                    <a:pt x="571784" y="0"/>
                  </a:moveTo>
                  <a:lnTo>
                    <a:pt x="627255" y="41596"/>
                  </a:lnTo>
                  <a:lnTo>
                    <a:pt x="691320" y="11077"/>
                  </a:lnTo>
                  <a:lnTo>
                    <a:pt x="735769" y="61933"/>
                  </a:lnTo>
                  <a:lnTo>
                    <a:pt x="805632" y="43825"/>
                  </a:lnTo>
                  <a:lnTo>
                    <a:pt x="837116" y="101717"/>
                  </a:lnTo>
                  <a:lnTo>
                    <a:pt x="909722" y="96813"/>
                  </a:lnTo>
                  <a:lnTo>
                    <a:pt x="926868" y="159212"/>
                  </a:lnTo>
                  <a:lnTo>
                    <a:pt x="999043" y="167723"/>
                  </a:lnTo>
                  <a:lnTo>
                    <a:pt x="1001100" y="231902"/>
                  </a:lnTo>
                  <a:lnTo>
                    <a:pt x="1069693" y="253459"/>
                  </a:lnTo>
                  <a:lnTo>
                    <a:pt x="1056570" y="316611"/>
                  </a:lnTo>
                  <a:lnTo>
                    <a:pt x="1118578" y="350272"/>
                  </a:lnTo>
                  <a:lnTo>
                    <a:pt x="1090852" y="409639"/>
                  </a:lnTo>
                  <a:lnTo>
                    <a:pt x="1143569" y="453931"/>
                  </a:lnTo>
                  <a:lnTo>
                    <a:pt x="1102449" y="506918"/>
                  </a:lnTo>
                  <a:lnTo>
                    <a:pt x="1143569" y="559905"/>
                  </a:lnTo>
                  <a:lnTo>
                    <a:pt x="1090852" y="604197"/>
                  </a:lnTo>
                  <a:lnTo>
                    <a:pt x="1118578" y="663563"/>
                  </a:lnTo>
                  <a:lnTo>
                    <a:pt x="1056570" y="697224"/>
                  </a:lnTo>
                  <a:lnTo>
                    <a:pt x="1069693" y="760377"/>
                  </a:lnTo>
                  <a:lnTo>
                    <a:pt x="1001100" y="781933"/>
                  </a:lnTo>
                  <a:lnTo>
                    <a:pt x="999043" y="846112"/>
                  </a:lnTo>
                  <a:lnTo>
                    <a:pt x="926868" y="854624"/>
                  </a:lnTo>
                  <a:lnTo>
                    <a:pt x="909722" y="917022"/>
                  </a:lnTo>
                  <a:lnTo>
                    <a:pt x="837116" y="912118"/>
                  </a:lnTo>
                  <a:lnTo>
                    <a:pt x="805632" y="970011"/>
                  </a:lnTo>
                  <a:lnTo>
                    <a:pt x="735769" y="951903"/>
                  </a:lnTo>
                  <a:lnTo>
                    <a:pt x="691320" y="1002758"/>
                  </a:lnTo>
                  <a:lnTo>
                    <a:pt x="627255" y="972240"/>
                  </a:lnTo>
                  <a:lnTo>
                    <a:pt x="571784" y="1013835"/>
                  </a:lnTo>
                  <a:lnTo>
                    <a:pt x="516314" y="972240"/>
                  </a:lnTo>
                  <a:lnTo>
                    <a:pt x="452249" y="1002758"/>
                  </a:lnTo>
                  <a:lnTo>
                    <a:pt x="407800" y="951903"/>
                  </a:lnTo>
                  <a:lnTo>
                    <a:pt x="337937" y="970011"/>
                  </a:lnTo>
                  <a:lnTo>
                    <a:pt x="306453" y="912118"/>
                  </a:lnTo>
                  <a:lnTo>
                    <a:pt x="233847" y="917022"/>
                  </a:lnTo>
                  <a:lnTo>
                    <a:pt x="216701" y="854624"/>
                  </a:lnTo>
                  <a:lnTo>
                    <a:pt x="144525" y="846112"/>
                  </a:lnTo>
                  <a:lnTo>
                    <a:pt x="142468" y="781933"/>
                  </a:lnTo>
                  <a:lnTo>
                    <a:pt x="73877" y="760377"/>
                  </a:lnTo>
                  <a:lnTo>
                    <a:pt x="86999" y="697224"/>
                  </a:lnTo>
                  <a:lnTo>
                    <a:pt x="24990" y="663563"/>
                  </a:lnTo>
                  <a:lnTo>
                    <a:pt x="52717" y="604197"/>
                  </a:lnTo>
                  <a:lnTo>
                    <a:pt x="0" y="559905"/>
                  </a:lnTo>
                  <a:lnTo>
                    <a:pt x="41120" y="506918"/>
                  </a:lnTo>
                  <a:lnTo>
                    <a:pt x="0" y="453931"/>
                  </a:lnTo>
                  <a:lnTo>
                    <a:pt x="52717" y="409639"/>
                  </a:lnTo>
                  <a:lnTo>
                    <a:pt x="24990" y="350272"/>
                  </a:lnTo>
                  <a:lnTo>
                    <a:pt x="86999" y="316611"/>
                  </a:lnTo>
                  <a:lnTo>
                    <a:pt x="73877" y="253459"/>
                  </a:lnTo>
                  <a:lnTo>
                    <a:pt x="142468" y="231902"/>
                  </a:lnTo>
                  <a:lnTo>
                    <a:pt x="144525" y="167723"/>
                  </a:lnTo>
                  <a:lnTo>
                    <a:pt x="216701" y="159212"/>
                  </a:lnTo>
                  <a:lnTo>
                    <a:pt x="233847" y="96813"/>
                  </a:lnTo>
                  <a:lnTo>
                    <a:pt x="306453" y="101717"/>
                  </a:lnTo>
                  <a:lnTo>
                    <a:pt x="337937" y="43825"/>
                  </a:lnTo>
                  <a:lnTo>
                    <a:pt x="407800" y="61933"/>
                  </a:lnTo>
                  <a:lnTo>
                    <a:pt x="452249" y="11077"/>
                  </a:lnTo>
                  <a:lnTo>
                    <a:pt x="516314" y="41596"/>
                  </a:lnTo>
                  <a:lnTo>
                    <a:pt x="571784" y="0"/>
                  </a:lnTo>
                  <a:close/>
                </a:path>
              </a:pathLst>
            </a:custGeom>
            <a:solidFill>
              <a:srgbClr val="0497CE"/>
            </a:solidFill>
          </p:spPr>
          <p:txBody>
            <a:bodyPr/>
            <a:lstStyle/>
            <a:p>
              <a:endParaRPr lang="it-IT" dirty="0"/>
            </a:p>
          </p:txBody>
        </p:sp>
        <p:sp>
          <p:nvSpPr>
            <p:cNvPr id="11" name="TextBox 49">
              <a:extLst>
                <a:ext uri="{FF2B5EF4-FFF2-40B4-BE49-F238E27FC236}">
                  <a16:creationId xmlns:a16="http://schemas.microsoft.com/office/drawing/2014/main" id="{C21BB3EA-8446-83FF-0FB9-36E34110D599}"/>
                </a:ext>
              </a:extLst>
            </p:cNvPr>
            <p:cNvSpPr txBox="1"/>
            <p:nvPr/>
          </p:nvSpPr>
          <p:spPr>
            <a:xfrm>
              <a:off x="214419" y="171044"/>
              <a:ext cx="714731" cy="652697"/>
            </a:xfrm>
            <a:prstGeom prst="rect">
              <a:avLst/>
            </a:prstGeom>
          </p:spPr>
          <p:txBody>
            <a:bodyPr lIns="47625" tIns="47625" rIns="47625" bIns="47625" rtlCol="0" anchor="ctr"/>
            <a:lstStyle/>
            <a:p>
              <a:pPr algn="ctr">
                <a:lnSpc>
                  <a:spcPts val="1444"/>
                </a:lnSpc>
              </a:pPr>
              <a:r>
                <a:rPr lang="en-US" sz="1050" dirty="0">
                  <a:solidFill>
                    <a:srgbClr val="000000"/>
                  </a:solidFill>
                  <a:latin typeface="Canva Sans Bold"/>
                </a:rPr>
                <a:t>111 survey answers collected</a:t>
              </a:r>
            </a:p>
          </p:txBody>
        </p:sp>
      </p:grpSp>
      <p:pic>
        <p:nvPicPr>
          <p:cNvPr id="12" name="Immagine 11">
            <a:extLst>
              <a:ext uri="{FF2B5EF4-FFF2-40B4-BE49-F238E27FC236}">
                <a16:creationId xmlns:a16="http://schemas.microsoft.com/office/drawing/2014/main" id="{9D539467-B4DF-E5B0-08AC-24B032F86A28}"/>
              </a:ext>
            </a:extLst>
          </p:cNvPr>
          <p:cNvPicPr>
            <a:picLocks noChangeAspect="1"/>
          </p:cNvPicPr>
          <p:nvPr/>
        </p:nvPicPr>
        <p:blipFill rotWithShape="1">
          <a:blip r:embed="rId4"/>
          <a:srcRect l="-254" t="203" r="254" b="-203"/>
          <a:stretch/>
        </p:blipFill>
        <p:spPr>
          <a:xfrm>
            <a:off x="323398" y="1997507"/>
            <a:ext cx="2571353" cy="3636992"/>
          </a:xfrm>
          <a:prstGeom prst="rect">
            <a:avLst/>
          </a:prstGeom>
        </p:spPr>
      </p:pic>
      <p:sp>
        <p:nvSpPr>
          <p:cNvPr id="77" name="CasellaDiTesto 76">
            <a:extLst>
              <a:ext uri="{FF2B5EF4-FFF2-40B4-BE49-F238E27FC236}">
                <a16:creationId xmlns:a16="http://schemas.microsoft.com/office/drawing/2014/main" id="{41F3FA02-BA94-4183-8420-E469C2F79B6F}"/>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123814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4C459E-79F8-5C79-12EA-2658FDD366C8}"/>
              </a:ext>
            </a:extLst>
          </p:cNvPr>
          <p:cNvSpPr txBox="1"/>
          <p:nvPr/>
        </p:nvSpPr>
        <p:spPr>
          <a:xfrm>
            <a:off x="1066848" y="2788806"/>
            <a:ext cx="7010303" cy="2554545"/>
          </a:xfrm>
          <a:prstGeom prst="rect">
            <a:avLst/>
          </a:prstGeom>
          <a:noFill/>
        </p:spPr>
        <p:txBody>
          <a:bodyPr wrap="square" rtlCol="0">
            <a:spAutoFit/>
          </a:bodyPr>
          <a:lstStyle/>
          <a:p>
            <a:r>
              <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Veneto </a:t>
            </a:r>
            <a:r>
              <a:rPr lang="it-IT"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Region</a:t>
            </a:r>
            <a:endParaRPr 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Area for </a:t>
            </a:r>
            <a:r>
              <a:rPr lang="it-IT"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Economic</a:t>
            </a:r>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Policies, Human Capital </a:t>
            </a:r>
          </a:p>
          <a:p>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Programming of </a:t>
            </a:r>
            <a:r>
              <a:rPr lang="it-IT"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European</a:t>
            </a:r>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Funds </a:t>
            </a:r>
          </a:p>
          <a:p>
            <a:r>
              <a:rPr lang="it-IT"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Directorate</a:t>
            </a:r>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Joint Programming</a:t>
            </a:r>
          </a:p>
          <a:p>
            <a:pPr lvl="0">
              <a:defRPr/>
            </a:pPr>
            <a:r>
              <a:rPr lang="it-IT"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Italy</a:t>
            </a:r>
            <a:r>
              <a:rPr lang="it-IT"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 </a:t>
            </a:r>
            <a:r>
              <a:rPr lang="it-IT"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Croatia</a:t>
            </a:r>
            <a:r>
              <a:rPr lang="it-IT"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Managing Authority and Joint </a:t>
            </a:r>
            <a:r>
              <a:rPr lang="it-IT" sz="12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Secretariat</a:t>
            </a:r>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it-IT"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Dorsoduro</a:t>
            </a:r>
            <a:r>
              <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3494/A - 30123 Venezia </a:t>
            </a:r>
            <a:r>
              <a:rPr lang="it-IT"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Italy</a:t>
            </a:r>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it-IT"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italia.croazia@regione.veneto.it</a:t>
            </a:r>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it-IT"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italia.croazia@pec.regione.veneto.it</a:t>
            </a:r>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+39 041 2791781</a:t>
            </a:r>
          </a:p>
          <a:p>
            <a:pPr lvl="1"/>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r>
              <a:rPr lang="it-IT"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Elemento grafico 2" descr="Busta contorno">
            <a:extLst>
              <a:ext uri="{FF2B5EF4-FFF2-40B4-BE49-F238E27FC236}">
                <a16:creationId xmlns:a16="http://schemas.microsoft.com/office/drawing/2014/main" id="{237E2824-64A6-9CC2-651F-159542C9B5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7010" y="4350067"/>
            <a:ext cx="280514" cy="280514"/>
          </a:xfrm>
          <a:prstGeom prst="rect">
            <a:avLst/>
          </a:prstGeom>
        </p:spPr>
      </p:pic>
      <p:pic>
        <p:nvPicPr>
          <p:cNvPr id="4" name="Elemento grafico 3" descr="Cornetta contorno">
            <a:extLst>
              <a:ext uri="{FF2B5EF4-FFF2-40B4-BE49-F238E27FC236}">
                <a16:creationId xmlns:a16="http://schemas.microsoft.com/office/drawing/2014/main" id="{9100AC66-E5EC-6DAA-8E32-D8965562B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010" y="4689767"/>
            <a:ext cx="280514" cy="280514"/>
          </a:xfrm>
          <a:prstGeom prst="rect">
            <a:avLst/>
          </a:prstGeom>
        </p:spPr>
      </p:pic>
      <p:pic>
        <p:nvPicPr>
          <p:cNvPr id="5" name="Elemento grafico 4" descr="Mondo contorno">
            <a:extLst>
              <a:ext uri="{FF2B5EF4-FFF2-40B4-BE49-F238E27FC236}">
                <a16:creationId xmlns:a16="http://schemas.microsoft.com/office/drawing/2014/main" id="{67CE3442-E65F-B5BA-D239-6BB829EBF3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7009" y="5032060"/>
            <a:ext cx="280514" cy="280514"/>
          </a:xfrm>
          <a:prstGeom prst="rect">
            <a:avLst/>
          </a:prstGeom>
        </p:spPr>
      </p:pic>
      <p:pic>
        <p:nvPicPr>
          <p:cNvPr id="6" name="Elemento grafico 5" descr="Mappa con segnaposto contorno">
            <a:extLst>
              <a:ext uri="{FF2B5EF4-FFF2-40B4-BE49-F238E27FC236}">
                <a16:creationId xmlns:a16="http://schemas.microsoft.com/office/drawing/2014/main" id="{916A79BE-087A-2C8E-A072-AD2AD1981B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7009" y="3960836"/>
            <a:ext cx="280514" cy="280514"/>
          </a:xfrm>
          <a:prstGeom prst="rect">
            <a:avLst/>
          </a:prstGeom>
        </p:spPr>
      </p:pic>
      <p:sp>
        <p:nvSpPr>
          <p:cNvPr id="7" name="CasellaDiTesto 6">
            <a:extLst>
              <a:ext uri="{FF2B5EF4-FFF2-40B4-BE49-F238E27FC236}">
                <a16:creationId xmlns:a16="http://schemas.microsoft.com/office/drawing/2014/main" id="{0E573348-68E6-3F50-FCB4-C0BAB4638D80}"/>
              </a:ext>
            </a:extLst>
          </p:cNvPr>
          <p:cNvSpPr txBox="1"/>
          <p:nvPr/>
        </p:nvSpPr>
        <p:spPr>
          <a:xfrm>
            <a:off x="8885596" y="6611779"/>
            <a:ext cx="258404" cy="246221"/>
          </a:xfrm>
          <a:prstGeom prst="rect">
            <a:avLst/>
          </a:prstGeom>
          <a:noFill/>
        </p:spPr>
        <p:txBody>
          <a:bodyPr wrap="none" rtlCol="0">
            <a:spAutoFit/>
          </a:bodyPr>
          <a:lstStyle/>
          <a:p>
            <a:r>
              <a:rPr lang="it-IT" sz="1000" dirty="0">
                <a:latin typeface="Open Sans" panose="020B0606030504020204" pitchFamily="34" charset="0"/>
                <a:ea typeface="Open Sans" panose="020B0606030504020204" pitchFamily="34" charset="0"/>
                <a:cs typeface="Open Sans" panose="020B0606030504020204" pitchFamily="34" charset="0"/>
              </a:rPr>
              <a:t>7</a:t>
            </a:r>
          </a:p>
        </p:txBody>
      </p:sp>
    </p:spTree>
    <p:extLst>
      <p:ext uri="{BB962C8B-B14F-4D97-AF65-F5344CB8AC3E}">
        <p14:creationId xmlns:p14="http://schemas.microsoft.com/office/powerpoint/2010/main" val="951653515"/>
      </p:ext>
    </p:extLst>
  </p:cSld>
  <p:clrMapOvr>
    <a:masterClrMapping/>
  </p:clrMapOvr>
</p:sld>
</file>

<file path=ppt/theme/theme1.xml><?xml version="1.0" encoding="utf-8"?>
<a:theme xmlns:a="http://schemas.openxmlformats.org/drawingml/2006/main" name="Copertina">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atti">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333</Words>
  <Application>Microsoft Office PowerPoint</Application>
  <PresentationFormat>Presentazione su schermo (4:3)</PresentationFormat>
  <Paragraphs>61</Paragraphs>
  <Slides>7</Slides>
  <Notes>0</Notes>
  <HiddenSlides>0</HiddenSlides>
  <MMClips>0</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7</vt:i4>
      </vt:variant>
    </vt:vector>
  </HeadingPairs>
  <TitlesOfParts>
    <vt:vector size="20" baseType="lpstr">
      <vt:lpstr>Arial</vt:lpstr>
      <vt:lpstr>Calibri</vt:lpstr>
      <vt:lpstr>Canva Sans Bold</vt:lpstr>
      <vt:lpstr>Inter</vt:lpstr>
      <vt:lpstr>Inter Bold</vt:lpstr>
      <vt:lpstr>Open Sans</vt:lpstr>
      <vt:lpstr>Open Sans 2</vt:lpstr>
      <vt:lpstr>Open Sans 2 Bold</vt:lpstr>
      <vt:lpstr>Public Sans</vt:lpstr>
      <vt:lpstr>Public Sans Bold</vt:lpstr>
      <vt:lpstr>Copertina</vt:lpstr>
      <vt:lpstr>Layout</vt:lpstr>
      <vt:lpstr>Contatti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evidenzia@gmail.com</dc:creator>
  <cp:lastModifiedBy>Sara Battini</cp:lastModifiedBy>
  <cp:revision>21</cp:revision>
  <dcterms:created xsi:type="dcterms:W3CDTF">2022-10-17T09:48:48Z</dcterms:created>
  <dcterms:modified xsi:type="dcterms:W3CDTF">2024-09-30T13:54:35Z</dcterms:modified>
</cp:coreProperties>
</file>