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9"/>
  </p:notesMasterIdLst>
  <p:sldIdLst>
    <p:sldId id="256" r:id="rId3"/>
    <p:sldId id="284" r:id="rId4"/>
    <p:sldId id="286" r:id="rId5"/>
    <p:sldId id="287" r:id="rId6"/>
    <p:sldId id="288" r:id="rId7"/>
    <p:sldId id="289" r:id="rId8"/>
    <p:sldId id="291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279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Noto Sans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K1pmXgXCcJv63O/NaZxSXzvah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1728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-titolo">
  <p:cSld name="Copertina-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2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3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4489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05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628650" y="116776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95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9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1334E7A-5D2E-C562-034F-02C1B33FC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</p:spTree>
    <p:extLst>
      <p:ext uri="{BB962C8B-B14F-4D97-AF65-F5344CB8AC3E}">
        <p14:creationId xmlns:p14="http://schemas.microsoft.com/office/powerpoint/2010/main" val="134731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4DC9F-4905-C75C-84AC-9F357859DE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7555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2" name="Segnaposto testo 7">
            <a:extLst>
              <a:ext uri="{FF2B5EF4-FFF2-40B4-BE49-F238E27FC236}">
                <a16:creationId xmlns:a16="http://schemas.microsoft.com/office/drawing/2014/main" id="{F38F50DC-1359-9569-F5AB-0915359E6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704169"/>
            <a:ext cx="3505151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800" y="2704169"/>
            <a:ext cx="3356517" cy="229169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373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2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8445929E-B9B3-55C3-3D9A-2CAA43C722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51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1_Titolo e contenu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628650" y="116776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628650" y="2628266"/>
            <a:ext cx="7886700" cy="216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19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bg>
      <p:bgPr>
        <a:solidFill>
          <a:schemeClr val="dk1">
            <a:alpha val="3921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74489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174489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489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23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2" descr="Immagine che contiene testo, esterni, screenshot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743456"/>
            <a:ext cx="9144000" cy="51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2"/>
          <p:cNvSpPr txBox="1"/>
          <p:nvPr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11438F"/>
                </a:solidFill>
                <a:latin typeface="Open Sans"/>
                <a:ea typeface="Open Sans"/>
                <a:cs typeface="Open Sans"/>
                <a:sym typeface="Open Sans"/>
              </a:rPr>
              <a:t>www.italy-croatia.eu</a:t>
            </a:r>
            <a:endParaRPr sz="800" b="0" i="0" u="none" strike="noStrike" cap="none">
              <a:solidFill>
                <a:srgbClr val="11438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806C203-AFC2-C9E1-ED5B-2474D6E0986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543604" y="528637"/>
            <a:ext cx="8056791" cy="80994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italia.croazia@pec.regione.veneto.it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ems.italy-croatia.eu/no-auth/login?ref=%2Fapp%2Fdashboard" TargetMode="External"/><Relationship Id="rId2" Type="http://schemas.openxmlformats.org/officeDocument/2006/relationships/hyperlink" Target="https://www.italy-croatia.eu/jems#jemsimplementationmanuals_com_liferay_journal_content_web_portlet_JournalContentPortlet_INSTANCE_ltv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676275" y="4437112"/>
            <a:ext cx="7791025" cy="42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Jems Application and </a:t>
            </a:r>
            <a:r>
              <a:rPr lang="hr-HR" dirty="0"/>
              <a:t>S</a:t>
            </a:r>
            <a:r>
              <a:rPr lang="en-US" dirty="0" err="1"/>
              <a:t>ubmission</a:t>
            </a:r>
            <a:endParaRPr dirty="0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13EB397F-C0D7-4E73-904C-F7D6D62C1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2865438"/>
            <a:ext cx="7791450" cy="563562"/>
          </a:xfrm>
        </p:spPr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 sz="3600" dirty="0"/>
              <a:t>2</a:t>
            </a:r>
            <a:r>
              <a:rPr lang="en-GB" sz="3600" baseline="30000" dirty="0"/>
              <a:t>nd</a:t>
            </a:r>
            <a:r>
              <a:rPr lang="en-GB" sz="3600" dirty="0"/>
              <a:t> Call for Proposals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GB" sz="3600" dirty="0"/>
              <a:t>OSI </a:t>
            </a:r>
            <a:r>
              <a:rPr lang="en-GB" sz="3600" dirty="0" err="1"/>
              <a:t>Infoday</a:t>
            </a:r>
            <a:endParaRPr lang="en-GB" sz="3600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53A3E094-5A21-43C0-92FA-BC0616409E95}"/>
              </a:ext>
            </a:extLst>
          </p:cNvPr>
          <p:cNvSpPr txBox="1">
            <a:spLocks/>
          </p:cNvSpPr>
          <p:nvPr/>
        </p:nvSpPr>
        <p:spPr>
          <a:xfrm>
            <a:off x="676487" y="5334351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 Infodays| Zadar/ Udine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2055420"/>
            <a:ext cx="7992888" cy="653500"/>
          </a:xfrm>
        </p:spPr>
        <p:txBody>
          <a:bodyPr/>
          <a:lstStyle/>
          <a:p>
            <a:r>
              <a:rPr lang="hr-HR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D</a:t>
            </a:r>
            <a:r>
              <a:rPr lang="en-US" sz="180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ownload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the AF version which is to be signed by t</a:t>
            </a:r>
            <a:r>
              <a:rPr lang="hr-HR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he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legal representative ONLY once 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AF is finalized and its pre-submission check is valid</a:t>
            </a:r>
            <a:r>
              <a:rPr lang="hr-HR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downloading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AF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A2C86-4F16-462F-A7B5-5599B6A8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68960"/>
            <a:ext cx="2514951" cy="200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D28AA9-3DD7-4535-9531-DAE5B6AB4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938"/>
          <a:stretch/>
        </p:blipFill>
        <p:spPr>
          <a:xfrm>
            <a:off x="4666284" y="2708920"/>
            <a:ext cx="2935882" cy="322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6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2055420"/>
            <a:ext cx="7992888" cy="869524"/>
          </a:xfrm>
        </p:spPr>
        <p:txBody>
          <a:bodyPr/>
          <a:lstStyle/>
          <a:p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lways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verify before uploading that the correct location in the Attachments menu is highlighted.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Only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the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signed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AF </a:t>
            </a:r>
            <a:r>
              <a:rPr lang="hr-HR" sz="180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and</a:t>
            </a:r>
            <a:r>
              <a:rPr lang="hr-HR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NOTHING ELSE must </a:t>
            </a:r>
            <a:r>
              <a:rPr lang="hr-HR" sz="180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be</a:t>
            </a:r>
            <a:r>
              <a:rPr lang="hr-HR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uploaded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in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the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root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section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highlighted</a:t>
            </a:r>
            <a:r>
              <a:rPr lang="hr-HR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hr-HR" sz="1800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below</a:t>
            </a:r>
            <a:r>
              <a:rPr lang="hr-HR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uploading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signed</a:t>
            </a:r>
            <a:r>
              <a:rPr lang="hr-HR" dirty="0"/>
              <a:t> AF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A2C86-4F16-462F-A7B5-5599B6A8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068960"/>
            <a:ext cx="2514951" cy="200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A8A77E-685C-4E48-8209-98BAF2927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64" y="2950080"/>
            <a:ext cx="4779200" cy="314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2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2055420"/>
            <a:ext cx="8136904" cy="869524"/>
          </a:xfrm>
        </p:spPr>
        <p:txBody>
          <a:bodyPr/>
          <a:lstStyle/>
          <a:p>
            <a:r>
              <a:rPr lang="hr-HR" sz="1800" b="1" dirty="0">
                <a:solidFill>
                  <a:srgbClr val="000000"/>
                </a:solidFill>
              </a:rPr>
              <a:t>I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n case of users without a Digital Signature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, the beneficiary should print and manually sign the relevant documents and then upload their scanned versions, alongside 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Identity Document (ID)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of the signatory. </a:t>
            </a:r>
            <a:endParaRPr lang="hr-HR" sz="180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uploading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annexes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60381B-02BB-4193-BECD-8372D26DA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500"/>
          <a:stretch/>
        </p:blipFill>
        <p:spPr>
          <a:xfrm>
            <a:off x="611560" y="3068960"/>
            <a:ext cx="3420988" cy="2707118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3D7FB107-7A58-4F0A-806C-550D1082210B}"/>
              </a:ext>
            </a:extLst>
          </p:cNvPr>
          <p:cNvSpPr txBox="1">
            <a:spLocks/>
          </p:cNvSpPr>
          <p:nvPr/>
        </p:nvSpPr>
        <p:spPr>
          <a:xfrm>
            <a:off x="4283968" y="2924944"/>
            <a:ext cx="4536504" cy="2232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If 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beneficiary is not sure where to upload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 required document, please upload it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in the LP’s section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Although Jems supports a variety of file formats, .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pdf is preferred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. Please upload only the necessary documents,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especially taking care of choosing the correct location beforehand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75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540" y="2055420"/>
            <a:ext cx="8496944" cy="869524"/>
          </a:xfrm>
        </p:spPr>
        <p:txBody>
          <a:bodyPr/>
          <a:lstStyle/>
          <a:p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Open Sans" panose="020B0606030504020204" pitchFamily="34" charset="0"/>
              </a:rPr>
              <a:t>nsert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 a short description of the file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to facilitate the overview of all annexes.</a:t>
            </a:r>
            <a:endParaRPr lang="hr-HR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Be reminded that the production and uploading of a Delegation Act is compulsory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only in case the signatory of the AF is different from the legal representative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hr-HR" sz="180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uploading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annexes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E4B4A-7E67-41A4-BF5E-5CDD99E9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3717032"/>
            <a:ext cx="8136904" cy="135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3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2055420"/>
            <a:ext cx="8604448" cy="1229564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Only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after uploading the signed AF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and uploading all the other required annexes to the AF, the beneficiary should continue to finally submit their project application in the “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Check &amp; Submit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” section.</a:t>
            </a:r>
            <a:endParaRPr lang="hr-HR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It is necessary to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run the pre-submission check one last time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before submission for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the “Submit project application” button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to become active again.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submission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A2C86-4F16-462F-A7B5-5599B6A8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2514951" cy="200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52DAF-2FD7-49E8-93B6-BCBD4CB59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38" r="43064"/>
          <a:stretch/>
        </p:blipFill>
        <p:spPr>
          <a:xfrm>
            <a:off x="3563888" y="3678160"/>
            <a:ext cx="4728964" cy="223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5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2055420"/>
            <a:ext cx="7848872" cy="3605828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Once the project application has been submitted, it will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no longer be possible to modify 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As a confirmation that the application has been submitted, its status will change to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Submitted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on your list of Applications on the Dashboard.</a:t>
            </a:r>
            <a:endParaRPr lang="hr-HR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r-HR" sz="1800" dirty="0">
                <a:solidFill>
                  <a:srgbClr val="FF0000"/>
                </a:solidFill>
                <a:effectLst/>
              </a:rPr>
              <a:t>I</a:t>
            </a:r>
            <a:r>
              <a:rPr lang="en-US" sz="1800" dirty="0">
                <a:solidFill>
                  <a:srgbClr val="FF0000"/>
                </a:solidFill>
                <a:effectLst/>
              </a:rPr>
              <a:t>n case the Application Form print-out document was not uploaded </a:t>
            </a:r>
            <a:r>
              <a:rPr lang="hr-HR" sz="1800" dirty="0">
                <a:solidFill>
                  <a:srgbClr val="FF0000"/>
                </a:solidFill>
                <a:effectLst/>
              </a:rPr>
              <a:t>i</a:t>
            </a:r>
            <a:r>
              <a:rPr lang="en-US" sz="1800" dirty="0">
                <a:solidFill>
                  <a:srgbClr val="FF0000"/>
                </a:solidFill>
                <a:effectLst/>
              </a:rPr>
              <a:t>n JEMS at the time of submission of the proposal, or if it was not signed before </a:t>
            </a:r>
            <a:r>
              <a:rPr lang="hr-HR" sz="1800" dirty="0" err="1">
                <a:solidFill>
                  <a:srgbClr val="FF0000"/>
                </a:solidFill>
                <a:effectLst/>
              </a:rPr>
              <a:t>being</a:t>
            </a:r>
            <a:r>
              <a:rPr lang="hr-HR" sz="1800" dirty="0">
                <a:solidFill>
                  <a:srgbClr val="FF0000"/>
                </a:solidFill>
                <a:effectLst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</a:rPr>
              <a:t>upload</a:t>
            </a:r>
            <a:r>
              <a:rPr lang="hr-HR" sz="1800" dirty="0" err="1">
                <a:solidFill>
                  <a:srgbClr val="FF0000"/>
                </a:solidFill>
                <a:effectLst/>
              </a:rPr>
              <a:t>ed</a:t>
            </a:r>
            <a:r>
              <a:rPr lang="en-US" sz="1800" dirty="0">
                <a:solidFill>
                  <a:srgbClr val="FF0000"/>
                </a:solidFill>
                <a:effectLst/>
              </a:rPr>
              <a:t>, the </a:t>
            </a:r>
            <a:r>
              <a:rPr lang="en-US" sz="1800" b="1" dirty="0">
                <a:solidFill>
                  <a:srgbClr val="FF0000"/>
                </a:solidFill>
                <a:effectLst/>
              </a:rPr>
              <a:t>Lead Applicant may send the signed Application Form </a:t>
            </a:r>
            <a:r>
              <a:rPr lang="en-US" sz="1800" dirty="0">
                <a:solidFill>
                  <a:srgbClr val="FF0000"/>
                </a:solidFill>
                <a:effectLst/>
              </a:rPr>
              <a:t>to the Managing Authority via certified email at </a:t>
            </a:r>
            <a:r>
              <a:rPr lang="en-US" sz="1800" i="1" u="sng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italia.croazia@pec.regione.veneto.it</a:t>
            </a:r>
            <a:r>
              <a:rPr lang="en-US" sz="1800" dirty="0">
                <a:solidFill>
                  <a:srgbClr val="FF0000"/>
                </a:solidFill>
                <a:effectLst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ffectLst/>
              </a:rPr>
              <a:t>within 5 working days </a:t>
            </a:r>
            <a:r>
              <a:rPr lang="en-US" sz="1800" u="sng" dirty="0">
                <a:solidFill>
                  <a:srgbClr val="FF0000"/>
                </a:solidFill>
                <a:effectLst/>
              </a:rPr>
              <a:t>from the submission of the proposal</a:t>
            </a:r>
            <a:r>
              <a:rPr lang="en-US" sz="1800" dirty="0">
                <a:solidFill>
                  <a:srgbClr val="FF0000"/>
                </a:solidFill>
                <a:effectLst/>
              </a:rPr>
              <a:t> in JEMS</a:t>
            </a:r>
            <a:r>
              <a:rPr lang="hr-HR" sz="1800" dirty="0">
                <a:solidFill>
                  <a:srgbClr val="FF0000"/>
                </a:solidFill>
                <a:effectLst/>
              </a:rPr>
              <a:t>.</a:t>
            </a:r>
            <a:endParaRPr lang="en-US" sz="1800" b="0" i="0" u="none" strike="noStrike" baseline="0" dirty="0">
              <a:solidFill>
                <a:srgbClr val="FF0000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submission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57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4C459E-79F8-5C79-12EA-2658FDD366C8}"/>
              </a:ext>
            </a:extLst>
          </p:cNvPr>
          <p:cNvSpPr txBox="1"/>
          <p:nvPr/>
        </p:nvSpPr>
        <p:spPr>
          <a:xfrm>
            <a:off x="1066848" y="2788806"/>
            <a:ext cx="701030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Veneto </a:t>
            </a:r>
            <a:r>
              <a:rPr lang="it-IT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</a:t>
            </a:r>
            <a:endParaRPr lang="it-IT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for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Policies, Human Capital </a:t>
            </a:r>
          </a:p>
          <a:p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Programming of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Funds </a:t>
            </a:r>
          </a:p>
          <a:p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Directorate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Joint Programming</a:t>
            </a:r>
          </a:p>
          <a:p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Croatia</a:t>
            </a:r>
            <a:r>
              <a:rPr lang="it-IT"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Managing </a:t>
            </a:r>
            <a:r>
              <a:rPr lang="it-IT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Authority and Joint </a:t>
            </a:r>
            <a:r>
              <a:rPr lang="it-IT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Secretariat</a:t>
            </a:r>
            <a:endParaRPr lang="it-IT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</a:t>
            </a: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</a:t>
            </a:r>
            <a:r>
              <a:rPr lang="it-IT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Dorsoduro</a:t>
            </a:r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3494/A - 30123 Venezia </a:t>
            </a:r>
            <a:r>
              <a:rPr lang="it-IT" sz="1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</a:t>
            </a:r>
            <a:r>
              <a:rPr lang="it-IT" sz="1000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Franka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Lisice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77, 23000 Zadar, </a:t>
            </a:r>
            <a:r>
              <a:rPr lang="it-IT" sz="1000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Croatia</a:t>
            </a:r>
            <a:endParaRPr lang="it-IT" sz="10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 js.italy-croatia@regione.veneto.it</a:t>
            </a: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 js.it-hr.antenna@mrrfeu.hr</a:t>
            </a:r>
          </a:p>
          <a:p>
            <a:pPr lvl="1"/>
            <a:endParaRPr lang="it-IT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+39 041 279</a:t>
            </a:r>
            <a:r>
              <a:rPr lang="hr-HR" sz="1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it-IT" sz="1000" dirty="0">
                <a:solidFill>
                  <a:schemeClr val="bg1"/>
                </a:solidFill>
                <a:latin typeface="Open Sans"/>
              </a:rPr>
              <a:t>3120</a:t>
            </a: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/>
              </a:rPr>
              <a:t>              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+385 23 6</a:t>
            </a:r>
            <a:r>
              <a:rPr lang="hr-HR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70</a:t>
            </a:r>
            <a:r>
              <a:rPr lang="it-IT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hr-HR" sz="10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412</a:t>
            </a:r>
            <a:endParaRPr lang="it-IT" sz="10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1"/>
            <a:endParaRPr lang="it-IT" sz="1000" dirty="0">
              <a:solidFill>
                <a:schemeClr val="bg1"/>
              </a:solidFill>
              <a:latin typeface="Open Sans"/>
            </a:endParaRPr>
          </a:p>
          <a:p>
            <a:pPr lvl="1"/>
            <a:r>
              <a:rPr lang="it-IT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www.italy-croatia.eu</a:t>
            </a:r>
          </a:p>
        </p:txBody>
      </p:sp>
      <p:pic>
        <p:nvPicPr>
          <p:cNvPr id="3" name="Elemento grafico 2" descr="Busta contorno">
            <a:extLst>
              <a:ext uri="{FF2B5EF4-FFF2-40B4-BE49-F238E27FC236}">
                <a16:creationId xmlns:a16="http://schemas.microsoft.com/office/drawing/2014/main" id="{237E2824-64A6-9CC2-651F-159542C9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7010" y="4653136"/>
            <a:ext cx="280514" cy="280514"/>
          </a:xfrm>
          <a:prstGeom prst="rect">
            <a:avLst/>
          </a:prstGeom>
        </p:spPr>
      </p:pic>
      <p:pic>
        <p:nvPicPr>
          <p:cNvPr id="4" name="Elemento grafico 3" descr="Cornetta contorno">
            <a:extLst>
              <a:ext uri="{FF2B5EF4-FFF2-40B4-BE49-F238E27FC236}">
                <a16:creationId xmlns:a16="http://schemas.microsoft.com/office/drawing/2014/main" id="{9100AC66-E5EC-6DAA-8E32-D8965562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7010" y="5085184"/>
            <a:ext cx="280514" cy="280514"/>
          </a:xfrm>
          <a:prstGeom prst="rect">
            <a:avLst/>
          </a:prstGeom>
        </p:spPr>
      </p:pic>
      <p:pic>
        <p:nvPicPr>
          <p:cNvPr id="5" name="Elemento grafico 4" descr="Mondo contorno">
            <a:extLst>
              <a:ext uri="{FF2B5EF4-FFF2-40B4-BE49-F238E27FC236}">
                <a16:creationId xmlns:a16="http://schemas.microsoft.com/office/drawing/2014/main" id="{67CE3442-E65F-B5BA-D239-6BB829EBF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7009" y="5477461"/>
            <a:ext cx="280514" cy="280514"/>
          </a:xfrm>
          <a:prstGeom prst="rect">
            <a:avLst/>
          </a:prstGeom>
        </p:spPr>
      </p:pic>
      <p:pic>
        <p:nvPicPr>
          <p:cNvPr id="6" name="Elemento grafico 5" descr="Mappa con segnaposto contorno">
            <a:extLst>
              <a:ext uri="{FF2B5EF4-FFF2-40B4-BE49-F238E27FC236}">
                <a16:creationId xmlns:a16="http://schemas.microsoft.com/office/drawing/2014/main" id="{916A79BE-087A-2C8E-A072-AD2AD1981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7009" y="4149080"/>
            <a:ext cx="280514" cy="2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029" y="2183239"/>
            <a:ext cx="7010303" cy="3550017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r-HR" dirty="0"/>
              <a:t>„</a:t>
            </a:r>
            <a:r>
              <a:rPr lang="hr-HR" b="1" dirty="0"/>
              <a:t>Manual for </a:t>
            </a:r>
            <a:r>
              <a:rPr lang="hr-HR" b="1" dirty="0" err="1"/>
              <a:t>Submitting</a:t>
            </a:r>
            <a:r>
              <a:rPr lang="hr-HR" b="1" dirty="0"/>
              <a:t> Project </a:t>
            </a:r>
            <a:r>
              <a:rPr lang="hr-HR" b="1" dirty="0" err="1"/>
              <a:t>Application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Jems</a:t>
            </a:r>
            <a:r>
              <a:rPr lang="hr-HR" dirty="0"/>
              <a:t>”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found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following</a:t>
            </a:r>
            <a:r>
              <a:rPr lang="hr-HR" dirty="0"/>
              <a:t> link:</a:t>
            </a:r>
          </a:p>
          <a:p>
            <a:pPr marL="971550" lvl="1" indent="-285750" algn="just">
              <a:buFont typeface="Wingdings" panose="05000000000000000000" pitchFamily="2" charset="2"/>
              <a:buChar char="ü"/>
            </a:pPr>
            <a:r>
              <a:rPr lang="en-US" dirty="0">
                <a:hlinkClick r:id="rId2"/>
              </a:rPr>
              <a:t>Jems Manuals</a:t>
            </a:r>
            <a:endParaRPr lang="hr-H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The access to a Jems Application Form</a:t>
            </a:r>
            <a:r>
              <a:rPr lang="hr-HR" dirty="0"/>
              <a:t> (AF)</a:t>
            </a:r>
            <a:r>
              <a:rPr lang="en-US" dirty="0"/>
              <a:t> requires a previous registration in the </a:t>
            </a:r>
            <a:r>
              <a:rPr lang="en-US" b="1" dirty="0"/>
              <a:t>Jems homepage </a:t>
            </a:r>
            <a:r>
              <a:rPr lang="en-US" dirty="0"/>
              <a:t>of the </a:t>
            </a:r>
            <a:r>
              <a:rPr lang="hr-HR" dirty="0" err="1"/>
              <a:t>Interreg</a:t>
            </a:r>
            <a:r>
              <a:rPr lang="hr-HR" dirty="0"/>
              <a:t> </a:t>
            </a:r>
            <a:r>
              <a:rPr lang="en-US" dirty="0"/>
              <a:t>IT-HR Programme</a:t>
            </a:r>
            <a:r>
              <a:rPr lang="hr-HR" dirty="0"/>
              <a:t>:</a:t>
            </a:r>
          </a:p>
          <a:p>
            <a:pPr marL="971550" lvl="1" indent="-285750" algn="just">
              <a:buFont typeface="Wingdings" panose="05000000000000000000" pitchFamily="2" charset="2"/>
              <a:buChar char="ü"/>
            </a:pPr>
            <a:r>
              <a:rPr lang="en-US" dirty="0">
                <a:hlinkClick r:id="rId3"/>
              </a:rPr>
              <a:t>Jems Homepage</a:t>
            </a:r>
            <a:endParaRPr lang="hr-H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/>
              <a:t>Off-line </a:t>
            </a:r>
            <a:r>
              <a:rPr lang="hr-HR" dirty="0"/>
              <a:t>AF </a:t>
            </a:r>
            <a:r>
              <a:rPr lang="en-US" dirty="0"/>
              <a:t>Template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included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t</a:t>
            </a:r>
            <a:r>
              <a:rPr lang="en-US" dirty="0"/>
              <a:t>he Application Package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order</a:t>
            </a:r>
            <a:r>
              <a:rPr lang="hr-HR" dirty="0"/>
              <a:t> </a:t>
            </a:r>
            <a:r>
              <a:rPr lang="en-US" dirty="0"/>
              <a:t>to allow applicants to </a:t>
            </a:r>
            <a:r>
              <a:rPr lang="hr-HR" b="1" dirty="0" err="1"/>
              <a:t>prepare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entire</a:t>
            </a:r>
            <a:r>
              <a:rPr lang="hr-HR" b="1" dirty="0"/>
              <a:t> AF </a:t>
            </a:r>
            <a:r>
              <a:rPr lang="hr-HR" b="1" dirty="0" err="1"/>
              <a:t>before</a:t>
            </a:r>
            <a:r>
              <a:rPr lang="hr-HR" b="1" dirty="0"/>
              <a:t> </a:t>
            </a:r>
            <a:r>
              <a:rPr lang="hr-HR" dirty="0" err="1"/>
              <a:t>starting</a:t>
            </a:r>
            <a:r>
              <a:rPr lang="hr-HR" dirty="0"/>
              <a:t> to insert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necessary</a:t>
            </a:r>
            <a:r>
              <a:rPr lang="hr-HR" dirty="0"/>
              <a:t> data </a:t>
            </a:r>
            <a:r>
              <a:rPr lang="hr-HR" dirty="0" err="1"/>
              <a:t>in</a:t>
            </a:r>
            <a:r>
              <a:rPr lang="hr-HR" dirty="0"/>
              <a:t> Jems.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When preparing data to be entered in the AF, make sure to have carefully studied the relevant Call’s </a:t>
            </a:r>
            <a:r>
              <a:rPr lang="en-GB" b="1" i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Guidelines for Applicants</a:t>
            </a: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</a:t>
            </a:r>
            <a:r>
              <a:rPr lang="en-GB" b="1" i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Call Announcement</a:t>
            </a: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and </a:t>
            </a:r>
            <a:r>
              <a:rPr lang="en-GB" b="1" i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Off-line Application Form template</a:t>
            </a:r>
            <a:r>
              <a:rPr lang="en-GB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documents</a:t>
            </a:r>
            <a:r>
              <a:rPr lang="hr-HR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  <a:endParaRPr lang="hr-HR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1680" y="1412776"/>
            <a:ext cx="7010303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3871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064896" cy="3694033"/>
          </a:xfrm>
        </p:spPr>
        <p:txBody>
          <a:bodyPr/>
          <a:lstStyle/>
          <a:p>
            <a:pPr algn="just"/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After logging in, you will land directly on the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Dashboard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as a start page, or you can click on the Dashboard tab in the top menu bar to access it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hr-HR" sz="1800" dirty="0">
              <a:ea typeface="Calibri" panose="020F0502020204030204" pitchFamily="34" charset="0"/>
            </a:endParaRPr>
          </a:p>
          <a:p>
            <a:pPr algn="just"/>
            <a:endParaRPr lang="hr-HR" sz="1800" dirty="0">
              <a:ea typeface="Calibri" panose="020F0502020204030204" pitchFamily="34" charset="0"/>
            </a:endParaRPr>
          </a:p>
          <a:p>
            <a:pPr algn="just"/>
            <a:endParaRPr lang="hr-HR" sz="1800" dirty="0">
              <a:ea typeface="Calibri" panose="020F0502020204030204" pitchFamily="34" charset="0"/>
            </a:endParaRPr>
          </a:p>
          <a:p>
            <a:pPr algn="just"/>
            <a:endParaRPr lang="hr-HR" sz="1800" dirty="0">
              <a:ea typeface="Calibri" panose="020F0502020204030204" pitchFamily="34" charset="0"/>
            </a:endParaRPr>
          </a:p>
          <a:p>
            <a:pPr algn="just"/>
            <a:endParaRPr lang="hr-HR" sz="1800" dirty="0">
              <a:ea typeface="Calibri" panose="020F0502020204030204" pitchFamily="34" charset="0"/>
            </a:endParaRPr>
          </a:p>
          <a:p>
            <a:pPr algn="just"/>
            <a:endParaRPr lang="hr-HR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/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To create a new project application, click on “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Apply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” at the end of the relevant Call’s row in the "Call list" section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  <a:endParaRPr lang="hr-HR" sz="1800" dirty="0">
              <a:ea typeface="Calibri" panose="020F0502020204030204" pitchFamily="34" charset="0"/>
            </a:endParaRPr>
          </a:p>
          <a:p>
            <a:pPr algn="just"/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 </a:t>
            </a:r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next</a:t>
            </a:r>
            <a:r>
              <a:rPr lang="hr-HR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window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, insert the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acronym 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of your project (which can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always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be modified) and click on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“Create project application”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  <a:endParaRPr lang="hr-HR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1593" y="1339756"/>
            <a:ext cx="7010303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creation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ECA32-FC83-4398-8853-5286335E1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92896"/>
            <a:ext cx="6516216" cy="21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029" y="2183239"/>
            <a:ext cx="7010303" cy="3694033"/>
          </a:xfrm>
        </p:spPr>
        <p:txBody>
          <a:bodyPr/>
          <a:lstStyle/>
          <a:p>
            <a:pPr algn="just"/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All AF sections will appear in the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menu on the left</a:t>
            </a:r>
            <a:endParaRPr lang="hr-HR" sz="1800" dirty="0">
              <a:ea typeface="Calibri" panose="020F0502020204030204" pitchFamily="34" charset="0"/>
            </a:endParaRPr>
          </a:p>
          <a:p>
            <a:pPr algn="just"/>
            <a:endParaRPr lang="hr-HR" sz="1800" dirty="0">
              <a:ea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1548040"/>
            <a:ext cx="7010303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parts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04A25-CB22-450F-B7EB-38248C92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2664296" cy="2171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DF6C4-F4B5-4AC6-9FBC-FA030E4E1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636912"/>
            <a:ext cx="2919568" cy="2963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B0B711-B0A0-4BD5-8AAF-0F05B55EC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2636912"/>
            <a:ext cx="27690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029" y="2183239"/>
            <a:ext cx="7010303" cy="3694033"/>
          </a:xfrm>
        </p:spPr>
        <p:txBody>
          <a:bodyPr/>
          <a:lstStyle/>
          <a:p>
            <a:pPr algn="just"/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Beneath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AF sections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are </a:t>
            </a:r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present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four</a:t>
            </a:r>
            <a:r>
              <a:rPr lang="hr-HR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additional</a:t>
            </a:r>
            <a:r>
              <a:rPr lang="hr-HR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functions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:</a:t>
            </a:r>
            <a:endParaRPr lang="hr-HR" sz="1800" b="1" dirty="0">
              <a:ea typeface="Calibri" panose="020F050202020403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1548040"/>
            <a:ext cx="7010303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parallel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01AFED-D46A-4454-AA3C-7A858490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96" y="2924944"/>
            <a:ext cx="2514951" cy="2000529"/>
          </a:xfrm>
          <a:prstGeom prst="rect">
            <a:avLst/>
          </a:prstGeom>
        </p:spPr>
      </p:pic>
      <p:sp>
        <p:nvSpPr>
          <p:cNvPr id="10" name="Segnaposto testo 1">
            <a:extLst>
              <a:ext uri="{FF2B5EF4-FFF2-40B4-BE49-F238E27FC236}">
                <a16:creationId xmlns:a16="http://schemas.microsoft.com/office/drawing/2014/main" id="{0CB54ADE-7AEC-4A59-879A-928A1576E732}"/>
              </a:ext>
            </a:extLst>
          </p:cNvPr>
          <p:cNvSpPr txBox="1">
            <a:spLocks/>
          </p:cNvSpPr>
          <p:nvPr/>
        </p:nvSpPr>
        <p:spPr>
          <a:xfrm>
            <a:off x="3616098" y="2586439"/>
            <a:ext cx="4344667" cy="28587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Project privileges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function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is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a typeface="Calibri" panose="020F0502020204030204" pitchFamily="34" charset="0"/>
              </a:rPr>
              <a:t>to be used to manage all the users working on the project application</a:t>
            </a:r>
            <a:r>
              <a:rPr lang="hr-HR" sz="1800" dirty="0">
                <a:ea typeface="Calibri" panose="020F0502020204030204" pitchFamily="34" charset="0"/>
              </a:rPr>
              <a:t>.</a:t>
            </a:r>
          </a:p>
          <a:p>
            <a:pPr algn="just">
              <a:buClrTx/>
            </a:pP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O</a:t>
            </a:r>
            <a:r>
              <a:rPr lang="en-GB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nly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users with the “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edit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” or “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manage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” privileges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can submit 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 proposal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buClrTx/>
            </a:pP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W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hen working in parallel, users must make sure that they are not working simultaneously in the same section or subsection as there is the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risk of overwriting information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  <a:endParaRPr lang="hr-HR" sz="1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1548040"/>
            <a:ext cx="7177560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adding</a:t>
            </a:r>
            <a:r>
              <a:rPr lang="hr-HR" dirty="0"/>
              <a:t> a </a:t>
            </a:r>
            <a:r>
              <a:rPr lang="hr-HR" dirty="0" err="1"/>
              <a:t>project</a:t>
            </a:r>
            <a:r>
              <a:rPr lang="hr-HR" dirty="0"/>
              <a:t> partner</a:t>
            </a:r>
            <a:endParaRPr lang="en-GB" dirty="0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E03763B-95CF-4ACE-9B5E-0FCC33D9E31D}"/>
              </a:ext>
            </a:extLst>
          </p:cNvPr>
          <p:cNvSpPr txBox="1">
            <a:spLocks/>
          </p:cNvSpPr>
          <p:nvPr/>
        </p:nvSpPr>
        <p:spPr>
          <a:xfrm>
            <a:off x="4283968" y="2055421"/>
            <a:ext cx="4608512" cy="25977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hr-HR" sz="1800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Always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start </a:t>
            </a:r>
            <a:r>
              <a:rPr lang="hr-HR" sz="18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with</a:t>
            </a:r>
            <a:r>
              <a:rPr lang="hr-HR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hr-HR" sz="1800" b="1" dirty="0" err="1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</a:t>
            </a:r>
            <a:r>
              <a:rPr lang="hr-HR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LP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buClrTx/>
            </a:pPr>
            <a:r>
              <a:rPr lang="hr-HR" sz="1800" b="1" dirty="0" err="1">
                <a:ea typeface="Calibri" panose="020F0502020204030204" pitchFamily="34" charset="0"/>
              </a:rPr>
              <a:t>Assign</a:t>
            </a:r>
            <a:r>
              <a:rPr lang="hr-HR" sz="1800" b="1" dirty="0">
                <a:ea typeface="Calibri" panose="020F0502020204030204" pitchFamily="34" charset="0"/>
              </a:rPr>
              <a:t> </a:t>
            </a:r>
            <a:r>
              <a:rPr lang="hr-HR" sz="1800" b="1" dirty="0" err="1">
                <a:ea typeface="Calibri" panose="020F0502020204030204" pitchFamily="34" charset="0"/>
              </a:rPr>
              <a:t>the</a:t>
            </a:r>
            <a:r>
              <a:rPr lang="hr-HR" sz="1800" b="1" dirty="0">
                <a:ea typeface="Calibri" panose="020F0502020204030204" pitchFamily="34" charset="0"/>
              </a:rPr>
              <a:t> role </a:t>
            </a:r>
            <a:r>
              <a:rPr lang="hr-HR" sz="1800" dirty="0" err="1">
                <a:ea typeface="Calibri" panose="020F0502020204030204" pitchFamily="34" charset="0"/>
              </a:rPr>
              <a:t>of</a:t>
            </a:r>
            <a:r>
              <a:rPr lang="hr-HR" sz="1800" dirty="0">
                <a:ea typeface="Calibri" panose="020F0502020204030204" pitchFamily="34" charset="0"/>
              </a:rPr>
              <a:t> PP/LP to </a:t>
            </a:r>
            <a:r>
              <a:rPr lang="hr-HR" sz="1800" dirty="0" err="1">
                <a:ea typeface="Calibri" panose="020F0502020204030204" pitchFamily="34" charset="0"/>
              </a:rPr>
              <a:t>each</a:t>
            </a:r>
            <a:r>
              <a:rPr lang="hr-HR" sz="1800" dirty="0">
                <a:ea typeface="Calibri" panose="020F0502020204030204" pitchFamily="34" charset="0"/>
              </a:rPr>
              <a:t> partner.</a:t>
            </a:r>
          </a:p>
          <a:p>
            <a:pPr algn="just">
              <a:buClrTx/>
            </a:pPr>
            <a:r>
              <a:rPr lang="hr-HR" sz="1800" b="1" dirty="0" err="1">
                <a:ea typeface="Calibri" panose="020F0502020204030204" pitchFamily="34" charset="0"/>
              </a:rPr>
              <a:t>Repeat</a:t>
            </a:r>
            <a:r>
              <a:rPr lang="hr-HR" sz="1800" dirty="0">
                <a:ea typeface="Calibri" panose="020F0502020204030204" pitchFamily="34" charset="0"/>
              </a:rPr>
              <a:t> </a:t>
            </a:r>
            <a:r>
              <a:rPr lang="hr-HR" sz="1800" dirty="0" err="1">
                <a:ea typeface="Calibri" panose="020F0502020204030204" pitchFamily="34" charset="0"/>
              </a:rPr>
              <a:t>part</a:t>
            </a:r>
            <a:r>
              <a:rPr lang="hr-HR" sz="1800" dirty="0">
                <a:ea typeface="Calibri" panose="020F0502020204030204" pitchFamily="34" charset="0"/>
              </a:rPr>
              <a:t> B </a:t>
            </a:r>
            <a:r>
              <a:rPr lang="hr-HR" sz="1800" dirty="0" err="1">
                <a:ea typeface="Calibri" panose="020F0502020204030204" pitchFamily="34" charset="0"/>
              </a:rPr>
              <a:t>of</a:t>
            </a:r>
            <a:r>
              <a:rPr lang="hr-HR" sz="1800" dirty="0">
                <a:ea typeface="Calibri" panose="020F0502020204030204" pitchFamily="34" charset="0"/>
              </a:rPr>
              <a:t> </a:t>
            </a:r>
            <a:r>
              <a:rPr lang="hr-HR" sz="1800" dirty="0" err="1">
                <a:ea typeface="Calibri" panose="020F0502020204030204" pitchFamily="34" charset="0"/>
              </a:rPr>
              <a:t>the</a:t>
            </a:r>
            <a:r>
              <a:rPr lang="hr-HR" sz="1800" dirty="0">
                <a:ea typeface="Calibri" panose="020F0502020204030204" pitchFamily="34" charset="0"/>
              </a:rPr>
              <a:t> AF </a:t>
            </a:r>
            <a:r>
              <a:rPr lang="hr-HR" sz="1800" b="1" dirty="0">
                <a:ea typeface="Calibri" panose="020F0502020204030204" pitchFamily="34" charset="0"/>
              </a:rPr>
              <a:t>for </a:t>
            </a:r>
            <a:r>
              <a:rPr lang="hr-HR" sz="1800" b="1" dirty="0" err="1">
                <a:ea typeface="Calibri" panose="020F0502020204030204" pitchFamily="34" charset="0"/>
              </a:rPr>
              <a:t>all</a:t>
            </a:r>
            <a:r>
              <a:rPr lang="hr-HR" sz="1800" b="1" dirty="0">
                <a:ea typeface="Calibri" panose="020F0502020204030204" pitchFamily="34" charset="0"/>
              </a:rPr>
              <a:t> </a:t>
            </a:r>
            <a:r>
              <a:rPr lang="hr-HR" sz="1800" b="1" dirty="0" err="1">
                <a:ea typeface="Calibri" panose="020F0502020204030204" pitchFamily="34" charset="0"/>
              </a:rPr>
              <a:t>partners</a:t>
            </a:r>
            <a:r>
              <a:rPr lang="hr-HR" sz="1800" dirty="0"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F0AC59-8514-47AC-B4FD-E8F727658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17"/>
          <a:stretch/>
        </p:blipFill>
        <p:spPr bwMode="auto">
          <a:xfrm>
            <a:off x="323528" y="2055420"/>
            <a:ext cx="3744416" cy="2655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3E35B-3C3C-458B-A223-64E16588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27" y="3354279"/>
            <a:ext cx="3362794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9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1548040"/>
            <a:ext cx="7249568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associated</a:t>
            </a:r>
            <a:r>
              <a:rPr lang="hr-HR" dirty="0"/>
              <a:t> </a:t>
            </a:r>
            <a:r>
              <a:rPr lang="hr-HR" dirty="0" err="1"/>
              <a:t>organisations</a:t>
            </a:r>
            <a:endParaRPr lang="en-GB" dirty="0"/>
          </a:p>
        </p:txBody>
      </p:sp>
      <p:sp>
        <p:nvSpPr>
          <p:cNvPr id="8" name="Segnaposto testo 1">
            <a:extLst>
              <a:ext uri="{FF2B5EF4-FFF2-40B4-BE49-F238E27FC236}">
                <a16:creationId xmlns:a16="http://schemas.microsoft.com/office/drawing/2014/main" id="{4E03763B-95CF-4ACE-9B5E-0FCC33D9E31D}"/>
              </a:ext>
            </a:extLst>
          </p:cNvPr>
          <p:cNvSpPr txBox="1">
            <a:spLocks/>
          </p:cNvSpPr>
          <p:nvPr/>
        </p:nvSpPr>
        <p:spPr>
          <a:xfrm>
            <a:off x="3635896" y="2055421"/>
            <a:ext cx="5256584" cy="15063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</a:pPr>
            <a:r>
              <a:rPr lang="hr-HR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ach AP 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can be associated to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only one of the LP/PPs </a:t>
            </a: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by selecting them from the drop-down menu.</a:t>
            </a:r>
            <a:endParaRPr lang="hr-HR" sz="1800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>
              <a:buClrTx/>
            </a:pPr>
            <a:r>
              <a:rPr lang="en-GB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Therefore, it is mandatory to </a:t>
            </a:r>
            <a:r>
              <a:rPr lang="en-GB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insert LP/PPs before their related APs</a:t>
            </a:r>
            <a:r>
              <a:rPr lang="hr-HR" sz="1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.</a:t>
            </a:r>
            <a:endParaRPr lang="hr-HR" sz="1800" b="1" dirty="0"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8A0A6-ABF3-486C-918D-2B2A8F9C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2553056" cy="142894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CDE8822-395E-4816-B1F5-9EE80527A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645024"/>
            <a:ext cx="48418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2055420"/>
            <a:ext cx="8208912" cy="1229564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Each Application form requires a successful pre-submission check of content before it can be submitted.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Before submitting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the Application Form, the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pre-submission-check needs to be valid, and the signed Application form must be uploaded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in the “Application annexes” section</a:t>
            </a:r>
            <a:r>
              <a:rPr lang="hr-HR" sz="1800" dirty="0">
                <a:solidFill>
                  <a:srgbClr val="000000"/>
                </a:solidFill>
              </a:rPr>
              <a:t>.</a:t>
            </a:r>
            <a:endParaRPr lang="en-US" sz="18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submission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A2C86-4F16-462F-A7B5-5599B6A8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24279"/>
            <a:ext cx="2514951" cy="200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258768-7C1A-4025-BC03-4354BFA6A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76" r="66537"/>
          <a:stretch/>
        </p:blipFill>
        <p:spPr>
          <a:xfrm>
            <a:off x="4572000" y="3284984"/>
            <a:ext cx="3059832" cy="26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2055420"/>
            <a:ext cx="8208912" cy="3605828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●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Error messages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block the submission of the AF. It is strongly recommended to run the pre-submission check already during filling in of different sections of the AF and early enough before the deadline. Therefore,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do not wait until the very last minute since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you might run out of time for solving issues and keeping the deadline for project application submission.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Noto Sans" panose="020B0502040504020204" pitchFamily="34" charset="0"/>
              </a:rPr>
              <a:t>●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Results do not update automatically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, requiring that the check is performed again after any changes in the AF. </a:t>
            </a:r>
          </a:p>
          <a:p>
            <a:endParaRPr lang="hr-HR" sz="1800" dirty="0">
              <a:solidFill>
                <a:srgbClr val="000000"/>
              </a:solidFill>
            </a:endParaRP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If the pre-submission check passed successfully, the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“Submit” 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button will become active.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Open Sans" panose="020B0606030504020204" pitchFamily="34" charset="0"/>
              </a:rPr>
              <a:t>DO NOT CLICK IT YET! </a:t>
            </a:r>
            <a:endParaRPr lang="en-US" sz="1800" b="0" i="0" u="none" strike="noStrike" baseline="0" dirty="0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548040"/>
            <a:ext cx="8136904" cy="507380"/>
          </a:xfrm>
        </p:spPr>
        <p:txBody>
          <a:bodyPr/>
          <a:lstStyle/>
          <a:p>
            <a:r>
              <a:rPr lang="it-IT" dirty="0"/>
              <a:t>Jems Application Form</a:t>
            </a:r>
            <a:r>
              <a:rPr lang="hr-HR" dirty="0"/>
              <a:t> –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submission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74092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1075</Words>
  <Application>Microsoft Office PowerPoint</Application>
  <PresentationFormat>Presentazione su schermo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Wingdings</vt:lpstr>
      <vt:lpstr>Noto Sans</vt:lpstr>
      <vt:lpstr>Calibri Light</vt:lpstr>
      <vt:lpstr>Calibri</vt:lpstr>
      <vt:lpstr>Arial</vt:lpstr>
      <vt:lpstr>Open Sans</vt:lpstr>
      <vt:lpstr>Copertina</vt:lpstr>
      <vt:lpstr>1_Layout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Sara Battini</cp:lastModifiedBy>
  <cp:revision>36</cp:revision>
  <dcterms:created xsi:type="dcterms:W3CDTF">2022-10-17T09:48:48Z</dcterms:created>
  <dcterms:modified xsi:type="dcterms:W3CDTF">2024-09-30T14:01:42Z</dcterms:modified>
</cp:coreProperties>
</file>