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  <p:sldMasterId id="2147483654" r:id="rId3"/>
  </p:sldMasterIdLst>
  <p:notesMasterIdLst>
    <p:notesMasterId r:id="rId17"/>
  </p:notesMasterIdLst>
  <p:sldIdLst>
    <p:sldId id="271" r:id="rId4"/>
    <p:sldId id="257" r:id="rId5"/>
    <p:sldId id="268" r:id="rId6"/>
    <p:sldId id="269" r:id="rId7"/>
    <p:sldId id="258" r:id="rId8"/>
    <p:sldId id="259" r:id="rId9"/>
    <p:sldId id="267" r:id="rId10"/>
    <p:sldId id="260" r:id="rId11"/>
    <p:sldId id="270" r:id="rId12"/>
    <p:sldId id="263" r:id="rId13"/>
    <p:sldId id="264" r:id="rId14"/>
    <p:sldId id="265" r:id="rId15"/>
    <p:sldId id="266" r:id="rId16"/>
  </p:sldIdLst>
  <p:sldSz cx="9144000" cy="6858000" type="screen4x3"/>
  <p:notesSz cx="6669088" cy="97536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DtwI849g1qVS5V8jXLvwoghGB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7B1"/>
    <a:srgbClr val="8DC8AF"/>
    <a:srgbClr val="FFFFFF"/>
    <a:srgbClr val="39A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EE163F-8F7A-4FF4-9EAD-E9E3897B83EC}">
  <a:tblStyle styleId="{3FEE163F-8F7A-4FF4-9EAD-E9E3897B83E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1AE9EC-57A2-44E2-8CBE-30620A43DD4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48" autoAdjust="0"/>
  </p:normalViewPr>
  <p:slideViewPr>
    <p:cSldViewPr snapToGrid="0">
      <p:cViewPr varScale="1">
        <p:scale>
          <a:sx n="96" d="100"/>
          <a:sy n="96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264228"/>
            <a:ext cx="2889938" cy="48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73" name="Google Shape;1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89" name="Google Shape;1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b="0" u="sng" dirty="0"/>
              <a:t>Activities </a:t>
            </a:r>
            <a:r>
              <a:rPr lang="hr-HR" b="0" u="sng" dirty="0"/>
              <a:t>to</a:t>
            </a:r>
            <a:r>
              <a:rPr lang="it-IT" b="0" u="sng" dirty="0"/>
              <a:t> Budget</a:t>
            </a:r>
            <a:endParaRPr b="0" u="sng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b="0" dirty="0" err="1"/>
              <a:t>Sufficient</a:t>
            </a:r>
            <a:r>
              <a:rPr lang="it-IT" b="0" dirty="0"/>
              <a:t> and </a:t>
            </a:r>
            <a:r>
              <a:rPr lang="it-IT" b="0" dirty="0" err="1"/>
              <a:t>reasonable</a:t>
            </a:r>
            <a:r>
              <a:rPr lang="it-IT" b="0" dirty="0"/>
              <a:t> </a:t>
            </a:r>
            <a:r>
              <a:rPr lang="it-IT" b="0" dirty="0" err="1"/>
              <a:t>resources</a:t>
            </a:r>
            <a:r>
              <a:rPr lang="it-IT" b="0" dirty="0"/>
              <a:t> are </a:t>
            </a:r>
            <a:r>
              <a:rPr lang="it-IT" b="0" dirty="0" err="1"/>
              <a:t>planned</a:t>
            </a:r>
            <a:r>
              <a:rPr lang="it-IT" b="0" dirty="0"/>
              <a:t> to </a:t>
            </a:r>
            <a:r>
              <a:rPr lang="it-IT" b="0" dirty="0" err="1"/>
              <a:t>ensure</a:t>
            </a:r>
            <a:r>
              <a:rPr lang="it-IT" b="0" dirty="0"/>
              <a:t> </a:t>
            </a:r>
            <a:r>
              <a:rPr lang="it-IT" b="0" dirty="0" err="1"/>
              <a:t>project</a:t>
            </a:r>
            <a:r>
              <a:rPr lang="it-IT" b="0" dirty="0"/>
              <a:t> </a:t>
            </a:r>
            <a:r>
              <a:rPr lang="it-IT" b="0" dirty="0" err="1"/>
              <a:t>implementation</a:t>
            </a:r>
            <a:r>
              <a:rPr lang="it-IT" b="0" dirty="0"/>
              <a:t>;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b="0" dirty="0"/>
              <a:t>Distribution of budget per </a:t>
            </a:r>
            <a:r>
              <a:rPr lang="it-IT" b="0" dirty="0" err="1"/>
              <a:t>period</a:t>
            </a:r>
            <a:r>
              <a:rPr lang="it-IT" b="0" dirty="0"/>
              <a:t> </a:t>
            </a:r>
            <a:r>
              <a:rPr lang="it-IT" b="0" dirty="0" err="1"/>
              <a:t>is</a:t>
            </a:r>
            <a:r>
              <a:rPr lang="it-IT" b="0" dirty="0"/>
              <a:t> in line with the work </a:t>
            </a:r>
            <a:r>
              <a:rPr lang="it-IT" b="0" dirty="0" err="1"/>
              <a:t>plan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b="0" dirty="0"/>
              <a:t>Financial </a:t>
            </a:r>
            <a:r>
              <a:rPr lang="it-IT" b="0" dirty="0" err="1"/>
              <a:t>allocation</a:t>
            </a:r>
            <a:r>
              <a:rPr lang="it-IT" b="0" dirty="0"/>
              <a:t> per </a:t>
            </a:r>
            <a:r>
              <a:rPr lang="it-IT" b="0" dirty="0" err="1"/>
              <a:t>cost</a:t>
            </a:r>
            <a:r>
              <a:rPr lang="it-IT" b="0" dirty="0"/>
              <a:t> </a:t>
            </a:r>
            <a:r>
              <a:rPr lang="it-IT" b="0" dirty="0" err="1"/>
              <a:t>categories</a:t>
            </a:r>
            <a:r>
              <a:rPr lang="it-IT" b="0" dirty="0"/>
              <a:t> </a:t>
            </a:r>
            <a:r>
              <a:rPr lang="it-IT" b="0" dirty="0" err="1"/>
              <a:t>is</a:t>
            </a:r>
            <a:r>
              <a:rPr lang="it-IT" b="0" dirty="0"/>
              <a:t> in line with </a:t>
            </a:r>
            <a:r>
              <a:rPr lang="it-IT" b="0" dirty="0" err="1"/>
              <a:t>eligibility</a:t>
            </a:r>
            <a:r>
              <a:rPr lang="it-IT" b="0" dirty="0"/>
              <a:t> </a:t>
            </a:r>
            <a:r>
              <a:rPr lang="it-IT" b="0" dirty="0" err="1"/>
              <a:t>rules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b="0" dirty="0"/>
              <a:t>Distribution of budget </a:t>
            </a:r>
            <a:r>
              <a:rPr lang="it-IT" b="0" dirty="0" err="1"/>
              <a:t>between</a:t>
            </a:r>
            <a:r>
              <a:rPr lang="it-IT" b="0" dirty="0"/>
              <a:t> </a:t>
            </a:r>
            <a:r>
              <a:rPr lang="it-IT" b="0" dirty="0" err="1"/>
              <a:t>partners</a:t>
            </a:r>
            <a:r>
              <a:rPr lang="it-IT" b="0" dirty="0"/>
              <a:t> </a:t>
            </a:r>
            <a:r>
              <a:rPr lang="it-IT" b="0" dirty="0" err="1"/>
              <a:t>is</a:t>
            </a:r>
            <a:r>
              <a:rPr lang="it-IT" b="0" dirty="0"/>
              <a:t> </a:t>
            </a:r>
            <a:r>
              <a:rPr lang="it-IT" b="0" dirty="0" err="1"/>
              <a:t>coherent</a:t>
            </a:r>
            <a:r>
              <a:rPr lang="it-IT" b="0" dirty="0"/>
              <a:t> with </a:t>
            </a:r>
            <a:r>
              <a:rPr lang="it-IT" b="0" dirty="0" err="1"/>
              <a:t>their</a:t>
            </a:r>
            <a:r>
              <a:rPr lang="it-IT" b="0" dirty="0"/>
              <a:t> </a:t>
            </a:r>
            <a:r>
              <a:rPr lang="it-IT" b="0" dirty="0" err="1"/>
              <a:t>respective</a:t>
            </a:r>
            <a:r>
              <a:rPr lang="it-IT" b="0" dirty="0"/>
              <a:t> </a:t>
            </a:r>
            <a:r>
              <a:rPr lang="it-IT" b="0" dirty="0" err="1"/>
              <a:t>role</a:t>
            </a:r>
            <a:r>
              <a:rPr lang="it-IT" b="0" dirty="0"/>
              <a:t> in </a:t>
            </a:r>
            <a:r>
              <a:rPr lang="it-IT" b="0" dirty="0" err="1"/>
              <a:t>project</a:t>
            </a:r>
            <a:r>
              <a:rPr lang="it-IT" b="0" dirty="0"/>
              <a:t> </a:t>
            </a:r>
            <a:r>
              <a:rPr lang="it-IT" b="0" dirty="0" err="1"/>
              <a:t>activities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b="0" dirty="0" err="1"/>
              <a:t>Costs</a:t>
            </a:r>
            <a:r>
              <a:rPr lang="it-IT" b="0" dirty="0"/>
              <a:t> are </a:t>
            </a:r>
            <a:r>
              <a:rPr lang="it-IT" b="0" dirty="0" err="1"/>
              <a:t>realistic</a:t>
            </a:r>
            <a:r>
              <a:rPr lang="it-IT" b="0" dirty="0"/>
              <a:t>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it-IT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i="1" dirty="0">
                <a:solidFill>
                  <a:schemeClr val="dk1"/>
                </a:solidFill>
              </a:rPr>
              <a:t>Source: Regulation 2018/1046 </a:t>
            </a:r>
            <a:r>
              <a:rPr lang="en-GB" sz="1200" i="1" dirty="0">
                <a:solidFill>
                  <a:srgbClr val="FF0000"/>
                </a:solidFill>
              </a:rPr>
              <a:t>on the financial rules applicable to the general budget of the Union</a:t>
            </a:r>
            <a:endParaRPr lang="en-GB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Assimilated</a:t>
            </a:r>
            <a:r>
              <a:rPr lang="it-IT" dirty="0"/>
              <a:t> (</a:t>
            </a:r>
            <a:r>
              <a:rPr lang="it-IT" dirty="0" err="1"/>
              <a:t>outside</a:t>
            </a:r>
            <a:r>
              <a:rPr lang="it-IT" dirty="0"/>
              <a:t> </a:t>
            </a:r>
            <a:r>
              <a:rPr lang="it-IT" dirty="0" err="1"/>
              <a:t>programme</a:t>
            </a:r>
            <a:r>
              <a:rPr lang="it-IT" dirty="0"/>
              <a:t> area)</a:t>
            </a:r>
          </a:p>
          <a:p>
            <a:r>
              <a:rPr lang="it-IT" dirty="0"/>
              <a:t>1.1 </a:t>
            </a:r>
            <a:r>
              <a:rPr lang="it-IT" dirty="0" err="1"/>
              <a:t>expected</a:t>
            </a:r>
            <a:r>
              <a:rPr lang="it-IT" dirty="0"/>
              <a:t> budget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below</a:t>
            </a:r>
            <a:r>
              <a:rPr lang="it-IT" dirty="0"/>
              <a:t> 5M€ </a:t>
            </a:r>
            <a:r>
              <a:rPr lang="it-IT" dirty="0" err="1"/>
              <a:t>therefore</a:t>
            </a:r>
            <a:r>
              <a:rPr lang="it-IT" dirty="0"/>
              <a:t> VAT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eligible</a:t>
            </a:r>
            <a:r>
              <a:rPr lang="it-IT" dirty="0"/>
              <a:t> </a:t>
            </a:r>
            <a:r>
              <a:rPr lang="it-IT" dirty="0" err="1"/>
              <a:t>regardless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recoverable</a:t>
            </a:r>
            <a:r>
              <a:rPr lang="it-IT" dirty="0"/>
              <a:t> by </a:t>
            </a:r>
            <a:r>
              <a:rPr lang="it-IT" dirty="0" err="1"/>
              <a:t>national</a:t>
            </a:r>
            <a:r>
              <a:rPr lang="it-IT" dirty="0"/>
              <a:t> rules</a:t>
            </a:r>
          </a:p>
          <a:p>
            <a:r>
              <a:rPr lang="it-IT" dirty="0"/>
              <a:t>In </a:t>
            </a:r>
            <a:r>
              <a:rPr lang="it-IT" dirty="0" err="1"/>
              <a:t>all</a:t>
            </a:r>
            <a:r>
              <a:rPr lang="it-IT" dirty="0"/>
              <a:t> others SO1,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recoverable</a:t>
            </a:r>
            <a:r>
              <a:rPr lang="it-IT" dirty="0"/>
              <a:t> </a:t>
            </a:r>
            <a:r>
              <a:rPr lang="it-IT" dirty="0" err="1"/>
              <a:t>according</a:t>
            </a:r>
            <a:r>
              <a:rPr lang="it-IT" dirty="0"/>
              <a:t> to </a:t>
            </a:r>
            <a:r>
              <a:rPr lang="it-IT" dirty="0" err="1"/>
              <a:t>national</a:t>
            </a:r>
            <a:r>
              <a:rPr lang="it-IT" dirty="0"/>
              <a:t> </a:t>
            </a:r>
            <a:r>
              <a:rPr lang="it-IT" dirty="0" err="1"/>
              <a:t>legislation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NOT </a:t>
            </a:r>
            <a:r>
              <a:rPr lang="it-IT" dirty="0" err="1"/>
              <a:t>eligible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73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rgbClr val="0000FF"/>
              </a:solidFill>
            </a:endParaRPr>
          </a:p>
        </p:txBody>
      </p:sp>
      <p:sp>
        <p:nvSpPr>
          <p:cNvPr id="81" name="Google Shape;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>
              <a:solidFill>
                <a:srgbClr val="0000FF"/>
              </a:solidFill>
            </a:endParaRPr>
          </a:p>
        </p:txBody>
      </p:sp>
      <p:sp>
        <p:nvSpPr>
          <p:cNvPr id="102" name="Google Shape;1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r-HR" dirty="0">
                <a:solidFill>
                  <a:srgbClr val="0000FF"/>
                </a:solidFill>
              </a:rPr>
              <a:t>PRACTICAL</a:t>
            </a:r>
            <a:r>
              <a:rPr lang="hr-HR" baseline="0" dirty="0">
                <a:solidFill>
                  <a:srgbClr val="0000FF"/>
                </a:solidFill>
              </a:rPr>
              <a:t> EXAPLE OF PROJECT BUDGET</a:t>
            </a:r>
            <a:endParaRPr lang="hr-HR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dirty="0">
                <a:solidFill>
                  <a:srgbClr val="0000FF"/>
                </a:solidFill>
              </a:rPr>
              <a:t>BB: Option may be chosen by each PP independently. But cannot be changed during the implementation.</a:t>
            </a:r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102" name="Google Shape;1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7418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09" name="Google Shape;1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:notes"/>
          <p:cNvSpPr txBox="1">
            <a:spLocks noGrp="1"/>
          </p:cNvSpPr>
          <p:nvPr>
            <p:ph type="body" idx="1"/>
          </p:nvPr>
        </p:nvSpPr>
        <p:spPr>
          <a:xfrm>
            <a:off x="690838" y="5253768"/>
            <a:ext cx="5526698" cy="429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12" tIns="48242" rIns="96512" bIns="48242" anchor="t" anchorCtr="0">
            <a:noAutofit/>
          </a:bodyPr>
          <a:lstStyle/>
          <a:p>
            <a:pPr>
              <a:buSzPts val="1400"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32" name="Google Shape;1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1365250"/>
            <a:ext cx="4910137" cy="3684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dirty="0">
                <a:solidFill>
                  <a:srgbClr val="0000FF"/>
                </a:solidFill>
              </a:rPr>
              <a:t>Project</a:t>
            </a:r>
            <a:r>
              <a:rPr lang="it-IT" baseline="0" dirty="0">
                <a:solidFill>
                  <a:srgbClr val="0000FF"/>
                </a:solidFill>
              </a:rPr>
              <a:t> </a:t>
            </a:r>
            <a:r>
              <a:rPr lang="it-IT" baseline="0" dirty="0" err="1">
                <a:solidFill>
                  <a:srgbClr val="0000FF"/>
                </a:solidFill>
              </a:rPr>
              <a:t>should</a:t>
            </a:r>
            <a:r>
              <a:rPr lang="it-IT" baseline="0" dirty="0">
                <a:solidFill>
                  <a:srgbClr val="0000FF"/>
                </a:solidFill>
              </a:rPr>
              <a:t> </a:t>
            </a:r>
            <a:r>
              <a:rPr lang="it-IT" baseline="0" dirty="0" err="1">
                <a:solidFill>
                  <a:srgbClr val="0000FF"/>
                </a:solidFill>
              </a:rPr>
              <a:t>provide</a:t>
            </a:r>
            <a:r>
              <a:rPr lang="it-IT" baseline="0" dirty="0">
                <a:solidFill>
                  <a:srgbClr val="0000FF"/>
                </a:solidFill>
              </a:rPr>
              <a:t> </a:t>
            </a:r>
            <a:r>
              <a:rPr lang="it-IT" baseline="0" dirty="0" err="1">
                <a:solidFill>
                  <a:srgbClr val="0000FF"/>
                </a:solidFill>
              </a:rPr>
              <a:t>sufficient</a:t>
            </a:r>
            <a:r>
              <a:rPr lang="it-IT" baseline="0" dirty="0">
                <a:solidFill>
                  <a:srgbClr val="0000FF"/>
                </a:solidFill>
              </a:rPr>
              <a:t> information in Application Form in </a:t>
            </a:r>
            <a:r>
              <a:rPr lang="it-IT" baseline="0" dirty="0" err="1">
                <a:solidFill>
                  <a:srgbClr val="0000FF"/>
                </a:solidFill>
              </a:rPr>
              <a:t>order</a:t>
            </a:r>
            <a:r>
              <a:rPr lang="it-IT" baseline="0" dirty="0">
                <a:solidFill>
                  <a:srgbClr val="0000FF"/>
                </a:solidFill>
              </a:rPr>
              <a:t> to link </a:t>
            </a:r>
            <a:r>
              <a:rPr lang="it-IT" baseline="0" dirty="0" err="1">
                <a:solidFill>
                  <a:srgbClr val="0000FF"/>
                </a:solidFill>
              </a:rPr>
              <a:t>costs</a:t>
            </a:r>
            <a:r>
              <a:rPr lang="it-IT" baseline="0" dirty="0">
                <a:solidFill>
                  <a:srgbClr val="0000FF"/>
                </a:solidFill>
              </a:rPr>
              <a:t> to </a:t>
            </a:r>
            <a:r>
              <a:rPr lang="it-IT" baseline="0" dirty="0" err="1">
                <a:solidFill>
                  <a:srgbClr val="0000FF"/>
                </a:solidFill>
              </a:rPr>
              <a:t>activity</a:t>
            </a:r>
            <a:r>
              <a:rPr lang="it-IT" baseline="0" dirty="0">
                <a:solidFill>
                  <a:srgbClr val="0000FF"/>
                </a:solidFill>
              </a:rPr>
              <a:t>. </a:t>
            </a:r>
            <a:endParaRPr dirty="0"/>
          </a:p>
        </p:txBody>
      </p:sp>
      <p:sp>
        <p:nvSpPr>
          <p:cNvPr id="158" name="Google Shape;1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-titolo">
  <p:cSld name="Copertina-titol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body" idx="1"/>
          </p:nvPr>
        </p:nvSpPr>
        <p:spPr>
          <a:xfrm>
            <a:off x="676487" y="2865863"/>
            <a:ext cx="7791025" cy="56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body" idx="2"/>
          </p:nvPr>
        </p:nvSpPr>
        <p:spPr>
          <a:xfrm>
            <a:off x="676487" y="3772829"/>
            <a:ext cx="7791025" cy="42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3"/>
          </p:nvPr>
        </p:nvSpPr>
        <p:spPr>
          <a:xfrm>
            <a:off x="676487" y="4364773"/>
            <a:ext cx="7791025" cy="3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testo e immagine">
  <p:cSld name="Titolo, testo e immagin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2"/>
          </p:nvPr>
        </p:nvSpPr>
        <p:spPr>
          <a:xfrm>
            <a:off x="4572000" y="2704169"/>
            <a:ext cx="3505151" cy="229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9"/>
          <p:cNvSpPr>
            <a:spLocks noGrp="1"/>
          </p:cNvSpPr>
          <p:nvPr>
            <p:ph type="pic" idx="3"/>
          </p:nvPr>
        </p:nvSpPr>
        <p:spPr>
          <a:xfrm>
            <a:off x="1066800" y="2704169"/>
            <a:ext cx="3356517" cy="22916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2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tti">
  <p:cSld name="Contatti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/>
        </p:nvSpPr>
        <p:spPr>
          <a:xfrm>
            <a:off x="1066848" y="2788806"/>
            <a:ext cx="7010303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Veneto Region</a:t>
            </a:r>
            <a:endParaRPr sz="1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Area for Human Capital, Culture 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Programming of EU Funds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Directorate for Joint Programming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Italy-Croatia Managing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Dorsoduro, 3494/A - 30123 Venezia Italy</a:t>
            </a: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italia.croazia@regione.veneto.it</a:t>
            </a: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italia.croazia@pec.regione.veneto.it</a:t>
            </a: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+39 041 2791781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www.italy-croatia.eu</a:t>
            </a: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" name="Google Shape;36;p13" descr="Busta contorn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7010" y="4527257"/>
            <a:ext cx="280514" cy="28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3" descr="Cornetta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010" y="4866957"/>
            <a:ext cx="280514" cy="28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3" descr="Mondo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7009" y="5209250"/>
            <a:ext cx="280514" cy="28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3" descr="Mappa con segnaposto contor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7009" y="4138026"/>
            <a:ext cx="280514" cy="280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604" y="528637"/>
            <a:ext cx="8056791" cy="80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6" descr="Immagine che contiene testo, esterni, screenshot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43456"/>
            <a:ext cx="9144000" cy="511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"/>
          <p:cNvSpPr txBox="1"/>
          <p:nvPr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-IT" sz="800" b="0" i="0" u="none" strike="noStrike" cap="none">
                <a:solidFill>
                  <a:srgbClr val="11438F"/>
                </a:solidFill>
                <a:latin typeface="Open Sans"/>
                <a:ea typeface="Open Sans"/>
                <a:cs typeface="Open Sans"/>
                <a:sym typeface="Open Sans"/>
              </a:rPr>
              <a:t>www.italy-croatia.eu</a:t>
            </a:r>
            <a:endParaRPr sz="800" b="0" i="0" u="none" strike="noStrike" cap="none">
              <a:solidFill>
                <a:srgbClr val="11438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4" y="528637"/>
            <a:ext cx="8056791" cy="80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905691"/>
            <a:ext cx="9144000" cy="8473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604" y="528637"/>
            <a:ext cx="8056791" cy="80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2" descr="Immagine che contiene testo, esterni, screenshot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43456"/>
            <a:ext cx="9144000" cy="51145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2"/>
          <p:cNvSpPr txBox="1"/>
          <p:nvPr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-IT" sz="800" b="0" i="0" u="none" strike="noStrike" cap="none">
                <a:solidFill>
                  <a:srgbClr val="11438F"/>
                </a:solidFill>
                <a:latin typeface="Open Sans"/>
                <a:ea typeface="Open Sans"/>
                <a:cs typeface="Open Sans"/>
                <a:sym typeface="Open Sans"/>
              </a:rPr>
              <a:t>www.italy-croatia.eu</a:t>
            </a:r>
            <a:endParaRPr sz="800" b="0" i="0" u="none" strike="noStrike" cap="none">
              <a:solidFill>
                <a:srgbClr val="11438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EAADF408-B8DC-46D7-99A0-EC771C402302}"/>
              </a:ext>
            </a:extLst>
          </p:cNvPr>
          <p:cNvSpPr txBox="1">
            <a:spLocks/>
          </p:cNvSpPr>
          <p:nvPr/>
        </p:nvSpPr>
        <p:spPr>
          <a:xfrm>
            <a:off x="494675" y="2809257"/>
            <a:ext cx="7972837" cy="10769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/>
              </a:buClr>
              <a:buSzPts val="4000"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</a:t>
            </a:r>
            <a:r>
              <a:rPr kumimoji="0" lang="en-GB" sz="3600" b="0" i="0" u="none" strike="noStrike" kern="1200" cap="none" spc="0" normalizeH="0" baseline="30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nd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Call for Proposals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/>
              </a:buClr>
              <a:buSzPts val="4000"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OSI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Infoday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90875CA2-A9F2-49B3-AA0E-35E35F79987C}"/>
              </a:ext>
            </a:extLst>
          </p:cNvPr>
          <p:cNvSpPr txBox="1">
            <a:spLocks/>
          </p:cNvSpPr>
          <p:nvPr/>
        </p:nvSpPr>
        <p:spPr>
          <a:xfrm>
            <a:off x="676487" y="4204645"/>
            <a:ext cx="7791025" cy="7453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Main Implementation rules –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Financial aspects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05662A0E-3B80-4C6C-B49D-7337FAD6D995}"/>
              </a:ext>
            </a:extLst>
          </p:cNvPr>
          <p:cNvSpPr txBox="1">
            <a:spLocks/>
          </p:cNvSpPr>
          <p:nvPr/>
        </p:nvSpPr>
        <p:spPr>
          <a:xfrm>
            <a:off x="676487" y="5334351"/>
            <a:ext cx="7791025" cy="3624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OSI Infodays| Zadar/ Udine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1066846" y="1474277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it-IT"/>
              <a:t>External expertise and services costs</a:t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1274885" y="1949876"/>
            <a:ext cx="6519492" cy="246101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(a)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studies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or surveys (such as evaluations, strategies, concept notes, design plans, handbooks);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(b) training;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(c)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translations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(g)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services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related to the organisation and implementation of events or meetings (including rent, catering or interpretation);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(h)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participation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in events (such as registration fees);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(n)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other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specific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expertise and services needed for operations.</a:t>
            </a:r>
            <a:endParaRPr dirty="0"/>
          </a:p>
        </p:txBody>
      </p:sp>
      <p:grpSp>
        <p:nvGrpSpPr>
          <p:cNvPr id="162" name="Google Shape;162;p20"/>
          <p:cNvGrpSpPr/>
          <p:nvPr/>
        </p:nvGrpSpPr>
        <p:grpSpPr>
          <a:xfrm>
            <a:off x="1274885" y="4484097"/>
            <a:ext cx="6519492" cy="1641438"/>
            <a:chOff x="0" y="20"/>
            <a:chExt cx="6519492" cy="1641438"/>
          </a:xfrm>
        </p:grpSpPr>
        <p:sp>
          <p:nvSpPr>
            <p:cNvPr id="163" name="Google Shape;163;p20"/>
            <p:cNvSpPr/>
            <p:nvPr/>
          </p:nvSpPr>
          <p:spPr>
            <a:xfrm rot="5400000">
              <a:off x="4098151" y="-1665206"/>
              <a:ext cx="651901" cy="417247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0"/>
            <p:cNvSpPr txBox="1"/>
            <p:nvPr/>
          </p:nvSpPr>
          <p:spPr>
            <a:xfrm>
              <a:off x="2337865" y="126903"/>
              <a:ext cx="4140652" cy="588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6985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External</a:t>
              </a: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expertise and services must be clearly and strictly linked to the project and be essential for its effective implementation</a:t>
              </a:r>
              <a:endParaRPr sz="11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57150" marR="0" lvl="1" indent="-69850" algn="just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To be 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foreseen</a:t>
              </a: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 the </a:t>
              </a:r>
              <a:r>
                <a:rPr lang="hr-HR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AF</a:t>
              </a:r>
              <a:endParaRPr sz="11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0" y="20"/>
              <a:ext cx="2347017" cy="814876"/>
            </a:xfrm>
            <a:prstGeom prst="roundRect">
              <a:avLst>
                <a:gd name="adj" fmla="val 16667"/>
              </a:avLst>
            </a:prstGeom>
            <a:solidFill>
              <a:srgbClr val="9CC2E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 txBox="1"/>
            <p:nvPr/>
          </p:nvSpPr>
          <p:spPr>
            <a:xfrm>
              <a:off x="39779" y="39799"/>
              <a:ext cx="2267459" cy="735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REAL</a:t>
              </a:r>
              <a:endPara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Google Shape;167;p20"/>
            <p:cNvSpPr/>
            <p:nvPr/>
          </p:nvSpPr>
          <p:spPr>
            <a:xfrm rot="5400000">
              <a:off x="4107304" y="-823158"/>
              <a:ext cx="651901" cy="417247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0"/>
            <p:cNvSpPr txBox="1"/>
            <p:nvPr/>
          </p:nvSpPr>
          <p:spPr>
            <a:xfrm>
              <a:off x="2347018" y="968951"/>
              <a:ext cx="4140652" cy="588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Flat of direct staff costs</a:t>
              </a: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20403" y="826582"/>
              <a:ext cx="2347017" cy="814876"/>
            </a:xfrm>
            <a:prstGeom prst="roundRect">
              <a:avLst>
                <a:gd name="adj" fmla="val 16667"/>
              </a:avLst>
            </a:prstGeom>
            <a:solidFill>
              <a:srgbClr val="548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0"/>
            <p:cNvSpPr txBox="1"/>
            <p:nvPr/>
          </p:nvSpPr>
          <p:spPr>
            <a:xfrm>
              <a:off x="60182" y="866361"/>
              <a:ext cx="2267459" cy="735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Part of FLAT 40%</a:t>
              </a:r>
              <a:endPara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1066846" y="1474277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it-IT"/>
              <a:t>Equipment costs</a:t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1266092" y="1914707"/>
            <a:ext cx="6392007" cy="184339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(a) office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equipment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(b) IT hardware and software;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(c)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furniture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and fittings;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(d)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laboratory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equipment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(e)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machines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and instruments,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(f)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tools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or devices;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(g)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vehicles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; and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(h)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other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specific equipment needed for the project.</a:t>
            </a:r>
            <a:endParaRPr dirty="0"/>
          </a:p>
        </p:txBody>
      </p:sp>
      <p:grpSp>
        <p:nvGrpSpPr>
          <p:cNvPr id="177" name="Google Shape;177;p21"/>
          <p:cNvGrpSpPr/>
          <p:nvPr/>
        </p:nvGrpSpPr>
        <p:grpSpPr>
          <a:xfrm>
            <a:off x="1266092" y="3859274"/>
            <a:ext cx="6392006" cy="2118625"/>
            <a:chOff x="0" y="17035"/>
            <a:chExt cx="6392006" cy="2118625"/>
          </a:xfrm>
        </p:grpSpPr>
        <p:sp>
          <p:nvSpPr>
            <p:cNvPr id="178" name="Google Shape;178;p21"/>
            <p:cNvSpPr/>
            <p:nvPr/>
          </p:nvSpPr>
          <p:spPr>
            <a:xfrm rot="5400000">
              <a:off x="3772862" y="-1465917"/>
              <a:ext cx="1120984" cy="408688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2289910" y="71757"/>
              <a:ext cx="4032167" cy="1011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6985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Equipment</a:t>
              </a: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must be clearly linked to the project and be essential for its effective implementation </a:t>
              </a:r>
              <a:endParaRPr sz="11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57150" marR="0" lvl="1" indent="-69850" algn="just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To be foreseen in the </a:t>
              </a:r>
              <a:r>
                <a:rPr lang="hr-HR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AF</a:t>
              </a:r>
              <a:endParaRPr sz="11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57150" marR="0" lvl="1" indent="-69850" algn="just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Depreciation</a:t>
              </a: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&amp; Degree of use in the project</a:t>
              </a:r>
              <a:endParaRPr sz="11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57150" marR="0" lvl="1" indent="-69850" algn="just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lang="it-IT" sz="11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100" dirty="0">
                  <a:latin typeface="Open Sans"/>
                  <a:ea typeface="Open Sans"/>
                  <a:cs typeface="Open Sans"/>
                  <a:sym typeface="Open Sans"/>
                </a:rPr>
                <a:t>When </a:t>
              </a:r>
              <a:r>
                <a:rPr lang="it-IT" sz="1100" dirty="0" err="1">
                  <a:latin typeface="Open Sans"/>
                  <a:ea typeface="Open Sans"/>
                  <a:cs typeface="Open Sans"/>
                  <a:sym typeface="Open Sans"/>
                </a:rPr>
                <a:t>essential</a:t>
              </a:r>
              <a:r>
                <a:rPr lang="it-IT" sz="1100" dirty="0">
                  <a:latin typeface="Open Sans"/>
                  <a:ea typeface="Open Sans"/>
                  <a:cs typeface="Open Sans"/>
                  <a:sym typeface="Open Sans"/>
                </a:rPr>
                <a:t> for a </a:t>
              </a:r>
              <a:r>
                <a:rPr lang="it-IT" sz="1100" dirty="0" err="1">
                  <a:latin typeface="Open Sans"/>
                  <a:ea typeface="Open Sans"/>
                  <a:cs typeface="Open Sans"/>
                  <a:sym typeface="Open Sans"/>
                </a:rPr>
                <a:t>key</a:t>
              </a:r>
              <a:r>
                <a:rPr lang="it-IT" sz="1100" dirty="0">
                  <a:latin typeface="Open Sans"/>
                  <a:ea typeface="Open Sans"/>
                  <a:cs typeface="Open Sans"/>
                  <a:sym typeface="Open Sans"/>
                </a:rPr>
                <a:t> project output,</a:t>
              </a: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it-IT" sz="11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usually</a:t>
              </a: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it-IT" sz="11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associated</a:t>
              </a: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with </a:t>
              </a:r>
              <a:r>
                <a:rPr lang="it-IT" sz="11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Investment</a:t>
              </a: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 </a:t>
              </a:r>
              <a:r>
                <a:rPr lang="it-IT" sz="11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Jems</a:t>
              </a: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Wingdings" panose="05000000000000000000" pitchFamily="2" charset="2"/>
                </a:rPr>
                <a:t></a:t>
              </a: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Full cost </a:t>
              </a:r>
              <a:endParaRPr sz="11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0" y="60893"/>
              <a:ext cx="2298875" cy="999957"/>
            </a:xfrm>
            <a:prstGeom prst="roundRect">
              <a:avLst>
                <a:gd name="adj" fmla="val 16667"/>
              </a:avLst>
            </a:prstGeom>
            <a:solidFill>
              <a:srgbClr val="9CC2E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1"/>
            <p:cNvSpPr txBox="1"/>
            <p:nvPr/>
          </p:nvSpPr>
          <p:spPr>
            <a:xfrm>
              <a:off x="48814" y="109707"/>
              <a:ext cx="2201247" cy="902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REAL</a:t>
              </a:r>
              <a:endPara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2" name="Google Shape;182;p21"/>
            <p:cNvSpPr/>
            <p:nvPr/>
          </p:nvSpPr>
          <p:spPr>
            <a:xfrm rot="5400000">
              <a:off x="3946581" y="-374101"/>
              <a:ext cx="799966" cy="40908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 txBox="1"/>
            <p:nvPr/>
          </p:nvSpPr>
          <p:spPr>
            <a:xfrm>
              <a:off x="2301123" y="1310408"/>
              <a:ext cx="4051833" cy="721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Flat of direct staff costs</a:t>
              </a: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20004" y="1135703"/>
              <a:ext cx="2301122" cy="999957"/>
            </a:xfrm>
            <a:prstGeom prst="roundRect">
              <a:avLst>
                <a:gd name="adj" fmla="val 16667"/>
              </a:avLst>
            </a:prstGeom>
            <a:solidFill>
              <a:srgbClr val="548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1"/>
            <p:cNvSpPr txBox="1"/>
            <p:nvPr/>
          </p:nvSpPr>
          <p:spPr>
            <a:xfrm>
              <a:off x="68818" y="1184517"/>
              <a:ext cx="2203494" cy="902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Part of FLAT 40%</a:t>
              </a:r>
              <a:endPara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1066846" y="1474277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it-IT"/>
              <a:t>Costs for infrastructure and works</a:t>
            </a:r>
            <a:endParaRPr/>
          </a:p>
        </p:txBody>
      </p:sp>
      <p:sp>
        <p:nvSpPr>
          <p:cNvPr id="192" name="Google Shape;192;p22"/>
          <p:cNvSpPr/>
          <p:nvPr/>
        </p:nvSpPr>
        <p:spPr>
          <a:xfrm>
            <a:off x="1235412" y="1925372"/>
            <a:ext cx="6528195" cy="203303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(a)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purchase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of land;</a:t>
            </a:r>
            <a:endParaRPr sz="1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(b) building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permits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(c) building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material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(d)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labour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; and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(e)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specialised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interventions (such as soil remediation, mine-clearing).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3" name="Google Shape;193;p22"/>
          <p:cNvGrpSpPr/>
          <p:nvPr/>
        </p:nvGrpSpPr>
        <p:grpSpPr>
          <a:xfrm>
            <a:off x="1236567" y="4046730"/>
            <a:ext cx="6516789" cy="1977401"/>
            <a:chOff x="1156" y="24"/>
            <a:chExt cx="6516789" cy="1977401"/>
          </a:xfrm>
        </p:grpSpPr>
        <p:sp>
          <p:nvSpPr>
            <p:cNvPr id="194" name="Google Shape;194;p22"/>
            <p:cNvSpPr/>
            <p:nvPr/>
          </p:nvSpPr>
          <p:spPr>
            <a:xfrm rot="5400000">
              <a:off x="3999136" y="-1565496"/>
              <a:ext cx="892213" cy="414540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2"/>
            <p:cNvSpPr txBox="1"/>
            <p:nvPr/>
          </p:nvSpPr>
          <p:spPr>
            <a:xfrm>
              <a:off x="2372540" y="104654"/>
              <a:ext cx="4101851" cy="805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6985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Costs for infrastructure and works must be clearly linked to the project and be essential for its effective implementation</a:t>
              </a:r>
              <a:endParaRPr sz="11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57150" marR="0" lvl="1" indent="-69850" algn="just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To be foreseen in the </a:t>
              </a:r>
              <a:r>
                <a:rPr lang="hr-HR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AF</a:t>
              </a:r>
              <a:r>
                <a:rPr lang="it-IT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1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1156" y="24"/>
              <a:ext cx="2380478" cy="981662"/>
            </a:xfrm>
            <a:prstGeom prst="roundRect">
              <a:avLst>
                <a:gd name="adj" fmla="val 16667"/>
              </a:avLst>
            </a:prstGeom>
            <a:solidFill>
              <a:srgbClr val="9CC2E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2"/>
            <p:cNvSpPr txBox="1"/>
            <p:nvPr/>
          </p:nvSpPr>
          <p:spPr>
            <a:xfrm>
              <a:off x="49077" y="47945"/>
              <a:ext cx="2284636" cy="885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REAL</a:t>
              </a:r>
              <a:endPara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" name="Google Shape;198;p22"/>
            <p:cNvSpPr/>
            <p:nvPr/>
          </p:nvSpPr>
          <p:spPr>
            <a:xfrm rot="5400000">
              <a:off x="4020615" y="-567421"/>
              <a:ext cx="785329" cy="417804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2"/>
            <p:cNvSpPr txBox="1"/>
            <p:nvPr/>
          </p:nvSpPr>
          <p:spPr>
            <a:xfrm>
              <a:off x="2324257" y="1167274"/>
              <a:ext cx="4139709" cy="708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Flat of direct staff costs</a:t>
              </a: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21587" y="995763"/>
              <a:ext cx="2323100" cy="981662"/>
            </a:xfrm>
            <a:prstGeom prst="roundRect">
              <a:avLst>
                <a:gd name="adj" fmla="val 16667"/>
              </a:avLst>
            </a:prstGeom>
            <a:solidFill>
              <a:srgbClr val="548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2"/>
            <p:cNvSpPr txBox="1"/>
            <p:nvPr/>
          </p:nvSpPr>
          <p:spPr>
            <a:xfrm>
              <a:off x="69508" y="1043684"/>
              <a:ext cx="2227258" cy="885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Part of FLAT 40%</a:t>
              </a:r>
              <a:endPara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2"/>
          <p:cNvGrpSpPr/>
          <p:nvPr/>
        </p:nvGrpSpPr>
        <p:grpSpPr>
          <a:xfrm>
            <a:off x="2720034" y="3042550"/>
            <a:ext cx="4216597" cy="683335"/>
            <a:chOff x="2567" y="219962"/>
            <a:chExt cx="4216597" cy="683335"/>
          </a:xfrm>
        </p:grpSpPr>
        <p:sp>
          <p:nvSpPr>
            <p:cNvPr id="52" name="Google Shape;52;p2"/>
            <p:cNvSpPr/>
            <p:nvPr/>
          </p:nvSpPr>
          <p:spPr>
            <a:xfrm>
              <a:off x="2567" y="219962"/>
              <a:ext cx="1122631" cy="673578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 txBox="1"/>
            <p:nvPr/>
          </p:nvSpPr>
          <p:spPr>
            <a:xfrm>
              <a:off x="22295" y="239690"/>
              <a:ext cx="1083175" cy="634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OBJECTIVES</a:t>
              </a: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237462" y="436567"/>
              <a:ext cx="237997" cy="2784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 txBox="1"/>
            <p:nvPr/>
          </p:nvSpPr>
          <p:spPr>
            <a:xfrm>
              <a:off x="1325495" y="439364"/>
              <a:ext cx="166598" cy="16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549550" y="229719"/>
              <a:ext cx="1122631" cy="673578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 txBox="1"/>
            <p:nvPr/>
          </p:nvSpPr>
          <p:spPr>
            <a:xfrm>
              <a:off x="1589006" y="220063"/>
              <a:ext cx="1083175" cy="634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ACTIVITIES</a:t>
              </a:r>
              <a:endParaRPr sz="1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796581" y="417545"/>
              <a:ext cx="237997" cy="2784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 txBox="1"/>
            <p:nvPr/>
          </p:nvSpPr>
          <p:spPr>
            <a:xfrm>
              <a:off x="2839109" y="473227"/>
              <a:ext cx="166598" cy="16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 txBox="1"/>
            <p:nvPr/>
          </p:nvSpPr>
          <p:spPr>
            <a:xfrm>
              <a:off x="3135989" y="266199"/>
              <a:ext cx="1083175" cy="6341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hr-HR" sz="1400" b="0" i="0" u="none" strike="noStrike" cap="none" dirty="0">
                  <a:solidFill>
                    <a:schemeClr val="accent1"/>
                  </a:solidFill>
                  <a:latin typeface="Open Sans"/>
                  <a:ea typeface="Open Sans"/>
                  <a:cs typeface="Open Sans"/>
                  <a:sym typeface="Open Sans"/>
                </a:rPr>
                <a:t>BUDGET</a:t>
              </a:r>
              <a:endParaRPr sz="1400" b="0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553062" y="3096696"/>
            <a:ext cx="1120877" cy="61943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NEEDS</a:t>
            </a:r>
            <a:endParaRPr sz="16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2"/>
          <p:cNvSpPr/>
          <p:nvPr/>
        </p:nvSpPr>
        <p:spPr>
          <a:xfrm rot="-5400000">
            <a:off x="2033792" y="3024380"/>
            <a:ext cx="484632" cy="764064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280699" y="2913478"/>
            <a:ext cx="4875013" cy="98586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2176996" y="1916483"/>
            <a:ext cx="61276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2400" dirty="0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FROM ACTIVITIES TO BUDGET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3877" y="4226001"/>
            <a:ext cx="6633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Activity-based budgeting</a:t>
            </a:r>
            <a:r>
              <a:rPr lang="en-GB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focuses on the costs of activities required to implement the project and achieve objectives;</a:t>
            </a:r>
            <a:endParaRPr lang="hr-HR" sz="16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Costs </a:t>
            </a:r>
            <a:r>
              <a:rPr lang="en-GB" sz="16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must</a:t>
            </a:r>
            <a:r>
              <a:rPr lang="en-GB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be </a:t>
            </a:r>
            <a:r>
              <a:rPr lang="en-GB" sz="16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supported with</a:t>
            </a:r>
            <a:r>
              <a:rPr lang="en-GB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planned </a:t>
            </a:r>
            <a:r>
              <a:rPr lang="en-GB" sz="16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activities</a:t>
            </a:r>
            <a:r>
              <a:rPr lang="en-GB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regardless of budgeting option (real costs vs. simplified cost option(s)).</a:t>
            </a:r>
            <a:endParaRPr lang="en-US" sz="16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23717" y="1482728"/>
            <a:ext cx="7010303" cy="507380"/>
          </a:xfrm>
        </p:spPr>
        <p:txBody>
          <a:bodyPr/>
          <a:lstStyle/>
          <a:p>
            <a:r>
              <a:rPr lang="it-IT" dirty="0"/>
              <a:t>OSI </a:t>
            </a:r>
            <a:r>
              <a:rPr lang="hr-HR" dirty="0"/>
              <a:t>BUDGET</a:t>
            </a:r>
            <a:endParaRPr lang="en-US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C06E934F-97EA-4A58-8EB0-A0F1D349E792}"/>
              </a:ext>
            </a:extLst>
          </p:cNvPr>
          <p:cNvSpPr/>
          <p:nvPr/>
        </p:nvSpPr>
        <p:spPr>
          <a:xfrm>
            <a:off x="1719161" y="4967494"/>
            <a:ext cx="6953691" cy="861774"/>
          </a:xfrm>
          <a:prstGeom prst="rect">
            <a:avLst/>
          </a:prstGeom>
          <a:ln>
            <a:solidFill>
              <a:srgbClr val="94C7B1"/>
            </a:solidFill>
          </a:ln>
        </p:spPr>
        <p:txBody>
          <a:bodyPr wrap="square">
            <a:spAutoFit/>
          </a:bodyPr>
          <a:lstStyle/>
          <a:p>
            <a:r>
              <a:rPr lang="hr-HR" u="sng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/!\ POINT</a:t>
            </a:r>
            <a:r>
              <a:rPr lang="it-IT" u="sng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(s)</a:t>
            </a:r>
            <a:r>
              <a:rPr lang="hr-HR" u="sng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OF ATTENTION: </a:t>
            </a:r>
            <a:endParaRPr lang="it-IT" u="sng" dirty="0">
              <a:solidFill>
                <a:schemeClr val="accent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Assimilated PPs:</a:t>
            </a:r>
            <a:r>
              <a:rPr lang="en-US" sz="1200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Wingdings" panose="05000000000000000000" pitchFamily="2" charset="2"/>
              </a:rPr>
              <a:t> Budget developed with same principles and constraints of LPs/PPs;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Wingdings" panose="05000000000000000000" pitchFamily="2" charset="2"/>
              </a:rPr>
              <a:t>Associated PPs: NO Budget; Their travel &amp; acc. costs shall be budgeted under External expertise cost category of the related LP/PP budget.</a:t>
            </a:r>
            <a:endParaRPr lang="en-US" sz="1200" dirty="0">
              <a:solidFill>
                <a:schemeClr val="accent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D24042F-E877-4BBC-B111-6D93FA9DD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16620"/>
              </p:ext>
            </p:extLst>
          </p:nvPr>
        </p:nvGraphicFramePr>
        <p:xfrm>
          <a:off x="508689" y="2122681"/>
          <a:ext cx="8126622" cy="2329180"/>
        </p:xfrm>
        <a:graphic>
          <a:graphicData uri="http://schemas.openxmlformats.org/drawingml/2006/table">
            <a:tbl>
              <a:tblPr>
                <a:tableStyleId>{3FEE163F-8F7A-4FF4-9EAD-E9E3897B83EC}</a:tableStyleId>
              </a:tblPr>
              <a:tblGrid>
                <a:gridCol w="1105251">
                  <a:extLst>
                    <a:ext uri="{9D8B030D-6E8A-4147-A177-3AD203B41FA5}">
                      <a16:colId xmlns:a16="http://schemas.microsoft.com/office/drawing/2014/main" val="4076614557"/>
                    </a:ext>
                  </a:extLst>
                </a:gridCol>
                <a:gridCol w="1120391">
                  <a:extLst>
                    <a:ext uri="{9D8B030D-6E8A-4147-A177-3AD203B41FA5}">
                      <a16:colId xmlns:a16="http://schemas.microsoft.com/office/drawing/2014/main" val="2508808293"/>
                    </a:ext>
                  </a:extLst>
                </a:gridCol>
                <a:gridCol w="1135532">
                  <a:extLst>
                    <a:ext uri="{9D8B030D-6E8A-4147-A177-3AD203B41FA5}">
                      <a16:colId xmlns:a16="http://schemas.microsoft.com/office/drawing/2014/main" val="1165538032"/>
                    </a:ext>
                  </a:extLst>
                </a:gridCol>
                <a:gridCol w="938706">
                  <a:extLst>
                    <a:ext uri="{9D8B030D-6E8A-4147-A177-3AD203B41FA5}">
                      <a16:colId xmlns:a16="http://schemas.microsoft.com/office/drawing/2014/main" val="161855571"/>
                    </a:ext>
                  </a:extLst>
                </a:gridCol>
                <a:gridCol w="1241515">
                  <a:extLst>
                    <a:ext uri="{9D8B030D-6E8A-4147-A177-3AD203B41FA5}">
                      <a16:colId xmlns:a16="http://schemas.microsoft.com/office/drawing/2014/main" val="3035370313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384186795"/>
                    </a:ext>
                  </a:extLst>
                </a:gridCol>
                <a:gridCol w="1347497">
                  <a:extLst>
                    <a:ext uri="{9D8B030D-6E8A-4147-A177-3AD203B41FA5}">
                      <a16:colId xmlns:a16="http://schemas.microsoft.com/office/drawing/2014/main" val="3111951129"/>
                    </a:ext>
                  </a:extLst>
                </a:gridCol>
              </a:tblGrid>
              <a:tr h="4191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Specific Objective (SO)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4C7B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Expected project financial size (ERDF)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4C7B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Expected project financial size (TOT)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4C7B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Expected projects (n.)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4C7B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Partnerhip (n.partners)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4C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Min ERDF budget per partner (requirement)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4C7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083003"/>
                  </a:ext>
                </a:extLst>
              </a:tr>
              <a:tr h="557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min (requirement)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4C7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max (recommended)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4C7B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283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1.1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2.500.000,00 €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3.125.000,00 €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300.000,00 €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98236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1.2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5.000.000,00 €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6.250.000,00 €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300.000,00 €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8134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2.1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6.000.000,00 €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7.500.000,00 €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300.000,00 €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01083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2.2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5.500.000,00 €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6.875.000,00 €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300.000,00 €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70345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6.000.000,00 €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7.500.000,00 €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300.000,00 €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15791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4.1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5.500.000,00 €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6.875.000,00 €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300.000,00 €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81049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30.500.000,00 €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38.125.000,00 €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6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1095209"/>
                  </a:ext>
                </a:extLst>
              </a:tr>
            </a:tbl>
          </a:graphicData>
        </a:graphic>
      </p:graphicFrame>
      <p:sp>
        <p:nvSpPr>
          <p:cNvPr id="6" name="Esplosione: 8 punte 5">
            <a:extLst>
              <a:ext uri="{FF2B5EF4-FFF2-40B4-BE49-F238E27FC236}">
                <a16:creationId xmlns:a16="http://schemas.microsoft.com/office/drawing/2014/main" id="{F42125CC-95A8-4542-ABD5-1AF2B2EEF8E5}"/>
              </a:ext>
            </a:extLst>
          </p:cNvPr>
          <p:cNvSpPr/>
          <p:nvPr/>
        </p:nvSpPr>
        <p:spPr>
          <a:xfrm>
            <a:off x="6530451" y="1086008"/>
            <a:ext cx="1703569" cy="904100"/>
          </a:xfrm>
          <a:prstGeom prst="irregularSeal1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VAT </a:t>
            </a:r>
            <a:r>
              <a:rPr lang="it-IT" sz="12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eligibility</a:t>
            </a:r>
            <a:endParaRPr lang="it-IT" sz="1200" b="1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0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07189" y="1393725"/>
            <a:ext cx="7010303" cy="507380"/>
          </a:xfrm>
        </p:spPr>
        <p:txBody>
          <a:bodyPr/>
          <a:lstStyle/>
          <a:p>
            <a:r>
              <a:rPr lang="hr-HR" dirty="0"/>
              <a:t>CALL SPECIFIC RULES</a:t>
            </a:r>
            <a:r>
              <a:rPr lang="it-IT" dirty="0"/>
              <a:t> (</a:t>
            </a:r>
            <a:r>
              <a:rPr lang="it-IT" dirty="0" err="1"/>
              <a:t>Priority</a:t>
            </a:r>
            <a:r>
              <a:rPr lang="it-IT" dirty="0"/>
              <a:t> 1)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1120562" y="2117028"/>
            <a:ext cx="7445923" cy="3869886"/>
          </a:xfrm>
        </p:spPr>
        <p:txBody>
          <a:bodyPr/>
          <a:lstStyle/>
          <a:p>
            <a:pPr algn="just"/>
            <a:r>
              <a:rPr lang="en-US" dirty="0"/>
              <a:t>Available</a:t>
            </a:r>
            <a:r>
              <a:rPr lang="hr-HR" dirty="0"/>
              <a:t> are GRANT SCHEMES </a:t>
            </a:r>
            <a:r>
              <a:rPr lang="en-US" dirty="0"/>
              <a:t>(1.1)</a:t>
            </a:r>
            <a:r>
              <a:rPr lang="hr-HR" dirty="0"/>
              <a:t> V</a:t>
            </a:r>
            <a:r>
              <a:rPr lang="it-IT" dirty="0"/>
              <a:t>O</a:t>
            </a:r>
            <a:r>
              <a:rPr lang="hr-HR" dirty="0"/>
              <a:t>UCHER SCHEMES </a:t>
            </a:r>
            <a:r>
              <a:rPr lang="it-IT" dirty="0"/>
              <a:t>(1.2) </a:t>
            </a:r>
            <a:r>
              <a:rPr lang="hr-HR" dirty="0"/>
              <a:t>;</a:t>
            </a:r>
          </a:p>
          <a:p>
            <a:pPr algn="just"/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Minimum </a:t>
            </a:r>
            <a:r>
              <a:rPr lang="en-US" dirty="0"/>
              <a:t>of</a:t>
            </a:r>
            <a:r>
              <a:rPr lang="hr-HR" dirty="0"/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75%</a:t>
            </a:r>
            <a:r>
              <a:rPr lang="en-US" dirty="0"/>
              <a:t> of </a:t>
            </a:r>
            <a:r>
              <a:rPr lang="hr-HR" dirty="0"/>
              <a:t>OSI </a:t>
            </a:r>
            <a:r>
              <a:rPr lang="en-US" dirty="0"/>
              <a:t>project</a:t>
            </a:r>
            <a:r>
              <a:rPr lang="hr-HR" dirty="0"/>
              <a:t> </a:t>
            </a:r>
            <a:r>
              <a:rPr lang="en-US" dirty="0"/>
              <a:t>budget shall be devoted to the SMEs support</a:t>
            </a:r>
            <a:r>
              <a:rPr lang="hr-HR" dirty="0"/>
              <a:t>;</a:t>
            </a:r>
          </a:p>
          <a:p>
            <a:pPr algn="just"/>
            <a:r>
              <a:rPr lang="hr-HR" dirty="0"/>
              <a:t>Management </a:t>
            </a:r>
            <a:r>
              <a:rPr lang="en-US" dirty="0"/>
              <a:t>costs</a:t>
            </a:r>
            <a:r>
              <a:rPr lang="hr-HR" dirty="0"/>
              <a:t> </a:t>
            </a:r>
            <a:r>
              <a:rPr lang="en-US" dirty="0"/>
              <a:t>can</a:t>
            </a:r>
            <a:r>
              <a:rPr lang="hr-HR" dirty="0"/>
              <a:t> </a:t>
            </a:r>
            <a:r>
              <a:rPr lang="en-US" dirty="0"/>
              <a:t>be</a:t>
            </a:r>
            <a:r>
              <a:rPr lang="hr-HR" dirty="0"/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maximum</a:t>
            </a:r>
            <a:r>
              <a:rPr lang="hr-HR" dirty="0"/>
              <a:t> </a:t>
            </a:r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25% </a:t>
            </a:r>
            <a:r>
              <a:rPr lang="en-US" dirty="0"/>
              <a:t>of</a:t>
            </a:r>
            <a:r>
              <a:rPr lang="hr-HR" dirty="0"/>
              <a:t> OSI </a:t>
            </a:r>
            <a:r>
              <a:rPr lang="en-US" dirty="0"/>
              <a:t>project</a:t>
            </a:r>
            <a:r>
              <a:rPr lang="hr-HR" dirty="0"/>
              <a:t> </a:t>
            </a:r>
            <a:r>
              <a:rPr lang="en-US" dirty="0"/>
              <a:t>budget</a:t>
            </a:r>
            <a:r>
              <a:rPr lang="hr-HR" dirty="0"/>
              <a:t>;</a:t>
            </a:r>
            <a:endParaRPr lang="en-US" dirty="0"/>
          </a:p>
          <a:p>
            <a:pPr algn="just"/>
            <a:r>
              <a:rPr lang="hr-HR" dirty="0"/>
              <a:t>Management </a:t>
            </a:r>
            <a:r>
              <a:rPr lang="en-US" dirty="0"/>
              <a:t>costs</a:t>
            </a:r>
            <a:r>
              <a:rPr lang="hr-HR" dirty="0"/>
              <a:t> </a:t>
            </a:r>
            <a:r>
              <a:rPr lang="en-US" dirty="0"/>
              <a:t>may</a:t>
            </a:r>
            <a:r>
              <a:rPr lang="hr-HR" dirty="0"/>
              <a:t> </a:t>
            </a:r>
            <a:r>
              <a:rPr lang="en-US" dirty="0"/>
              <a:t>include</a:t>
            </a:r>
            <a:r>
              <a:rPr lang="hr-HR" dirty="0"/>
              <a:t> </a:t>
            </a:r>
            <a:r>
              <a:rPr lang="en-US" dirty="0"/>
              <a:t>different</a:t>
            </a:r>
            <a:r>
              <a:rPr lang="hr-HR" dirty="0"/>
              <a:t> </a:t>
            </a:r>
            <a:r>
              <a:rPr lang="en-US" dirty="0"/>
              <a:t>cost</a:t>
            </a:r>
            <a:r>
              <a:rPr lang="hr-HR" dirty="0"/>
              <a:t> </a:t>
            </a:r>
            <a:r>
              <a:rPr lang="en-US" dirty="0"/>
              <a:t>categories</a:t>
            </a:r>
            <a:r>
              <a:rPr lang="hr-HR" dirty="0"/>
              <a:t>: </a:t>
            </a:r>
            <a:r>
              <a:rPr lang="en-US" dirty="0"/>
              <a:t>Staff costs</a:t>
            </a:r>
            <a:r>
              <a:rPr lang="hr-HR" dirty="0"/>
              <a:t>; </a:t>
            </a:r>
            <a:r>
              <a:rPr lang="en-US" dirty="0"/>
              <a:t>Office and administrative costs</a:t>
            </a:r>
            <a:r>
              <a:rPr lang="hr-HR" dirty="0"/>
              <a:t> (15% flat rate); </a:t>
            </a:r>
            <a:r>
              <a:rPr lang="en-US" dirty="0"/>
              <a:t>Travel and accommodation costs </a:t>
            </a:r>
            <a:r>
              <a:rPr lang="hr-HR" dirty="0"/>
              <a:t>(</a:t>
            </a:r>
            <a:r>
              <a:rPr lang="en-US" dirty="0"/>
              <a:t>15% </a:t>
            </a:r>
            <a:r>
              <a:rPr lang="hr-HR" dirty="0"/>
              <a:t>f</a:t>
            </a:r>
            <a:r>
              <a:rPr lang="en-US" dirty="0" err="1"/>
              <a:t>lat</a:t>
            </a:r>
            <a:r>
              <a:rPr lang="hr-HR" dirty="0"/>
              <a:t> rate); </a:t>
            </a:r>
            <a:r>
              <a:rPr lang="en-US" dirty="0"/>
              <a:t>External expertise and services</a:t>
            </a:r>
            <a:r>
              <a:rPr lang="hr-HR" dirty="0"/>
              <a:t> </a:t>
            </a:r>
            <a:r>
              <a:rPr lang="en-US" dirty="0"/>
              <a:t>costs</a:t>
            </a:r>
            <a:r>
              <a:rPr lang="hr-HR" dirty="0"/>
              <a:t>;</a:t>
            </a:r>
            <a:endParaRPr lang="it-IT" dirty="0"/>
          </a:p>
          <a:p>
            <a:pPr algn="just"/>
            <a:r>
              <a:rPr lang="hr-HR" dirty="0"/>
              <a:t>PRIORITY 1 OSI pr</a:t>
            </a:r>
            <a:r>
              <a:rPr lang="en-US" sz="1600" dirty="0" err="1"/>
              <a:t>ojects</a:t>
            </a:r>
            <a:r>
              <a:rPr lang="hr-HR" sz="1600" dirty="0"/>
              <a:t> </a:t>
            </a:r>
            <a:r>
              <a:rPr lang="en-US" sz="1600" dirty="0"/>
              <a:t>may</a:t>
            </a:r>
            <a:r>
              <a:rPr lang="hr-HR" sz="1600" dirty="0"/>
              <a:t> </a:t>
            </a:r>
            <a:r>
              <a:rPr lang="en-US" sz="1600" dirty="0"/>
              <a:t>not</a:t>
            </a:r>
            <a:r>
              <a:rPr lang="hr-HR" sz="1600" dirty="0"/>
              <a:t> </a:t>
            </a:r>
            <a:r>
              <a:rPr lang="en-US" sz="1600" dirty="0"/>
              <a:t>select</a:t>
            </a:r>
            <a:r>
              <a:rPr lang="hr-HR" sz="1600" dirty="0"/>
              <a:t> OPTION 1 for </a:t>
            </a:r>
            <a:r>
              <a:rPr lang="en-US" sz="1600" dirty="0"/>
              <a:t>financing</a:t>
            </a:r>
            <a:r>
              <a:rPr lang="hr-HR" sz="1600" dirty="0"/>
              <a:t> (40% flat on </a:t>
            </a:r>
            <a:r>
              <a:rPr lang="en-US" sz="1600" dirty="0"/>
              <a:t>Staff</a:t>
            </a:r>
            <a:r>
              <a:rPr lang="hr-HR" sz="1600" dirty="0"/>
              <a:t> </a:t>
            </a:r>
            <a:r>
              <a:rPr lang="en-US" sz="1600" dirty="0"/>
              <a:t>costs</a:t>
            </a:r>
            <a:r>
              <a:rPr lang="hr-HR" sz="1600" dirty="0"/>
              <a:t> to </a:t>
            </a:r>
            <a:r>
              <a:rPr lang="en-US" sz="1600" dirty="0"/>
              <a:t>cover</a:t>
            </a:r>
            <a:r>
              <a:rPr lang="hr-HR" sz="1600" dirty="0"/>
              <a:t> </a:t>
            </a:r>
            <a:r>
              <a:rPr lang="en-US" sz="1600" dirty="0"/>
              <a:t>all</a:t>
            </a:r>
            <a:r>
              <a:rPr lang="hr-HR" sz="1600" dirty="0"/>
              <a:t> </a:t>
            </a:r>
            <a:r>
              <a:rPr lang="en-US" sz="1600" dirty="0"/>
              <a:t>other</a:t>
            </a:r>
            <a:r>
              <a:rPr lang="hr-HR" sz="1600" dirty="0"/>
              <a:t> </a:t>
            </a:r>
            <a:r>
              <a:rPr lang="en-US" sz="1600" dirty="0"/>
              <a:t>costs</a:t>
            </a:r>
            <a:r>
              <a:rPr lang="hr-HR" sz="1600" dirty="0"/>
              <a:t>)</a:t>
            </a:r>
            <a:r>
              <a:rPr lang="it-IT" sz="1600" dirty="0"/>
              <a:t>.</a:t>
            </a:r>
            <a:endParaRPr lang="hr-HR" sz="1600" dirty="0"/>
          </a:p>
        </p:txBody>
      </p:sp>
      <p:sp>
        <p:nvSpPr>
          <p:cNvPr id="4" name="Esplosione: 8 punte 3">
            <a:extLst>
              <a:ext uri="{FF2B5EF4-FFF2-40B4-BE49-F238E27FC236}">
                <a16:creationId xmlns:a16="http://schemas.microsoft.com/office/drawing/2014/main" id="{B9893177-23A3-4B50-BA9F-87CE357D574E}"/>
              </a:ext>
            </a:extLst>
          </p:cNvPr>
          <p:cNvSpPr/>
          <p:nvPr/>
        </p:nvSpPr>
        <p:spPr>
          <a:xfrm>
            <a:off x="6062871" y="4909931"/>
            <a:ext cx="2415208" cy="1371600"/>
          </a:xfrm>
          <a:prstGeom prst="irregularSeal1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See</a:t>
            </a:r>
            <a:r>
              <a:rPr lang="it-IT" sz="12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it-IT" sz="12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Annex</a:t>
            </a:r>
            <a:r>
              <a:rPr lang="it-IT" sz="12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 to the Call </a:t>
            </a:r>
            <a:r>
              <a:rPr lang="it-IT" sz="12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announcement</a:t>
            </a:r>
            <a:endParaRPr lang="it-IT" sz="1200" b="1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3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1073522" y="1401693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it-IT" dirty="0"/>
              <a:t>TIME-WISE ELIGIBILITY OF EXPENDITURES</a:t>
            </a:r>
          </a:p>
        </p:txBody>
      </p:sp>
      <p:sp>
        <p:nvSpPr>
          <p:cNvPr id="84" name="Google Shape;84;p15"/>
          <p:cNvSpPr/>
          <p:nvPr/>
        </p:nvSpPr>
        <p:spPr>
          <a:xfrm>
            <a:off x="1262427" y="2667641"/>
            <a:ext cx="6491827" cy="79581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3220893" y="1926692"/>
            <a:ext cx="280479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2800" b="0" i="0" u="none" strike="noStrike" cap="none" dirty="0">
                <a:solidFill>
                  <a:srgbClr val="94C7B1"/>
                </a:solidFill>
                <a:latin typeface="Open Sans"/>
                <a:ea typeface="Open Sans"/>
                <a:cs typeface="Open Sans"/>
                <a:sym typeface="Open Sans"/>
              </a:rPr>
              <a:t>PROJECT</a:t>
            </a:r>
            <a:endParaRPr sz="2800" b="0" i="0" u="none" strike="noStrike" cap="none" dirty="0">
              <a:solidFill>
                <a:srgbClr val="94C7B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6" name="Google Shape;86;p15"/>
          <p:cNvGrpSpPr/>
          <p:nvPr/>
        </p:nvGrpSpPr>
        <p:grpSpPr>
          <a:xfrm>
            <a:off x="1531592" y="2800214"/>
            <a:ext cx="6094164" cy="503634"/>
            <a:chOff x="917" y="126252"/>
            <a:chExt cx="6094164" cy="503634"/>
          </a:xfrm>
        </p:grpSpPr>
        <p:sp>
          <p:nvSpPr>
            <p:cNvPr id="87" name="Google Shape;87;p15"/>
            <p:cNvSpPr/>
            <p:nvPr/>
          </p:nvSpPr>
          <p:spPr>
            <a:xfrm>
              <a:off x="917" y="126252"/>
              <a:ext cx="1259085" cy="503634"/>
            </a:xfrm>
            <a:prstGeom prst="homePlate">
              <a:avLst>
                <a:gd name="adj" fmla="val 50000"/>
              </a:avLst>
            </a:prstGeom>
            <a:solidFill>
              <a:srgbClr val="A8D08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 txBox="1"/>
            <p:nvPr/>
          </p:nvSpPr>
          <p:spPr>
            <a:xfrm>
              <a:off x="917" y="126252"/>
              <a:ext cx="1133177" cy="503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675" tIns="37325" rIns="18650" bIns="37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Preparation</a:t>
              </a:r>
              <a:endParaRPr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008186" y="126252"/>
              <a:ext cx="4079627" cy="503634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 txBox="1"/>
            <p:nvPr/>
          </p:nvSpPr>
          <p:spPr>
            <a:xfrm>
              <a:off x="1260003" y="126252"/>
              <a:ext cx="3575993" cy="503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37325" rIns="18650" bIns="37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Implementation</a:t>
              </a: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4835996" y="126252"/>
              <a:ext cx="1259085" cy="503634"/>
            </a:xfrm>
            <a:prstGeom prst="chevron">
              <a:avLst>
                <a:gd name="adj" fmla="val 50000"/>
              </a:avLst>
            </a:prstGeom>
            <a:solidFill>
              <a:srgbClr val="A8D08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 txBox="1"/>
            <p:nvPr/>
          </p:nvSpPr>
          <p:spPr>
            <a:xfrm>
              <a:off x="5087813" y="126252"/>
              <a:ext cx="755451" cy="503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37325" rIns="18650" bIns="37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Closure</a:t>
              </a:r>
              <a:endParaRPr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3" name="Google Shape;93;p15"/>
          <p:cNvSpPr/>
          <p:nvPr/>
        </p:nvSpPr>
        <p:spPr>
          <a:xfrm>
            <a:off x="1716595" y="3542081"/>
            <a:ext cx="455131" cy="103894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6930558" y="3541290"/>
            <a:ext cx="455131" cy="103894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" name="Google Shape;95;p15"/>
          <p:cNvCxnSpPr/>
          <p:nvPr/>
        </p:nvCxnSpPr>
        <p:spPr>
          <a:xfrm>
            <a:off x="2717067" y="3375816"/>
            <a:ext cx="8792" cy="92319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96" name="Google Shape;96;p15"/>
          <p:cNvCxnSpPr/>
          <p:nvPr/>
        </p:nvCxnSpPr>
        <p:spPr>
          <a:xfrm>
            <a:off x="6553202" y="3347456"/>
            <a:ext cx="8792" cy="92319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7" name="Google Shape;97;p15"/>
          <p:cNvSpPr txBox="1">
            <a:spLocks noGrp="1"/>
          </p:cNvSpPr>
          <p:nvPr>
            <p:ph type="body" idx="2"/>
          </p:nvPr>
        </p:nvSpPr>
        <p:spPr>
          <a:xfrm>
            <a:off x="2684587" y="3836141"/>
            <a:ext cx="3877407" cy="77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dirty="0"/>
              <a:t>Starting and ending date of the project as defined in the </a:t>
            </a:r>
            <a:r>
              <a:rPr lang="it-IT" dirty="0" err="1"/>
              <a:t>Subsidy</a:t>
            </a:r>
            <a:r>
              <a:rPr lang="it-IT" dirty="0"/>
              <a:t> Contract (or </a:t>
            </a:r>
            <a:r>
              <a:rPr lang="it-IT" dirty="0" err="1"/>
              <a:t>latest</a:t>
            </a:r>
            <a:r>
              <a:rPr lang="it-IT" dirty="0"/>
              <a:t> AF)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  <p:graphicFrame>
        <p:nvGraphicFramePr>
          <p:cNvPr id="98" name="Google Shape;98;p15"/>
          <p:cNvGraphicFramePr/>
          <p:nvPr>
            <p:extLst>
              <p:ext uri="{D42A27DB-BD31-4B8C-83A1-F6EECF244321}">
                <p14:modId xmlns:p14="http://schemas.microsoft.com/office/powerpoint/2010/main" val="2672658160"/>
              </p:ext>
            </p:extLst>
          </p:nvPr>
        </p:nvGraphicFramePr>
        <p:xfrm>
          <a:off x="1262428" y="4688665"/>
          <a:ext cx="3279093" cy="1089331"/>
        </p:xfrm>
        <a:graphic>
          <a:graphicData uri="http://schemas.openxmlformats.org/drawingml/2006/table">
            <a:tbl>
              <a:tblPr firstRow="1" firstCol="1" bandRow="1">
                <a:noFill/>
                <a:tableStyleId>{3FEE163F-8F7A-4FF4-9EAD-E9E3897B83EC}</a:tableStyleId>
              </a:tblPr>
              <a:tblGrid>
                <a:gridCol w="1288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438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Lump sum for Preparation costs</a:t>
                      </a:r>
                      <a:endParaRPr lang="hr-HR"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OSI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Amount (€)</a:t>
                      </a:r>
                      <a:r>
                        <a:rPr lang="hr-HR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*</a:t>
                      </a:r>
                      <a:endParaRPr sz="12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Notes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solidFill>
                      <a:srgbClr val="A8D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17.</a:t>
                      </a:r>
                      <a:r>
                        <a:rPr lang="hr-HR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r>
                        <a:rPr lang="it-IT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00,00€ </a:t>
                      </a:r>
                      <a:endParaRPr sz="12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u="sng" strike="noStrike" cap="none" dirty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 PROJECT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9" name="Google Shape;99;p15"/>
          <p:cNvGraphicFramePr/>
          <p:nvPr>
            <p:extLst>
              <p:ext uri="{D42A27DB-BD31-4B8C-83A1-F6EECF244321}">
                <p14:modId xmlns:p14="http://schemas.microsoft.com/office/powerpoint/2010/main" val="1385346143"/>
              </p:ext>
            </p:extLst>
          </p:nvPr>
        </p:nvGraphicFramePr>
        <p:xfrm>
          <a:off x="4832694" y="4685598"/>
          <a:ext cx="2921560" cy="1089331"/>
        </p:xfrm>
        <a:graphic>
          <a:graphicData uri="http://schemas.openxmlformats.org/drawingml/2006/table">
            <a:tbl>
              <a:tblPr firstRow="1" firstCol="1" bandRow="1">
                <a:noFill/>
                <a:tableStyleId>{3FEE163F-8F7A-4FF4-9EAD-E9E3897B83EC}</a:tableStyleId>
              </a:tblPr>
              <a:tblGrid>
                <a:gridCol w="907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352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Closure Lump sum</a:t>
                      </a:r>
                      <a:endParaRPr lang="hr-HR"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OSI</a:t>
                      </a:r>
                      <a:endParaRPr sz="12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Amount (€)</a:t>
                      </a:r>
                      <a:r>
                        <a:rPr lang="hr-HR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*</a:t>
                      </a:r>
                      <a:endParaRPr sz="12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Notes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solidFill>
                      <a:srgbClr val="A8D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r>
                        <a:rPr lang="it-IT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.000,00€</a:t>
                      </a:r>
                      <a:endParaRPr sz="12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u="sng" strike="noStrike" cap="none" dirty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 PARTNER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31592" y="5851282"/>
            <a:ext cx="6060285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*/!\ POINT OF ATTENTION: </a:t>
            </a:r>
            <a:r>
              <a:rPr lang="en-US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Amount</a:t>
            </a:r>
            <a:r>
              <a:rPr lang="hr-HR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in</a:t>
            </a:r>
            <a:r>
              <a:rPr lang="en-US" dirty="0" err="1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clude</a:t>
            </a:r>
            <a:r>
              <a:rPr lang="hr-HR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</a:t>
            </a:r>
            <a:r>
              <a:rPr lang="en-US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ERDF</a:t>
            </a:r>
            <a:r>
              <a:rPr lang="hr-HR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+</a:t>
            </a:r>
            <a:r>
              <a:rPr lang="hr-HR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co-financing</a:t>
            </a:r>
            <a:r>
              <a:rPr lang="hr-HR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/</a:t>
            </a:r>
            <a:r>
              <a:rPr lang="hr-HR" dirty="0" err="1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FdR</a:t>
            </a:r>
            <a:endParaRPr lang="en-US" dirty="0">
              <a:solidFill>
                <a:schemeClr val="accent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1109416" y="1433129"/>
            <a:ext cx="7100002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it-IT" dirty="0"/>
              <a:t>Budgeting options </a:t>
            </a:r>
            <a:r>
              <a:rPr lang="it-IT" dirty="0" err="1"/>
              <a:t>at</a:t>
            </a:r>
            <a:r>
              <a:rPr lang="it-IT" dirty="0"/>
              <a:t> Partner budget level</a:t>
            </a:r>
          </a:p>
        </p:txBody>
      </p:sp>
      <p:graphicFrame>
        <p:nvGraphicFramePr>
          <p:cNvPr id="105" name="Google Shape;105;p16"/>
          <p:cNvGraphicFramePr/>
          <p:nvPr>
            <p:extLst>
              <p:ext uri="{D42A27DB-BD31-4B8C-83A1-F6EECF244321}">
                <p14:modId xmlns:p14="http://schemas.microsoft.com/office/powerpoint/2010/main" val="2096555153"/>
              </p:ext>
            </p:extLst>
          </p:nvPr>
        </p:nvGraphicFramePr>
        <p:xfrm>
          <a:off x="1248508" y="2007033"/>
          <a:ext cx="6752475" cy="3305316"/>
        </p:xfrm>
        <a:graphic>
          <a:graphicData uri="http://schemas.openxmlformats.org/drawingml/2006/table">
            <a:tbl>
              <a:tblPr>
                <a:noFill/>
                <a:tableStyleId>{6C1AE9EC-57A2-44E2-8CBE-30620A43DD47}</a:tableStyleId>
              </a:tblPr>
              <a:tblGrid>
                <a:gridCol w="176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 categories</a:t>
                      </a:r>
                      <a:endParaRPr sz="12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Option n.1</a:t>
                      </a:r>
                      <a:r>
                        <a:rPr lang="it-IT" sz="1200" b="1" u="none" strike="noStrike" cap="none" dirty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*</a:t>
                      </a:r>
                      <a:endParaRPr sz="1200" u="none" strike="noStrike" cap="none" dirty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Option n.2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Option n.3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Staff costs</a:t>
                      </a:r>
                      <a:endParaRPr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REAL costs </a:t>
                      </a:r>
                      <a:r>
                        <a:rPr lang="it-IT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it-IT" sz="11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 time with fixed percentage method or Full-time)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20% Flat </a:t>
                      </a:r>
                      <a:r>
                        <a:rPr lang="it-IT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other direct costs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REAL costs </a:t>
                      </a:r>
                      <a:r>
                        <a:rPr lang="it-IT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it-IT" sz="11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 time with fixed percentage method or Full-time)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4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Office and administrative costs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40% </a:t>
                      </a:r>
                      <a:r>
                        <a:rPr lang="en-US" sz="1100" b="1" u="none" strike="noStrike" cap="none" noProof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Flat</a:t>
                      </a: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it-IT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Staff costs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15% Flat </a:t>
                      </a:r>
                      <a:r>
                        <a:rPr lang="it-IT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Staff costs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15% </a:t>
                      </a:r>
                      <a:r>
                        <a:rPr lang="it-IT" sz="1100" b="1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Flat</a:t>
                      </a: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it-IT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Staff </a:t>
                      </a:r>
                      <a:r>
                        <a:rPr lang="it-IT" sz="11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costs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15% Flat </a:t>
                      </a:r>
                      <a:r>
                        <a:rPr lang="it-IT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Staff costs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15% Flat </a:t>
                      </a:r>
                      <a:r>
                        <a:rPr lang="it-IT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Staff costs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Travel and accommodation costs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REAL costs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REAL costs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8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External expertise and services costs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REAL costs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REAL costs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Equipment costs</a:t>
                      </a:r>
                      <a:endParaRPr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Infrastructure</a:t>
                      </a: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it-IT" sz="1100" b="1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works</a:t>
                      </a: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it-IT" sz="1100" b="1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costs</a:t>
                      </a:r>
                      <a:endParaRPr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REAL costs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REAL </a:t>
                      </a:r>
                      <a:r>
                        <a:rPr lang="en-US" sz="1100" b="1" u="none" strike="noStrike" cap="none" noProof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costs</a:t>
                      </a:r>
                      <a:endParaRPr lang="en-US" noProof="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6" name="Google Shape;106;p16"/>
          <p:cNvSpPr/>
          <p:nvPr/>
        </p:nvSpPr>
        <p:spPr>
          <a:xfrm>
            <a:off x="1248509" y="5424871"/>
            <a:ext cx="6752474" cy="55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it-IT" u="sng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/!\ POINT OF ATTENTION:</a:t>
            </a:r>
            <a:r>
              <a:rPr lang="it-IT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it-IT" sz="1200" i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*Option 1 </a:t>
            </a:r>
            <a:r>
              <a:rPr lang="it-IT" sz="1200" i="1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is</a:t>
            </a:r>
            <a:r>
              <a:rPr lang="it-IT" sz="1200" i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r-HR" sz="1200" i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NOT </a:t>
            </a:r>
            <a:r>
              <a:rPr lang="en-US" sz="1200" i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available</a:t>
            </a:r>
            <a:r>
              <a:rPr lang="hr-HR" sz="1200" i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for </a:t>
            </a:r>
            <a:r>
              <a:rPr lang="en-US" sz="1200" i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OSIs</a:t>
            </a:r>
            <a:r>
              <a:rPr lang="hr-HR" sz="1200" i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i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under</a:t>
            </a:r>
            <a:r>
              <a:rPr lang="hr-HR" sz="1200" i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i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Priority 1</a:t>
            </a:r>
            <a:endParaRPr lang="it-IT" sz="1200" i="1" dirty="0">
              <a:solidFill>
                <a:srgbClr val="FF0000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sz="1200" b="0" i="0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1987826" y="1147759"/>
            <a:ext cx="6002936" cy="76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it-IT" dirty="0"/>
              <a:t>Budgeting options (total </a:t>
            </a:r>
            <a:r>
              <a:rPr lang="en-US" dirty="0"/>
              <a:t>project</a:t>
            </a:r>
            <a:r>
              <a:rPr lang="hr-HR" dirty="0"/>
              <a:t> </a:t>
            </a:r>
            <a:r>
              <a:rPr lang="it-IT" dirty="0"/>
              <a:t>budget) – </a:t>
            </a:r>
            <a:r>
              <a:rPr lang="it-IT" i="1" dirty="0"/>
              <a:t>example</a:t>
            </a:r>
            <a:r>
              <a:rPr lang="hr-HR" i="1" dirty="0"/>
              <a:t> for OSI 2.2.</a:t>
            </a:r>
            <a:endParaRPr i="1" dirty="0"/>
          </a:p>
        </p:txBody>
      </p:sp>
      <p:graphicFrame>
        <p:nvGraphicFramePr>
          <p:cNvPr id="4" name="Google Shape;105;p16"/>
          <p:cNvGraphicFramePr/>
          <p:nvPr>
            <p:extLst>
              <p:ext uri="{D42A27DB-BD31-4B8C-83A1-F6EECF244321}">
                <p14:modId xmlns:p14="http://schemas.microsoft.com/office/powerpoint/2010/main" val="2772875225"/>
              </p:ext>
            </p:extLst>
          </p:nvPr>
        </p:nvGraphicFramePr>
        <p:xfrm>
          <a:off x="1258725" y="1979191"/>
          <a:ext cx="6732037" cy="3891495"/>
        </p:xfrm>
        <a:graphic>
          <a:graphicData uri="http://schemas.openxmlformats.org/drawingml/2006/table">
            <a:tbl>
              <a:tblPr>
                <a:noFill/>
                <a:tableStyleId>{6C1AE9EC-57A2-44E2-8CBE-30620A43DD47}</a:tableStyleId>
              </a:tblPr>
              <a:tblGrid>
                <a:gridCol w="1744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 categories</a:t>
                      </a:r>
                      <a:endParaRPr sz="12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Option n.1</a:t>
                      </a:r>
                      <a:endParaRPr sz="1200" u="none" strike="noStrike" cap="none" dirty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Option n.2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Option n.3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Staff costs</a:t>
                      </a:r>
                      <a:endParaRPr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4.500</a:t>
                      </a: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.000,00</a:t>
                      </a: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€</a:t>
                      </a:r>
                      <a:endParaRPr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b="1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1.040.000,00</a:t>
                      </a:r>
                      <a:r>
                        <a:rPr lang="hr-HR" sz="1100" b="1" i="0" u="none" strike="noStrike" cap="none" baseline="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€</a:t>
                      </a:r>
                      <a:endParaRPr lang="it-IT" sz="1100" b="1" i="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(20% Flat </a:t>
                      </a:r>
                      <a:r>
                        <a:rPr lang="it-IT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direct costs)</a:t>
                      </a:r>
                      <a:endParaRPr b="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1.100</a:t>
                      </a: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.000,00</a:t>
                      </a: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€</a:t>
                      </a:r>
                      <a:endParaRPr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4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Office and administrative costs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1.80</a:t>
                      </a: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0.000,00 </a:t>
                      </a: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€</a:t>
                      </a:r>
                      <a:endParaRPr lang="it-IT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40% F</a:t>
                      </a: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 </a:t>
                      </a:r>
                      <a:r>
                        <a:rPr lang="it-IT" sz="1100" b="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rate </a:t>
                      </a:r>
                      <a:r>
                        <a:rPr lang="hr-HR" sz="1100" b="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St</a:t>
                      </a:r>
                      <a:r>
                        <a:rPr lang="en-US" sz="1100" b="0" u="none" strike="noStrike" cap="none" noProof="0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aff</a:t>
                      </a:r>
                      <a:r>
                        <a:rPr lang="hr-HR" sz="1100" b="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156.000</a:t>
                      </a: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,00</a:t>
                      </a: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€</a:t>
                      </a:r>
                      <a:endParaRPr lang="it-IT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(15% Flat </a:t>
                      </a:r>
                      <a:r>
                        <a:rPr lang="it-IT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Staff)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hr-HR" sz="1100" b="1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165</a:t>
                      </a:r>
                      <a:r>
                        <a:rPr lang="en-GB" sz="1100" b="1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.000,00</a:t>
                      </a:r>
                      <a:r>
                        <a:rPr lang="hr-HR" sz="1100" b="1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 €</a:t>
                      </a:r>
                      <a:endParaRPr lang="en-GB" sz="1100" b="1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(15% Flat </a:t>
                      </a:r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on Staff)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156.0</a:t>
                      </a: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00,00</a:t>
                      </a: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€</a:t>
                      </a:r>
                      <a:endParaRPr lang="it-IT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(15% Flat </a:t>
                      </a:r>
                      <a:r>
                        <a:rPr lang="it-IT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Staff)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r-H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165</a:t>
                      </a: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.000,00</a:t>
                      </a:r>
                      <a:r>
                        <a:rPr kumimoji="0" lang="hr-H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 €</a:t>
                      </a:r>
                      <a:endParaRPr kumimoji="0" lang="en-GB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(15% Flat </a:t>
                      </a: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on Staff)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Travel and accommodation costs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8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External expertise and services costs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1.20</a:t>
                      </a: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0.000,00</a:t>
                      </a: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€</a:t>
                      </a:r>
                      <a:endParaRPr dirty="0"/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1.170</a:t>
                      </a: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.000,00</a:t>
                      </a: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€</a:t>
                      </a:r>
                      <a:endParaRPr dirty="0"/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</a:t>
                      </a: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0.000,00</a:t>
                      </a: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€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00.000,00</a:t>
                      </a: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€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Equipment costs</a:t>
                      </a:r>
                      <a:endParaRPr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Infrastructure and works costs</a:t>
                      </a:r>
                      <a:endParaRPr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3.000</a:t>
                      </a: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.000,00</a:t>
                      </a: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€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3.000</a:t>
                      </a:r>
                      <a:r>
                        <a:rPr lang="it-IT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.000,00</a:t>
                      </a: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€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INDICATIVE </a:t>
                      </a:r>
                      <a:r>
                        <a:rPr lang="en-US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BUDGET</a:t>
                      </a:r>
                      <a:r>
                        <a:rPr lang="hr-HR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(100%)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b="1" dirty="0"/>
                        <a:t>6</a:t>
                      </a:r>
                      <a:r>
                        <a:rPr lang="en-US" b="1" dirty="0"/>
                        <a:t>.3</a:t>
                      </a:r>
                      <a:r>
                        <a:rPr lang="hr-HR" b="1" dirty="0"/>
                        <a:t>00</a:t>
                      </a:r>
                      <a:r>
                        <a:rPr lang="en-US" b="1" dirty="0"/>
                        <a:t>.000,00</a:t>
                      </a:r>
                      <a:r>
                        <a:rPr lang="hr-HR" b="1" dirty="0"/>
                        <a:t> €</a:t>
                      </a:r>
                      <a:endParaRPr b="1" dirty="0"/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b="1" dirty="0"/>
                        <a:t>6.552</a:t>
                      </a:r>
                      <a:r>
                        <a:rPr lang="en-US" b="1" dirty="0"/>
                        <a:t>.000,00</a:t>
                      </a:r>
                      <a:r>
                        <a:rPr lang="hr-HR" b="1" dirty="0"/>
                        <a:t> €</a:t>
                      </a:r>
                      <a:endParaRPr b="1" dirty="0"/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hr-HR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r>
                        <a:rPr lang="hr-HR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0.000,00</a:t>
                      </a:r>
                      <a:r>
                        <a:rPr lang="hr-HR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€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4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94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066846" y="1474277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it-IT"/>
              <a:t>Staff costs</a:t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204872" y="1955281"/>
            <a:ext cx="6697540" cy="81710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STAFF COSTS =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Salary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payments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+ any other costs directly linked to salary payments incurred and paid by the employer, such as employment taxes and social security including pensions.   </a:t>
            </a:r>
            <a:endParaRPr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3" name="Google Shape;113;p17"/>
          <p:cNvGrpSpPr/>
          <p:nvPr/>
        </p:nvGrpSpPr>
        <p:grpSpPr>
          <a:xfrm>
            <a:off x="1208142" y="2879755"/>
            <a:ext cx="6690999" cy="2479819"/>
            <a:chOff x="3270" y="368"/>
            <a:chExt cx="6690999" cy="2479819"/>
          </a:xfrm>
        </p:grpSpPr>
        <p:sp>
          <p:nvSpPr>
            <p:cNvPr id="114" name="Google Shape;114;p17"/>
            <p:cNvSpPr/>
            <p:nvPr/>
          </p:nvSpPr>
          <p:spPr>
            <a:xfrm rot="5400000">
              <a:off x="3983603" y="-1571206"/>
              <a:ext cx="1139092" cy="428223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7"/>
            <p:cNvSpPr txBox="1"/>
            <p:nvPr/>
          </p:nvSpPr>
          <p:spPr>
            <a:xfrm>
              <a:off x="2412030" y="55973"/>
              <a:ext cx="4226633" cy="1027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6985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lang="it-IT" sz="12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Full time in the 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project</a:t>
              </a:r>
              <a:r>
                <a:rPr lang="it-IT" sz="12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(100%)</a:t>
              </a:r>
            </a:p>
            <a:p>
              <a:pPr marR="0" lvl="1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endParaRPr lang="it-IT" sz="12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57150" marR="0" lvl="1" indent="-6985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lang="it-IT" sz="12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Part time with </a:t>
              </a:r>
              <a:r>
                <a:rPr lang="en-US" sz="12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fixed</a:t>
              </a:r>
              <a:r>
                <a:rPr lang="it-IT" sz="12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% of time worked per month </a:t>
              </a:r>
              <a:endParaRPr sz="12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3270" y="80585"/>
              <a:ext cx="2408759" cy="978655"/>
            </a:xfrm>
            <a:prstGeom prst="roundRect">
              <a:avLst>
                <a:gd name="adj" fmla="val 16667"/>
              </a:avLst>
            </a:prstGeom>
            <a:solidFill>
              <a:srgbClr val="9CC2E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 txBox="1"/>
            <p:nvPr/>
          </p:nvSpPr>
          <p:spPr>
            <a:xfrm>
              <a:off x="51044" y="128359"/>
              <a:ext cx="2313211" cy="883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49525" rIns="99050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6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REAL</a:t>
              </a:r>
              <a:endParaRPr sz="2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 rot="5400000">
              <a:off x="3907252" y="-306830"/>
              <a:ext cx="1291794" cy="428223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 txBox="1"/>
            <p:nvPr/>
          </p:nvSpPr>
          <p:spPr>
            <a:xfrm>
              <a:off x="2412030" y="1251452"/>
              <a:ext cx="4219179" cy="116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6985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endParaRPr lang="it-IT" sz="12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57150" marR="0" lvl="1" indent="-6985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lang="en-US" sz="12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Flat</a:t>
              </a:r>
              <a:r>
                <a:rPr lang="it-IT" sz="12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of direct costs other than direct staff costs: </a:t>
              </a:r>
              <a:r>
                <a:rPr lang="it-IT" sz="12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External expertise + Equipment + </a:t>
              </a:r>
              <a:r>
                <a:rPr lang="it-IT" sz="12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Infrastructure</a:t>
              </a:r>
              <a:r>
                <a:rPr lang="it-IT" sz="12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and </a:t>
              </a:r>
              <a:r>
                <a:rPr lang="it-IT" sz="12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works</a:t>
              </a:r>
              <a:endParaRPr lang="it-IT"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57150" marR="0" lvl="1" indent="-6985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lang="en-GB" sz="1200" dirty="0">
                  <a:latin typeface="Open Sans"/>
                  <a:ea typeface="Open Sans"/>
                  <a:cs typeface="Open Sans"/>
                  <a:sym typeface="Open Sans"/>
                </a:rPr>
                <a:t> No need to document that the expenditure has been incurred and paid out</a:t>
              </a:r>
            </a:p>
            <a:p>
              <a:pPr marL="57150" marR="0" lvl="1" indent="-6985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endParaRPr lang="it-IT"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R="0" lvl="1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endParaRPr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24210" y="1310062"/>
              <a:ext cx="2408759" cy="978655"/>
            </a:xfrm>
            <a:prstGeom prst="roundRect">
              <a:avLst>
                <a:gd name="adj" fmla="val 16667"/>
              </a:avLst>
            </a:prstGeom>
            <a:solidFill>
              <a:srgbClr val="A8D08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 txBox="1"/>
            <p:nvPr/>
          </p:nvSpPr>
          <p:spPr>
            <a:xfrm>
              <a:off x="71984" y="1357836"/>
              <a:ext cx="2313211" cy="883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49525" rIns="99050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6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FLAT 20%</a:t>
              </a:r>
              <a:endParaRPr sz="2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2" name="Google Shape;122;p17"/>
          <p:cNvSpPr/>
          <p:nvPr/>
        </p:nvSpPr>
        <p:spPr>
          <a:xfrm>
            <a:off x="1173770" y="5447117"/>
            <a:ext cx="674809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/!\ POINT OF ATTENTION: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Each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beneficiary must choose one of the above reimbursement options (REAL or FLAT) in the project preparation phase.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</a:t>
            </a:r>
            <a:r>
              <a:rPr lang="hr-HR"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is</a:t>
            </a:r>
            <a:r>
              <a:rPr lang="hr-HR"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possible to change the chosen option during project implementation.</a:t>
            </a:r>
            <a:endParaRPr sz="12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1039949" y="1421941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it-IT" dirty="0"/>
              <a:t>Office &amp; </a:t>
            </a:r>
            <a:r>
              <a:rPr lang="it-IT" dirty="0" err="1"/>
              <a:t>administrative</a:t>
            </a:r>
            <a:r>
              <a:rPr lang="it-IT" dirty="0"/>
              <a:t> </a:t>
            </a:r>
            <a:r>
              <a:rPr lang="it-IT" dirty="0" err="1"/>
              <a:t>costs</a:t>
            </a:r>
            <a:endParaRPr dirty="0"/>
          </a:p>
        </p:txBody>
      </p:sp>
      <p:sp>
        <p:nvSpPr>
          <p:cNvPr id="135" name="Google Shape;135;p18"/>
          <p:cNvSpPr/>
          <p:nvPr/>
        </p:nvSpPr>
        <p:spPr>
          <a:xfrm>
            <a:off x="1973994" y="1847678"/>
            <a:ext cx="6775183" cy="156160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(a) office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rent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(b) insurance and taxes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related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to the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buildings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where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the staff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is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located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and to the equipment of the office (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such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as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fire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or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theft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insurance);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(c) utilities (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such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as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electricity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heating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water);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(d) office supplies;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6" name="Google Shape;136;p18"/>
          <p:cNvGrpSpPr/>
          <p:nvPr/>
        </p:nvGrpSpPr>
        <p:grpSpPr>
          <a:xfrm>
            <a:off x="5820585" y="2982933"/>
            <a:ext cx="2661825" cy="931561"/>
            <a:chOff x="0" y="18"/>
            <a:chExt cx="4149967" cy="1488443"/>
          </a:xfrm>
        </p:grpSpPr>
        <p:sp>
          <p:nvSpPr>
            <p:cNvPr id="137" name="Google Shape;137;p18"/>
            <p:cNvSpPr/>
            <p:nvPr/>
          </p:nvSpPr>
          <p:spPr>
            <a:xfrm rot="5400000">
              <a:off x="2526408" y="-958509"/>
              <a:ext cx="591138" cy="265597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411"/>
              </a:srgbClr>
            </a:solidFill>
            <a:ln w="25400" cap="flat" cmpd="sng">
              <a:solidFill>
                <a:srgbClr val="CCD3EA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8"/>
            <p:cNvSpPr txBox="1"/>
            <p:nvPr/>
          </p:nvSpPr>
          <p:spPr>
            <a:xfrm>
              <a:off x="1493988" y="102768"/>
              <a:ext cx="2627122" cy="533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lvl="1" indent="-114300" algn="just">
                <a:lnSpc>
                  <a:spcPct val="90000"/>
                </a:lnSpc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lang="it-IT" sz="1000" dirty="0" err="1">
                  <a:solidFill>
                    <a:srgbClr val="000000"/>
                  </a:solidFill>
                  <a:latin typeface="Open Sans"/>
                  <a:sym typeface="Open Sans"/>
                </a:rPr>
                <a:t>Flat</a:t>
              </a:r>
              <a:r>
                <a:rPr lang="it-IT" sz="1000" dirty="0">
                  <a:solidFill>
                    <a:srgbClr val="000000"/>
                  </a:solidFill>
                  <a:latin typeface="Open Sans"/>
                  <a:sym typeface="Open Sans"/>
                </a:rPr>
                <a:t> rate on </a:t>
              </a:r>
              <a:r>
                <a:rPr lang="it-IT" sz="1000" dirty="0" err="1">
                  <a:solidFill>
                    <a:srgbClr val="000000"/>
                  </a:solidFill>
                  <a:latin typeface="Open Sans"/>
                  <a:sym typeface="Open Sans"/>
                </a:rPr>
                <a:t>eligible</a:t>
              </a:r>
              <a:r>
                <a:rPr lang="it-IT" sz="1000" dirty="0">
                  <a:solidFill>
                    <a:srgbClr val="000000"/>
                  </a:solidFill>
                  <a:latin typeface="Open Sans"/>
                  <a:sym typeface="Open Sans"/>
                </a:rPr>
                <a:t> direct staff </a:t>
              </a:r>
              <a:r>
                <a:rPr lang="it-IT" sz="1000" dirty="0" err="1">
                  <a:solidFill>
                    <a:srgbClr val="000000"/>
                  </a:solidFill>
                  <a:latin typeface="Open Sans"/>
                  <a:sym typeface="Open Sans"/>
                </a:rPr>
                <a:t>costs</a:t>
              </a:r>
              <a:r>
                <a:rPr lang="it-IT" sz="1000" dirty="0">
                  <a:solidFill>
                    <a:srgbClr val="000000"/>
                  </a:solidFill>
                  <a:latin typeface="Open Sans"/>
                  <a:sym typeface="Open Sans"/>
                </a:rPr>
                <a:t> </a:t>
              </a:r>
              <a:endParaRPr sz="1000" dirty="0">
                <a:solidFill>
                  <a:srgbClr val="000000"/>
                </a:solidFill>
                <a:latin typeface="Open Sans"/>
                <a:sym typeface="Open Sans"/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0" y="18"/>
              <a:ext cx="1493988" cy="738923"/>
            </a:xfrm>
            <a:prstGeom prst="roundRect">
              <a:avLst>
                <a:gd name="adj" fmla="val 16667"/>
              </a:avLst>
            </a:prstGeom>
            <a:solidFill>
              <a:srgbClr val="A8D08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36071" y="36089"/>
              <a:ext cx="1421846" cy="666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t-IT" sz="1200" b="0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FLAT 15%</a:t>
              </a:r>
              <a:endParaRPr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 rot="5400000">
              <a:off x="2526408" y="-182639"/>
              <a:ext cx="591138" cy="265597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411"/>
              </a:srgbClr>
            </a:solidFill>
            <a:ln w="25400" cap="flat" cmpd="sng">
              <a:solidFill>
                <a:srgbClr val="CCD3EA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8"/>
            <p:cNvSpPr txBox="1"/>
            <p:nvPr/>
          </p:nvSpPr>
          <p:spPr>
            <a:xfrm>
              <a:off x="1493988" y="878638"/>
              <a:ext cx="2627122" cy="533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lang="it-IT" sz="10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Flat</a:t>
              </a:r>
              <a:r>
                <a:rPr lang="it-IT" sz="1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rate on </a:t>
              </a:r>
              <a:r>
                <a:rPr lang="it-IT" sz="10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eligible</a:t>
              </a:r>
              <a:r>
                <a:rPr lang="it-IT" sz="1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direct staff </a:t>
              </a:r>
              <a:r>
                <a:rPr lang="it-IT" sz="10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costs</a:t>
              </a:r>
              <a:endParaRPr sz="1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12987" y="749538"/>
              <a:ext cx="1493988" cy="738923"/>
            </a:xfrm>
            <a:prstGeom prst="roundRect">
              <a:avLst>
                <a:gd name="adj" fmla="val 16667"/>
              </a:avLst>
            </a:prstGeom>
            <a:solidFill>
              <a:srgbClr val="548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8"/>
            <p:cNvSpPr txBox="1"/>
            <p:nvPr/>
          </p:nvSpPr>
          <p:spPr>
            <a:xfrm>
              <a:off x="49058" y="785609"/>
              <a:ext cx="1421846" cy="666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t-IT" sz="1200" b="0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Part of FLAT 40%</a:t>
              </a:r>
              <a:endParaRPr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" name="Google Shape;150;p19">
            <a:extLst>
              <a:ext uri="{FF2B5EF4-FFF2-40B4-BE49-F238E27FC236}">
                <a16:creationId xmlns:a16="http://schemas.microsoft.com/office/drawing/2014/main" id="{89F236BE-3837-4D5A-A2D4-7C01A883B9AF}"/>
              </a:ext>
            </a:extLst>
          </p:cNvPr>
          <p:cNvSpPr txBox="1">
            <a:spLocks/>
          </p:cNvSpPr>
          <p:nvPr/>
        </p:nvSpPr>
        <p:spPr>
          <a:xfrm>
            <a:off x="1022023" y="3768947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  <a:defRPr sz="2400" b="0" i="0" u="none" strike="noStrike" kern="1200" cap="none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it-IT" dirty="0"/>
              <a:t>Travel and </a:t>
            </a:r>
            <a:r>
              <a:rPr lang="it-IT" dirty="0" err="1"/>
              <a:t>accommodation</a:t>
            </a:r>
            <a:r>
              <a:rPr lang="it-IT" dirty="0"/>
              <a:t> </a:t>
            </a:r>
            <a:r>
              <a:rPr lang="it-IT" dirty="0" err="1"/>
              <a:t>costs</a:t>
            </a:r>
            <a:endParaRPr lang="it-IT" dirty="0"/>
          </a:p>
        </p:txBody>
      </p:sp>
      <p:sp>
        <p:nvSpPr>
          <p:cNvPr id="15" name="Google Shape;151;p19">
            <a:extLst>
              <a:ext uri="{FF2B5EF4-FFF2-40B4-BE49-F238E27FC236}">
                <a16:creationId xmlns:a16="http://schemas.microsoft.com/office/drawing/2014/main" id="{84CD124A-D1DD-4D96-BCA4-9EFD95885C38}"/>
              </a:ext>
            </a:extLst>
          </p:cNvPr>
          <p:cNvSpPr/>
          <p:nvPr/>
        </p:nvSpPr>
        <p:spPr>
          <a:xfrm>
            <a:off x="1909897" y="4201951"/>
            <a:ext cx="6839280" cy="165200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(a)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travel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costs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such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as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tickets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travel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and car insurance,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fuel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car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mileage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toll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and parking fees);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(b) the cost of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meals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(c)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accommodation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costs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(d) visa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costs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; and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(e) daily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allowances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(per </a:t>
            </a:r>
            <a:r>
              <a:rPr lang="it-IT" sz="15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diems</a:t>
            </a:r>
            <a:r>
              <a:rPr lang="it-IT" sz="1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36;p18">
            <a:extLst>
              <a:ext uri="{FF2B5EF4-FFF2-40B4-BE49-F238E27FC236}">
                <a16:creationId xmlns:a16="http://schemas.microsoft.com/office/drawing/2014/main" id="{6DF0DC3E-92C3-4FDF-9B09-9D987010F8A2}"/>
              </a:ext>
            </a:extLst>
          </p:cNvPr>
          <p:cNvGrpSpPr/>
          <p:nvPr/>
        </p:nvGrpSpPr>
        <p:grpSpPr>
          <a:xfrm>
            <a:off x="5828915" y="5240524"/>
            <a:ext cx="2661825" cy="931561"/>
            <a:chOff x="0" y="18"/>
            <a:chExt cx="4149967" cy="1488443"/>
          </a:xfrm>
        </p:grpSpPr>
        <p:sp>
          <p:nvSpPr>
            <p:cNvPr id="17" name="Google Shape;137;p18">
              <a:extLst>
                <a:ext uri="{FF2B5EF4-FFF2-40B4-BE49-F238E27FC236}">
                  <a16:creationId xmlns:a16="http://schemas.microsoft.com/office/drawing/2014/main" id="{6A620398-4B79-40DF-A50C-C4A26441C663}"/>
                </a:ext>
              </a:extLst>
            </p:cNvPr>
            <p:cNvSpPr/>
            <p:nvPr/>
          </p:nvSpPr>
          <p:spPr>
            <a:xfrm rot="5400000">
              <a:off x="2526408" y="-958509"/>
              <a:ext cx="591138" cy="265597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411"/>
              </a:srgbClr>
            </a:solidFill>
            <a:ln w="25400" cap="flat" cmpd="sng">
              <a:solidFill>
                <a:srgbClr val="CCD3EA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38;p18">
              <a:extLst>
                <a:ext uri="{FF2B5EF4-FFF2-40B4-BE49-F238E27FC236}">
                  <a16:creationId xmlns:a16="http://schemas.microsoft.com/office/drawing/2014/main" id="{6C31F9D5-09D2-438F-95EA-E79F5ACDD470}"/>
                </a:ext>
              </a:extLst>
            </p:cNvPr>
            <p:cNvSpPr txBox="1"/>
            <p:nvPr/>
          </p:nvSpPr>
          <p:spPr>
            <a:xfrm>
              <a:off x="1493988" y="102768"/>
              <a:ext cx="2627122" cy="533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lang="it-IT" sz="10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Flat</a:t>
              </a:r>
              <a:r>
                <a:rPr lang="it-IT" sz="1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rate on </a:t>
              </a:r>
              <a:r>
                <a:rPr lang="it-IT" sz="10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eligible</a:t>
              </a:r>
              <a:r>
                <a:rPr lang="it-IT" sz="1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direct staff </a:t>
              </a:r>
              <a:r>
                <a:rPr lang="it-IT" sz="10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costs</a:t>
              </a:r>
              <a:r>
                <a:rPr lang="it-IT" sz="1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Google Shape;139;p18">
              <a:extLst>
                <a:ext uri="{FF2B5EF4-FFF2-40B4-BE49-F238E27FC236}">
                  <a16:creationId xmlns:a16="http://schemas.microsoft.com/office/drawing/2014/main" id="{40B4CF99-EB84-404F-917B-59CD9A590526}"/>
                </a:ext>
              </a:extLst>
            </p:cNvPr>
            <p:cNvSpPr/>
            <p:nvPr/>
          </p:nvSpPr>
          <p:spPr>
            <a:xfrm>
              <a:off x="0" y="18"/>
              <a:ext cx="1493988" cy="738923"/>
            </a:xfrm>
            <a:prstGeom prst="roundRect">
              <a:avLst>
                <a:gd name="adj" fmla="val 16667"/>
              </a:avLst>
            </a:prstGeom>
            <a:solidFill>
              <a:srgbClr val="A8D08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40;p18">
              <a:extLst>
                <a:ext uri="{FF2B5EF4-FFF2-40B4-BE49-F238E27FC236}">
                  <a16:creationId xmlns:a16="http://schemas.microsoft.com/office/drawing/2014/main" id="{14F13AD0-E232-466A-A692-16C7D8A8D6A0}"/>
                </a:ext>
              </a:extLst>
            </p:cNvPr>
            <p:cNvSpPr txBox="1"/>
            <p:nvPr/>
          </p:nvSpPr>
          <p:spPr>
            <a:xfrm>
              <a:off x="36071" y="36089"/>
              <a:ext cx="1421846" cy="666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t-IT" sz="1200" b="0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FLAT 15%</a:t>
              </a:r>
              <a:endParaRPr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" name="Google Shape;141;p18">
              <a:extLst>
                <a:ext uri="{FF2B5EF4-FFF2-40B4-BE49-F238E27FC236}">
                  <a16:creationId xmlns:a16="http://schemas.microsoft.com/office/drawing/2014/main" id="{9BE89F70-5A67-4112-8C41-66AC8EB54067}"/>
                </a:ext>
              </a:extLst>
            </p:cNvPr>
            <p:cNvSpPr/>
            <p:nvPr/>
          </p:nvSpPr>
          <p:spPr>
            <a:xfrm rot="5400000">
              <a:off x="2526408" y="-182639"/>
              <a:ext cx="591138" cy="265597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411"/>
              </a:srgbClr>
            </a:solidFill>
            <a:ln w="25400" cap="flat" cmpd="sng">
              <a:solidFill>
                <a:srgbClr val="CCD3EA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42;p18">
              <a:extLst>
                <a:ext uri="{FF2B5EF4-FFF2-40B4-BE49-F238E27FC236}">
                  <a16:creationId xmlns:a16="http://schemas.microsoft.com/office/drawing/2014/main" id="{70751017-7A15-4A4F-ACD9-758708BA3BA5}"/>
                </a:ext>
              </a:extLst>
            </p:cNvPr>
            <p:cNvSpPr txBox="1"/>
            <p:nvPr/>
          </p:nvSpPr>
          <p:spPr>
            <a:xfrm>
              <a:off x="1493988" y="878638"/>
              <a:ext cx="2627122" cy="533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lang="it-IT" sz="10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Flat</a:t>
              </a:r>
              <a:r>
                <a:rPr lang="it-IT" sz="1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rate on </a:t>
              </a:r>
              <a:r>
                <a:rPr lang="it-IT" sz="10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eligible</a:t>
              </a:r>
              <a:r>
                <a:rPr lang="it-IT" sz="1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direct staff </a:t>
              </a:r>
              <a:r>
                <a:rPr lang="it-IT" sz="10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costs</a:t>
              </a:r>
              <a:endParaRPr sz="1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" name="Google Shape;143;p18">
              <a:extLst>
                <a:ext uri="{FF2B5EF4-FFF2-40B4-BE49-F238E27FC236}">
                  <a16:creationId xmlns:a16="http://schemas.microsoft.com/office/drawing/2014/main" id="{13177282-0C11-415D-82CA-5FFE1FF60694}"/>
                </a:ext>
              </a:extLst>
            </p:cNvPr>
            <p:cNvSpPr/>
            <p:nvPr/>
          </p:nvSpPr>
          <p:spPr>
            <a:xfrm>
              <a:off x="12987" y="749538"/>
              <a:ext cx="1493988" cy="738923"/>
            </a:xfrm>
            <a:prstGeom prst="roundRect">
              <a:avLst>
                <a:gd name="adj" fmla="val 16667"/>
              </a:avLst>
            </a:prstGeom>
            <a:solidFill>
              <a:srgbClr val="548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44;p18">
              <a:extLst>
                <a:ext uri="{FF2B5EF4-FFF2-40B4-BE49-F238E27FC236}">
                  <a16:creationId xmlns:a16="http://schemas.microsoft.com/office/drawing/2014/main" id="{4A1D81AA-71C8-4734-960F-5D4017916882}"/>
                </a:ext>
              </a:extLst>
            </p:cNvPr>
            <p:cNvSpPr txBox="1"/>
            <p:nvPr/>
          </p:nvSpPr>
          <p:spPr>
            <a:xfrm>
              <a:off x="49058" y="785609"/>
              <a:ext cx="1421846" cy="666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t-IT" sz="1200" b="0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Part of FLAT 40%</a:t>
              </a:r>
              <a:endParaRPr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5" name="Esplosione: 8 punte 24">
            <a:extLst>
              <a:ext uri="{FF2B5EF4-FFF2-40B4-BE49-F238E27FC236}">
                <a16:creationId xmlns:a16="http://schemas.microsoft.com/office/drawing/2014/main" id="{B842C1C4-B04E-4EEF-9261-FF91E8ED4D89}"/>
              </a:ext>
            </a:extLst>
          </p:cNvPr>
          <p:cNvSpPr/>
          <p:nvPr/>
        </p:nvSpPr>
        <p:spPr>
          <a:xfrm>
            <a:off x="6609522" y="1055015"/>
            <a:ext cx="1889549" cy="904100"/>
          </a:xfrm>
          <a:prstGeom prst="irregularSeal1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Exhaustive</a:t>
            </a:r>
            <a:r>
              <a:rPr lang="it-IT" sz="12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it-IT" sz="12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lists</a:t>
            </a:r>
            <a:endParaRPr lang="it-IT" sz="1200" b="1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you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atti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1483</Words>
  <Application>Microsoft Office PowerPoint</Application>
  <PresentationFormat>Presentazione su schermo (4:3)</PresentationFormat>
  <Paragraphs>251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Calibri</vt:lpstr>
      <vt:lpstr>Arial</vt:lpstr>
      <vt:lpstr>Open Sans</vt:lpstr>
      <vt:lpstr>Wingdings</vt:lpstr>
      <vt:lpstr>Copertina</vt:lpstr>
      <vt:lpstr>Layout</vt:lpstr>
      <vt:lpstr>Contatti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evidenzia@gmail.com</dc:creator>
  <cp:lastModifiedBy>Sara Battini</cp:lastModifiedBy>
  <cp:revision>130</cp:revision>
  <dcterms:created xsi:type="dcterms:W3CDTF">2022-10-17T09:48:48Z</dcterms:created>
  <dcterms:modified xsi:type="dcterms:W3CDTF">2024-10-02T13:22:28Z</dcterms:modified>
</cp:coreProperties>
</file>