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  <p:sldMasterId id="2147483651" r:id="rId2"/>
  </p:sldMasterIdLst>
  <p:notesMasterIdLst>
    <p:notesMasterId r:id="rId16"/>
  </p:notes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</p:sldIdLst>
  <p:sldSz cx="9144000" cy="6858000" type="screen4x3"/>
  <p:notesSz cx="6669088" cy="9753600"/>
  <p:embeddedFontLst>
    <p:embeddedFont>
      <p:font typeface="Calibri" panose="020F0502020204030204" pitchFamily="34" charset="0"/>
      <p:regular r:id="rId17"/>
      <p:bold r:id="rId18"/>
      <p:italic r:id="rId19"/>
      <p:boldItalic r:id="rId20"/>
    </p:embeddedFont>
    <p:embeddedFont>
      <p:font typeface="Open Sans" panose="020B0604020202020204" charset="0"/>
      <p:regular r:id="rId21"/>
      <p:bold r:id="rId22"/>
      <p:italic r:id="rId23"/>
      <p:boldItalic r:id="rId24"/>
    </p:embeddedFont>
    <p:embeddedFont>
      <p:font typeface="Titillium Web" panose="020B0604020202020204" charset="0"/>
      <p:regular r:id="rId25"/>
      <p:bold r:id="rId26"/>
      <p:italic r:id="rId27"/>
      <p:boldItalic r:id="rId28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  <p:ext uri="GoogleSlidesCustomDataVersion2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29" roundtripDataSignature="AMtx7mjnlrCLMEdruvDKrYnBNhacfeyPpg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7" d="100"/>
          <a:sy n="107" d="100"/>
        </p:scale>
        <p:origin x="1734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font" Target="fonts/font2.fntdata"/><Relationship Id="rId26" Type="http://schemas.openxmlformats.org/officeDocument/2006/relationships/font" Target="fonts/font10.fntdata"/><Relationship Id="rId3" Type="http://schemas.openxmlformats.org/officeDocument/2006/relationships/slide" Target="slides/slide1.xml"/><Relationship Id="rId21" Type="http://schemas.openxmlformats.org/officeDocument/2006/relationships/font" Target="fonts/font5.fntdata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font" Target="fonts/font1.fntdata"/><Relationship Id="rId25" Type="http://schemas.openxmlformats.org/officeDocument/2006/relationships/font" Target="fonts/font9.fntdata"/><Relationship Id="rId33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notesMaster" Target="notesMasters/notesMaster1.xml"/><Relationship Id="rId20" Type="http://schemas.openxmlformats.org/officeDocument/2006/relationships/font" Target="fonts/font4.fntdata"/><Relationship Id="rId29" Type="http://customschemas.google.com/relationships/presentationmetadata" Target="meta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font" Target="fonts/font8.fntdata"/><Relationship Id="rId32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font" Target="fonts/font7.fntdata"/><Relationship Id="rId28" Type="http://schemas.openxmlformats.org/officeDocument/2006/relationships/font" Target="fonts/font12.fntdata"/><Relationship Id="rId10" Type="http://schemas.openxmlformats.org/officeDocument/2006/relationships/slide" Target="slides/slide8.xml"/><Relationship Id="rId19" Type="http://schemas.openxmlformats.org/officeDocument/2006/relationships/font" Target="fonts/font3.fntdata"/><Relationship Id="rId31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font" Target="fonts/font6.fntdata"/><Relationship Id="rId27" Type="http://schemas.openxmlformats.org/officeDocument/2006/relationships/font" Target="fonts/font11.fntdata"/><Relationship Id="rId30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889938" cy="4893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777607" y="0"/>
            <a:ext cx="2889938" cy="4893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1139825" y="1219200"/>
            <a:ext cx="4389438" cy="32924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66909" y="4693920"/>
            <a:ext cx="5335270" cy="38404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9264228"/>
            <a:ext cx="2889938" cy="4893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777607" y="9264228"/>
            <a:ext cx="2889938" cy="4893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it-IT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‹N›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1:notes"/>
          <p:cNvSpPr txBox="1">
            <a:spLocks noGrp="1"/>
          </p:cNvSpPr>
          <p:nvPr>
            <p:ph type="body" idx="1"/>
          </p:nvPr>
        </p:nvSpPr>
        <p:spPr>
          <a:xfrm>
            <a:off x="666909" y="4693920"/>
            <a:ext cx="5335270" cy="38404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9" name="Google Shape;29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39825" y="1219200"/>
            <a:ext cx="4389438" cy="32924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39825" y="1219200"/>
            <a:ext cx="4389438" cy="32924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88" name="Google Shape;88;p14:notes"/>
          <p:cNvSpPr txBox="1">
            <a:spLocks noGrp="1"/>
          </p:cNvSpPr>
          <p:nvPr>
            <p:ph type="body" idx="1"/>
          </p:nvPr>
        </p:nvSpPr>
        <p:spPr>
          <a:xfrm>
            <a:off x="666909" y="4693920"/>
            <a:ext cx="5335270" cy="38404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127000" lvl="0" indent="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1600"/>
              <a:buFont typeface="Arial"/>
              <a:buNone/>
            </a:pPr>
            <a:r>
              <a:rPr lang="it-IT"/>
              <a:t>After being set, the </a:t>
            </a:r>
            <a:r>
              <a:rPr lang="it-IT" b="1"/>
              <a:t>Project Overall Objective </a:t>
            </a:r>
            <a:r>
              <a:rPr lang="it-IT"/>
              <a:t>is then divided into several project </a:t>
            </a:r>
            <a:r>
              <a:rPr lang="it-IT" b="1"/>
              <a:t>Specific Objectives</a:t>
            </a:r>
            <a:r>
              <a:rPr lang="it-IT"/>
              <a:t>, each one linked to respective activities and </a:t>
            </a:r>
            <a:r>
              <a:rPr lang="it-IT" b="1"/>
              <a:t>Work Package </a:t>
            </a:r>
            <a:r>
              <a:rPr lang="it-IT"/>
              <a:t>(WP)</a:t>
            </a:r>
            <a:endParaRPr/>
          </a:p>
          <a:p>
            <a:pPr marL="127000" lvl="0" indent="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1600"/>
              <a:buFont typeface="Arial"/>
              <a:buNone/>
            </a:pPr>
            <a:r>
              <a:rPr lang="it-IT"/>
              <a:t>At least one </a:t>
            </a:r>
            <a:r>
              <a:rPr lang="it-IT" b="1"/>
              <a:t>Communication Objective, </a:t>
            </a:r>
            <a:r>
              <a:rPr lang="it-IT"/>
              <a:t>in at least one WP depending on what is relevant to the project, should be defined</a:t>
            </a:r>
            <a:endParaRPr/>
          </a:p>
          <a:p>
            <a:pPr marL="127000" lvl="0" indent="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1600"/>
              <a:buFont typeface="Arial"/>
              <a:buNone/>
            </a:pPr>
            <a:endParaRPr>
              <a:latin typeface="Arial"/>
              <a:ea typeface="Arial"/>
              <a:cs typeface="Arial"/>
              <a:sym typeface="Arial"/>
            </a:endParaRPr>
          </a:p>
          <a:p>
            <a:pPr marL="127000" lvl="0" indent="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1600"/>
              <a:buFont typeface="Arial"/>
              <a:buNone/>
            </a:pPr>
            <a:endParaRPr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/>
          </a:p>
        </p:txBody>
      </p:sp>
      <p:sp>
        <p:nvSpPr>
          <p:cNvPr id="89" name="Google Shape;89;p14:notes"/>
          <p:cNvSpPr txBox="1">
            <a:spLocks noGrp="1"/>
          </p:cNvSpPr>
          <p:nvPr>
            <p:ph type="sldNum" idx="12"/>
          </p:nvPr>
        </p:nvSpPr>
        <p:spPr>
          <a:xfrm>
            <a:off x="3777607" y="9264228"/>
            <a:ext cx="2889938" cy="4893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it-IT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10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19:notes"/>
          <p:cNvSpPr txBox="1">
            <a:spLocks noGrp="1"/>
          </p:cNvSpPr>
          <p:nvPr>
            <p:ph type="body" idx="1"/>
          </p:nvPr>
        </p:nvSpPr>
        <p:spPr>
          <a:xfrm>
            <a:off x="666909" y="4693920"/>
            <a:ext cx="5335270" cy="38404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it-IT" sz="1200" i="0" u="none" strike="noStrike" cap="none"/>
              <a:t>These two examples of communication objectives require different communication activities to be specified in the AF </a:t>
            </a:r>
            <a:endParaRPr/>
          </a:p>
        </p:txBody>
      </p:sp>
      <p:sp>
        <p:nvSpPr>
          <p:cNvPr id="109" name="Google Shape;109;p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39825" y="1219200"/>
            <a:ext cx="4389438" cy="32924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39825" y="1219200"/>
            <a:ext cx="4389438" cy="32924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23" name="Google Shape;123;p15:notes"/>
          <p:cNvSpPr txBox="1">
            <a:spLocks noGrp="1"/>
          </p:cNvSpPr>
          <p:nvPr>
            <p:ph type="body" idx="1"/>
          </p:nvPr>
        </p:nvSpPr>
        <p:spPr>
          <a:xfrm>
            <a:off x="666909" y="4693920"/>
            <a:ext cx="5335270" cy="38404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it-IT"/>
              <a:t>Some examples…</a:t>
            </a:r>
            <a:endParaRPr/>
          </a:p>
        </p:txBody>
      </p:sp>
      <p:sp>
        <p:nvSpPr>
          <p:cNvPr id="124" name="Google Shape;124;p15:notes"/>
          <p:cNvSpPr txBox="1">
            <a:spLocks noGrp="1"/>
          </p:cNvSpPr>
          <p:nvPr>
            <p:ph type="sldNum" idx="12"/>
          </p:nvPr>
        </p:nvSpPr>
        <p:spPr>
          <a:xfrm>
            <a:off x="3777607" y="9264228"/>
            <a:ext cx="2889938" cy="4893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it-IT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12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g1a2cc479aaa_1_18:notes"/>
          <p:cNvSpPr txBox="1">
            <a:spLocks noGrp="1"/>
          </p:cNvSpPr>
          <p:nvPr>
            <p:ph type="body" idx="1"/>
          </p:nvPr>
        </p:nvSpPr>
        <p:spPr>
          <a:xfrm>
            <a:off x="666909" y="4693920"/>
            <a:ext cx="5335270" cy="38406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30" name="Google Shape;130;g1a2cc479aaa_1_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39825" y="1219200"/>
            <a:ext cx="4389438" cy="32924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5:notes"/>
          <p:cNvSpPr txBox="1">
            <a:spLocks noGrp="1"/>
          </p:cNvSpPr>
          <p:nvPr>
            <p:ph type="body" idx="1"/>
          </p:nvPr>
        </p:nvSpPr>
        <p:spPr>
          <a:xfrm>
            <a:off x="666909" y="4693920"/>
            <a:ext cx="5335270" cy="384048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" name="Google Shape;36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39825" y="1219200"/>
            <a:ext cx="4389438" cy="32924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2:notes"/>
          <p:cNvSpPr txBox="1">
            <a:spLocks noGrp="1"/>
          </p:cNvSpPr>
          <p:nvPr>
            <p:ph type="body" idx="1"/>
          </p:nvPr>
        </p:nvSpPr>
        <p:spPr>
          <a:xfrm>
            <a:off x="666909" y="4693920"/>
            <a:ext cx="5335270" cy="38404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it-IT"/>
              <a:t>The </a:t>
            </a:r>
            <a:r>
              <a:rPr lang="it-IT" b="1"/>
              <a:t>Harmonised Interreg Identity </a:t>
            </a:r>
            <a:r>
              <a:rPr lang="it-IT"/>
              <a:t>ensures consistent visibility and helps to make Interreg more recognisable to citizens.</a:t>
            </a:r>
            <a:endParaRPr>
              <a:highlight>
                <a:srgbClr val="FFFF00"/>
              </a:highlight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it-IT"/>
              <a:t>It provides a simplified approach to programme management and covers the full life cycle of projects, from application form templates and visibility materials to project closure reports. </a:t>
            </a:r>
            <a:endParaRPr/>
          </a:p>
        </p:txBody>
      </p:sp>
      <p:sp>
        <p:nvSpPr>
          <p:cNvPr id="41" name="Google Shape;41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39825" y="1219200"/>
            <a:ext cx="4389438" cy="32924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3:notes"/>
          <p:cNvSpPr txBox="1">
            <a:spLocks noGrp="1"/>
          </p:cNvSpPr>
          <p:nvPr>
            <p:ph type="body" idx="1"/>
          </p:nvPr>
        </p:nvSpPr>
        <p:spPr>
          <a:xfrm>
            <a:off x="666909" y="4693920"/>
            <a:ext cx="5335270" cy="38404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-1841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Font typeface="Arial"/>
              <a:buChar char="•"/>
            </a:pPr>
            <a:r>
              <a:rPr lang="it-IT" sz="1100" b="0" i="0" u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Common Provisions Regulation (2021/1060) – Art. 46-49 Annex IX - Communication and visibility</a:t>
            </a:r>
            <a:endParaRPr sz="500"/>
          </a:p>
          <a:p>
            <a:pPr marL="457200" lvl="0" indent="-184150" algn="l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SzPts val="700"/>
              <a:buFont typeface="Arial"/>
              <a:buChar char="•"/>
            </a:pPr>
            <a:r>
              <a:rPr lang="it-IT" sz="1100" b="0" i="0" u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Interreg Regulation </a:t>
            </a:r>
            <a:endParaRPr sz="1100" b="0" i="0" u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28600" lvl="0" indent="0" algn="l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SzPts val="1400"/>
              <a:buFont typeface="Arial"/>
              <a:buNone/>
            </a:pPr>
            <a:endParaRPr sz="1200" b="0" i="0" u="none" strike="noStrike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it-IT"/>
              <a:t>If the beneficiary does not follow the rules in the EU Regulations, the Managing Authority can apply penalties. This could include </a:t>
            </a:r>
            <a:r>
              <a:rPr lang="it-IT" b="1"/>
              <a:t>cancelling up to 2% of the funding </a:t>
            </a:r>
            <a:r>
              <a:rPr lang="it-IT"/>
              <a:t>provided to that beneficiary</a:t>
            </a:r>
            <a:endParaRPr sz="1200">
              <a:solidFill>
                <a:srgbClr val="FF0000"/>
              </a:solidFill>
            </a:endParaRPr>
          </a:p>
        </p:txBody>
      </p:sp>
      <p:sp>
        <p:nvSpPr>
          <p:cNvPr id="48" name="Google Shape;48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39825" y="1219200"/>
            <a:ext cx="4389438" cy="32924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6:notes"/>
          <p:cNvSpPr txBox="1">
            <a:spLocks noGrp="1"/>
          </p:cNvSpPr>
          <p:nvPr>
            <p:ph type="body" idx="1"/>
          </p:nvPr>
        </p:nvSpPr>
        <p:spPr>
          <a:xfrm>
            <a:off x="666909" y="4693920"/>
            <a:ext cx="5335270" cy="38404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it-IT"/>
              <a:t>The event provides an opportunity to highlight the project's work and showcase the </a:t>
            </a:r>
            <a:r>
              <a:rPr lang="it-IT" b="1"/>
              <a:t>positive changes </a:t>
            </a:r>
            <a:r>
              <a:rPr lang="it-IT"/>
              <a:t>it brings to the local community, country and region. </a:t>
            </a:r>
            <a:endParaRPr/>
          </a:p>
          <a:p>
            <a: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it-IT"/>
              <a:t>It also serves as an excellent platform to </a:t>
            </a:r>
            <a:r>
              <a:rPr lang="it-IT" b="1"/>
              <a:t>demonstrate its relevance </a:t>
            </a:r>
            <a:r>
              <a:rPr lang="it-IT"/>
              <a:t>for local communities, national development, and its contribution to EU priorities.</a:t>
            </a:r>
            <a:endParaRPr/>
          </a:p>
          <a:p>
            <a: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/>
          </a:p>
          <a:p>
            <a: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it-IT"/>
              <a:t>Communication events </a:t>
            </a:r>
            <a:r>
              <a:rPr lang="it-IT" b="1"/>
              <a:t>enable citizens to understand </a:t>
            </a:r>
            <a:r>
              <a:rPr lang="it-IT"/>
              <a:t>how projects enhance Europe’s competitiveness, sustainability, connectivity, social inclusion, and overall closeness to its citizens.</a:t>
            </a:r>
            <a:endParaRPr/>
          </a:p>
        </p:txBody>
      </p:sp>
      <p:sp>
        <p:nvSpPr>
          <p:cNvPr id="54" name="Google Shape;54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39825" y="1219200"/>
            <a:ext cx="4389438" cy="32924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16:notes"/>
          <p:cNvSpPr txBox="1">
            <a:spLocks noGrp="1"/>
          </p:cNvSpPr>
          <p:nvPr>
            <p:ph type="body" idx="1"/>
          </p:nvPr>
        </p:nvSpPr>
        <p:spPr>
          <a:xfrm>
            <a:off x="666909" y="4693920"/>
            <a:ext cx="5335270" cy="38404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286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</a:pPr>
            <a:r>
              <a:rPr lang="it-IT" b="1" i="0" u="none" strike="noStrike">
                <a:latin typeface="Calibri"/>
                <a:ea typeface="Calibri"/>
                <a:cs typeface="Calibri"/>
                <a:sym typeface="Calibri"/>
              </a:rPr>
              <a:t>PIM</a:t>
            </a:r>
            <a:r>
              <a:rPr lang="it-IT" b="0" i="0" u="none" strike="noStrike">
                <a:latin typeface="Calibri"/>
                <a:ea typeface="Calibri"/>
                <a:cs typeface="Calibri"/>
                <a:sym typeface="Calibri"/>
              </a:rPr>
              <a:t> - Chapter 4 –  Communication</a:t>
            </a:r>
            <a:endParaRPr b="0" i="0" u="none" strike="noStrike">
              <a:latin typeface="Calibri"/>
              <a:ea typeface="Calibri"/>
              <a:cs typeface="Calibri"/>
              <a:sym typeface="Calibri"/>
            </a:endParaRPr>
          </a:p>
          <a:p>
            <a:pPr marL="2286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</a:pPr>
            <a:endParaRPr sz="1400" b="0" i="0" u="none" strike="noStrike"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it-IT" sz="1100" b="1">
                <a:latin typeface="Arial"/>
                <a:ea typeface="Arial"/>
                <a:cs typeface="Arial"/>
                <a:sym typeface="Arial"/>
              </a:rPr>
              <a:t>Communication Manager</a:t>
            </a:r>
            <a:r>
              <a:rPr lang="it-IT" sz="1000" b="1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it-IT" sz="1000"/>
              <a:t> </a:t>
            </a:r>
            <a:r>
              <a:rPr lang="it-IT"/>
              <a:t>should be an experienced communication professional with in-depth knowledge of </a:t>
            </a:r>
            <a:r>
              <a:rPr lang="it-IT" b="1"/>
              <a:t>EU funds and Cohesion Policy</a:t>
            </a:r>
            <a:r>
              <a:rPr lang="it-IT"/>
              <a:t>. This person should have a strong track record in managing communication activities, ensuring effective dissemination of information, and aligning with EU regulations and objectives. 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it-IT"/>
              <a:t>Expertise in strategic planning, public relations, and stakeholder engagement is essential as well as understanding the specific requirements of EU-funded projects.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200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it-IT" b="1"/>
              <a:t>Communication Strategy</a:t>
            </a:r>
            <a:r>
              <a:rPr lang="it-IT"/>
              <a:t> sets the direction and outlines how your project will communicate its key messages to its target audience. It defines the </a:t>
            </a:r>
            <a:r>
              <a:rPr lang="it-IT" b="1"/>
              <a:t>goals, target audiences, key messages, communication channels</a:t>
            </a:r>
            <a:r>
              <a:rPr lang="it-IT"/>
              <a:t>, and the overall approach for delivering these messages effectively.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b="1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it-IT" b="1"/>
              <a:t>Communication Plan</a:t>
            </a:r>
            <a:r>
              <a:rPr lang="it-IT"/>
              <a:t> is more detailed and operational, outlining specific actions and timelines. It includes </a:t>
            </a:r>
            <a:r>
              <a:rPr lang="it-IT" b="1"/>
              <a:t>tasks, responsibilities, schedules</a:t>
            </a:r>
            <a:r>
              <a:rPr lang="it-IT"/>
              <a:t>, and the tools needed to implement the strategy. The plan ensures the communication strategy is implemented efficient</a:t>
            </a:r>
            <a:r>
              <a:rPr lang="it-IT" sz="1100"/>
              <a:t>ly.</a:t>
            </a:r>
            <a:r>
              <a:rPr lang="it-IT" sz="1100" i="0" u="none" strike="noStrike"/>
              <a:t> It</a:t>
            </a:r>
            <a:r>
              <a:rPr lang="it-IT" i="0" u="none" strike="noStrike"/>
              <a:t> should also include with </a:t>
            </a:r>
            <a:r>
              <a:rPr lang="it-IT" b="1" i="0" u="none" strike="noStrike"/>
              <a:t>detailed timeline</a:t>
            </a:r>
            <a:r>
              <a:rPr lang="it-IT" i="0" u="none" strike="noStrike"/>
              <a:t> of activities and events.</a:t>
            </a:r>
            <a:endParaRPr i="0" u="none" strike="noStrike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/>
          </a:p>
        </p:txBody>
      </p:sp>
      <p:sp>
        <p:nvSpPr>
          <p:cNvPr id="60" name="Google Shape;60;p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39825" y="1219200"/>
            <a:ext cx="4389438" cy="32924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39825" y="1219200"/>
            <a:ext cx="4389438" cy="32924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6" name="Google Shape;66;p13:notes"/>
          <p:cNvSpPr txBox="1">
            <a:spLocks noGrp="1"/>
          </p:cNvSpPr>
          <p:nvPr>
            <p:ph type="body" idx="1"/>
          </p:nvPr>
        </p:nvSpPr>
        <p:spPr>
          <a:xfrm>
            <a:off x="666909" y="4693920"/>
            <a:ext cx="5335270" cy="38404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it-IT"/>
              <a:t>Operations of strategic importance can be defined regarding their financial size, but not necessarily or exclusively. </a:t>
            </a:r>
            <a:endParaRPr/>
          </a:p>
          <a:p>
            <a: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it-IT"/>
              <a:t>Operation of strategic importance provides </a:t>
            </a:r>
            <a:r>
              <a:rPr lang="it-IT" b="1"/>
              <a:t>a significant contribution </a:t>
            </a:r>
            <a:r>
              <a:rPr lang="it-IT"/>
              <a:t>to the programme objectives due to its’ </a:t>
            </a:r>
            <a:r>
              <a:rPr lang="it-IT" b="1"/>
              <a:t>innovative character. </a:t>
            </a:r>
            <a:endParaRPr/>
          </a:p>
          <a:p>
            <a: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/>
          </a:p>
          <a:p>
            <a: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it-IT"/>
              <a:t>Communication is essential for making operations of strategic importance visible. Communication should highlight the </a:t>
            </a:r>
            <a:r>
              <a:rPr lang="it-IT" b="1"/>
              <a:t>strategic dimension</a:t>
            </a:r>
            <a:r>
              <a:rPr lang="it-IT"/>
              <a:t> of project, showcasing its impact at both the </a:t>
            </a:r>
            <a:r>
              <a:rPr lang="it-IT" b="1"/>
              <a:t>EU level</a:t>
            </a:r>
            <a:r>
              <a:rPr lang="it-IT"/>
              <a:t> and within</a:t>
            </a:r>
            <a:endParaRPr/>
          </a:p>
          <a:p>
            <a: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it-IT" b="1"/>
              <a:t>local communities</a:t>
            </a:r>
            <a:r>
              <a:rPr lang="it-IT"/>
              <a:t>. Beneficiaries must acknowledge the support received from EU Funds, </a:t>
            </a:r>
            <a:r>
              <a:rPr lang="it-IT" b="1"/>
              <a:t>ensuring greater visibility</a:t>
            </a:r>
            <a:r>
              <a:rPr lang="it-IT"/>
              <a:t> and communication about strategically important operations and their </a:t>
            </a:r>
            <a:r>
              <a:rPr lang="it-IT" b="1"/>
              <a:t>achievements. </a:t>
            </a:r>
            <a:endParaRPr/>
          </a:p>
          <a:p>
            <a: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it-IT"/>
              <a:t>Effective communication helps tell the Programme's story and demonstrates the valuable contribution of </a:t>
            </a:r>
            <a:r>
              <a:rPr lang="it-IT" b="1"/>
              <a:t>Cohesion Policy </a:t>
            </a:r>
            <a:r>
              <a:rPr lang="it-IT"/>
              <a:t>to regional development recalling </a:t>
            </a:r>
            <a:r>
              <a:rPr lang="it-IT" b="1"/>
              <a:t>EU fundamental values</a:t>
            </a:r>
            <a:r>
              <a:rPr lang="it-IT"/>
              <a:t>.</a:t>
            </a:r>
            <a:endParaRPr/>
          </a:p>
          <a:p>
            <a: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/>
          </a:p>
          <a:p>
            <a: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it-IT"/>
              <a:t>Projects should demonstrate </a:t>
            </a:r>
            <a:r>
              <a:rPr lang="it-IT" b="1"/>
              <a:t>professional communication skills </a:t>
            </a:r>
            <a:r>
              <a:rPr lang="it-IT"/>
              <a:t>to effectively showcase results and reach their target audiences.</a:t>
            </a:r>
            <a:endParaRPr/>
          </a:p>
          <a:p>
            <a: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/>
          </a:p>
          <a:p>
            <a: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/>
          </a:p>
        </p:txBody>
      </p:sp>
      <p:sp>
        <p:nvSpPr>
          <p:cNvPr id="67" name="Google Shape;67;p13:notes"/>
          <p:cNvSpPr txBox="1">
            <a:spLocks noGrp="1"/>
          </p:cNvSpPr>
          <p:nvPr>
            <p:ph type="sldNum" idx="12"/>
          </p:nvPr>
        </p:nvSpPr>
        <p:spPr>
          <a:xfrm>
            <a:off x="3777607" y="9264228"/>
            <a:ext cx="2889938" cy="4893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it-IT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7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7:notes"/>
          <p:cNvSpPr txBox="1">
            <a:spLocks noGrp="1"/>
          </p:cNvSpPr>
          <p:nvPr>
            <p:ph type="body" idx="1"/>
          </p:nvPr>
        </p:nvSpPr>
        <p:spPr>
          <a:xfrm>
            <a:off x="666909" y="4693920"/>
            <a:ext cx="5335270" cy="38404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12700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it-IT"/>
              <a:t>Projects need to allocate adequate resources for communication activities and establish a regular working relationship with the Programme. </a:t>
            </a:r>
            <a:endParaRPr/>
          </a:p>
          <a:p>
            <a:pPr marL="12700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r>
              <a:rPr lang="it-IT"/>
              <a:t>The cost of project logo or the websiite development and hosting, are not eligible as they are provided by the Programme. </a:t>
            </a:r>
            <a:endParaRPr/>
          </a:p>
          <a:p>
            <a:pPr marL="12700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r>
              <a:rPr lang="it-IT" b="1"/>
              <a:t>Specific rules </a:t>
            </a:r>
            <a:r>
              <a:rPr lang="it-IT"/>
              <a:t>are foreseen for digital tools (such as apps, platforms, etc) produced by projects, where they are foreseen as </a:t>
            </a:r>
            <a:r>
              <a:rPr lang="it-IT" b="1"/>
              <a:t>specific deliverables. </a:t>
            </a:r>
            <a:endParaRPr/>
          </a:p>
          <a:p>
            <a:pPr marL="12700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endParaRPr sz="1200">
              <a:latin typeface="Open Sans"/>
              <a:ea typeface="Open Sans"/>
              <a:cs typeface="Open Sans"/>
              <a:sym typeface="Open Sans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76" name="Google Shape;76;p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39825" y="1219200"/>
            <a:ext cx="4389438" cy="32924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8:notes"/>
          <p:cNvSpPr txBox="1">
            <a:spLocks noGrp="1"/>
          </p:cNvSpPr>
          <p:nvPr>
            <p:ph type="body" idx="1"/>
          </p:nvPr>
        </p:nvSpPr>
        <p:spPr>
          <a:xfrm>
            <a:off x="666909" y="4693920"/>
            <a:ext cx="5335270" cy="38404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Open Sans"/>
              <a:buNone/>
            </a:pPr>
            <a:r>
              <a:rPr lang="it-IT">
                <a:solidFill>
                  <a:srgbClr val="000000"/>
                </a:solidFill>
              </a:rPr>
              <a:t>The </a:t>
            </a:r>
            <a:r>
              <a:rPr lang="it-IT" b="1">
                <a:solidFill>
                  <a:srgbClr val="000000"/>
                </a:solidFill>
              </a:rPr>
              <a:t>Summary </a:t>
            </a:r>
            <a:r>
              <a:rPr lang="it-IT">
                <a:solidFill>
                  <a:srgbClr val="000000"/>
                </a:solidFill>
              </a:rPr>
              <a:t>must not contain additional communication activities since they must all be contained in the thematic WPs. 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Open Sans"/>
              <a:buNone/>
            </a:pPr>
            <a:r>
              <a:rPr lang="it-IT">
                <a:solidFill>
                  <a:srgbClr val="000000"/>
                </a:solidFill>
              </a:rPr>
              <a:t>Here you should explain how the communication function is used to transfer project results</a:t>
            </a:r>
            <a:endParaRPr>
              <a:solidFill>
                <a:srgbClr val="000000"/>
              </a:solidFill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Calibri"/>
              <a:buNone/>
            </a:pP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Calibri"/>
              <a:buNone/>
            </a:pPr>
            <a:r>
              <a:rPr lang="it-IT"/>
              <a:t>For more guidance needed to answer these question refer also to the </a:t>
            </a:r>
            <a:r>
              <a:rPr lang="it-IT" b="1"/>
              <a:t>Off-line Application Form </a:t>
            </a:r>
            <a:r>
              <a:rPr lang="it-IT"/>
              <a:t>template for OSIs - </a:t>
            </a:r>
            <a:r>
              <a:rPr lang="it-IT">
                <a:solidFill>
                  <a:srgbClr val="000000"/>
                </a:solidFill>
              </a:rPr>
              <a:t>5.000 characters</a:t>
            </a:r>
            <a:endParaRPr>
              <a:solidFill>
                <a:srgbClr val="000000"/>
              </a:solidFill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</a:pPr>
            <a:r>
              <a:rPr lang="it-IT"/>
              <a:t>Communication objectives aim at changes in a target audience's behaviour, knowledge or belief. </a:t>
            </a:r>
            <a:endParaRPr i="0" u="none" strike="noStrike">
              <a:solidFill>
                <a:srgbClr val="FF0000"/>
              </a:solidFill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Calibri"/>
              <a:buNone/>
            </a:pPr>
            <a:endParaRPr sz="800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Calibri"/>
              <a:buNone/>
            </a:pPr>
            <a:endParaRPr/>
          </a:p>
        </p:txBody>
      </p:sp>
      <p:sp>
        <p:nvSpPr>
          <p:cNvPr id="82" name="Google Shape;82;p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39825" y="1219200"/>
            <a:ext cx="4389438" cy="32924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pertina-titolo">
  <p:cSld name="Copertina-titolo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8"/>
          <p:cNvSpPr txBox="1">
            <a:spLocks noGrp="1"/>
          </p:cNvSpPr>
          <p:nvPr>
            <p:ph type="body" idx="1"/>
          </p:nvPr>
        </p:nvSpPr>
        <p:spPr>
          <a:xfrm>
            <a:off x="676487" y="2865863"/>
            <a:ext cx="7791025" cy="5631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Arial"/>
              <a:buNone/>
              <a:defRPr sz="4000" b="0" i="0" u="none" strike="noStrike" cap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5" name="Google Shape;15;p8"/>
          <p:cNvSpPr txBox="1">
            <a:spLocks noGrp="1"/>
          </p:cNvSpPr>
          <p:nvPr>
            <p:ph type="body" idx="2"/>
          </p:nvPr>
        </p:nvSpPr>
        <p:spPr>
          <a:xfrm>
            <a:off x="676487" y="3772829"/>
            <a:ext cx="7791025" cy="4293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6" name="Google Shape;16;p8"/>
          <p:cNvSpPr txBox="1">
            <a:spLocks noGrp="1"/>
          </p:cNvSpPr>
          <p:nvPr>
            <p:ph type="body" idx="3"/>
          </p:nvPr>
        </p:nvSpPr>
        <p:spPr>
          <a:xfrm>
            <a:off x="676487" y="4364773"/>
            <a:ext cx="7791025" cy="3624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atti">
  <p:cSld name="Contatti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olo e contenuto">
  <p:cSld name="Titolo e contenuto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11"/>
          <p:cNvSpPr txBox="1">
            <a:spLocks noGrp="1"/>
          </p:cNvSpPr>
          <p:nvPr>
            <p:ph type="body" idx="1"/>
          </p:nvPr>
        </p:nvSpPr>
        <p:spPr>
          <a:xfrm>
            <a:off x="1066848" y="1990492"/>
            <a:ext cx="7010303" cy="5073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40A2DA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40A2DA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3" name="Google Shape;23;p11"/>
          <p:cNvSpPr txBox="1">
            <a:spLocks noGrp="1"/>
          </p:cNvSpPr>
          <p:nvPr>
            <p:ph type="body" idx="2"/>
          </p:nvPr>
        </p:nvSpPr>
        <p:spPr>
          <a:xfrm>
            <a:off x="1066848" y="2704169"/>
            <a:ext cx="7010303" cy="22915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3302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marR="0" lvl="1" indent="-3175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1371600" marR="0" lvl="2" indent="-3048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L="1828800" marR="0" lvl="3" indent="-3048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2286000" marR="0" lvl="4" indent="-3048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olo e testo">
  <p:cSld name="Titolo e testo"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10"/>
          <p:cNvSpPr txBox="1">
            <a:spLocks noGrp="1"/>
          </p:cNvSpPr>
          <p:nvPr>
            <p:ph type="body" idx="1"/>
          </p:nvPr>
        </p:nvSpPr>
        <p:spPr>
          <a:xfrm>
            <a:off x="1066848" y="2704169"/>
            <a:ext cx="7010303" cy="22915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6" name="Google Shape;26;p10"/>
          <p:cNvSpPr txBox="1">
            <a:spLocks noGrp="1"/>
          </p:cNvSpPr>
          <p:nvPr>
            <p:ph type="body" idx="2"/>
          </p:nvPr>
        </p:nvSpPr>
        <p:spPr>
          <a:xfrm>
            <a:off x="1066848" y="1990492"/>
            <a:ext cx="7010303" cy="5073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40A2DA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40A2DA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jpg"/><Relationship Id="rId4" Type="http://schemas.openxmlformats.org/officeDocument/2006/relationships/image" Target="../media/image1.jp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4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3.jpg"/><Relationship Id="rId4" Type="http://schemas.openxmlformats.org/officeDocument/2006/relationships/image" Target="../media/image1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Google Shape;10;p7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43604" y="528637"/>
            <a:ext cx="8056791" cy="809942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Google Shape;11;p7" descr="Immagine che contiene testo, esterni, screenshot&#10;&#10;Descrizione generata automaticamente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0" y="1743456"/>
            <a:ext cx="9144000" cy="5114544"/>
          </a:xfrm>
          <a:prstGeom prst="rect">
            <a:avLst/>
          </a:prstGeom>
          <a:noFill/>
          <a:ln>
            <a:noFill/>
          </a:ln>
        </p:spPr>
      </p:pic>
      <p:sp>
        <p:nvSpPr>
          <p:cNvPr id="12" name="Google Shape;12;p7"/>
          <p:cNvSpPr txBox="1"/>
          <p:nvPr/>
        </p:nvSpPr>
        <p:spPr>
          <a:xfrm>
            <a:off x="6385024" y="6281113"/>
            <a:ext cx="2237678" cy="2154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lang="it-IT" sz="800" b="0" i="0" u="none" strike="noStrike" cap="none">
                <a:solidFill>
                  <a:srgbClr val="11438F"/>
                </a:solidFill>
                <a:latin typeface="Open Sans"/>
                <a:ea typeface="Open Sans"/>
                <a:cs typeface="Open Sans"/>
                <a:sym typeface="Open Sans"/>
              </a:rPr>
              <a:t>www.italy-croatia.eu</a:t>
            </a:r>
            <a:endParaRPr sz="800" b="0" i="0" u="none" strike="noStrike" cap="none">
              <a:solidFill>
                <a:srgbClr val="11438F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Google Shape;19;p9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43604" y="528637"/>
            <a:ext cx="8056791" cy="809942"/>
          </a:xfrm>
          <a:prstGeom prst="rect">
            <a:avLst/>
          </a:prstGeom>
          <a:noFill/>
          <a:ln>
            <a:noFill/>
          </a:ln>
        </p:spPr>
      </p:pic>
      <p:pic>
        <p:nvPicPr>
          <p:cNvPr id="20" name="Google Shape;20;p9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0" y="5905691"/>
            <a:ext cx="9144000" cy="847344"/>
          </a:xfrm>
          <a:prstGeom prst="rect">
            <a:avLst/>
          </a:prstGeom>
          <a:noFill/>
          <a:ln>
            <a:noFill/>
          </a:ln>
        </p:spPr>
      </p:pic>
    </p:spTree>
  </p:cSld>
  <p:clrMap bg1="lt1" tx1="dk1" bg2="dk2" tx2="lt2" accent1="accent1" accent2="accent2" accent3="accent3" accent4="accent4" accent5="accent5" accent6="accent6" hlink="hlink" folHlink="folHlink"/>
  <p:sldLayoutIdLst>
    <p:sldLayoutId id="2147483652" r:id="rId1"/>
    <p:sldLayoutId id="2147483653" r:id="rId2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egnaposto testo 3">
            <a:extLst>
              <a:ext uri="{FF2B5EF4-FFF2-40B4-BE49-F238E27FC236}">
                <a16:creationId xmlns:a16="http://schemas.microsoft.com/office/drawing/2014/main" id="{62BBF11F-3458-4B1F-9A00-145B8CD36FE3}"/>
              </a:ext>
            </a:extLst>
          </p:cNvPr>
          <p:cNvSpPr txBox="1">
            <a:spLocks/>
          </p:cNvSpPr>
          <p:nvPr/>
        </p:nvSpPr>
        <p:spPr>
          <a:xfrm>
            <a:off x="676487" y="5334351"/>
            <a:ext cx="7791025" cy="362413"/>
          </a:xfrm>
          <a:prstGeom prst="rect">
            <a:avLst/>
          </a:prstGeom>
        </p:spPr>
        <p:txBody>
          <a:bodyPr/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000" kern="120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it-IT" sz="2000" b="0" i="0" u="none" strike="noStrike" kern="120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OSI Infodays| Zadar/ Udine</a:t>
            </a:r>
            <a:endParaRPr kumimoji="0" lang="it-IT" sz="2000" b="0" i="0" u="none" strike="noStrike" kern="120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9" name="Segnaposto testo 2">
            <a:extLst>
              <a:ext uri="{FF2B5EF4-FFF2-40B4-BE49-F238E27FC236}">
                <a16:creationId xmlns:a16="http://schemas.microsoft.com/office/drawing/2014/main" id="{455C7B81-A623-4A17-9CB2-32F72812A34A}"/>
              </a:ext>
            </a:extLst>
          </p:cNvPr>
          <p:cNvSpPr txBox="1">
            <a:spLocks/>
          </p:cNvSpPr>
          <p:nvPr/>
        </p:nvSpPr>
        <p:spPr>
          <a:xfrm>
            <a:off x="676487" y="4348085"/>
            <a:ext cx="7791025" cy="745383"/>
          </a:xfrm>
          <a:prstGeom prst="rect">
            <a:avLst/>
          </a:prstGeom>
        </p:spPr>
        <p:txBody>
          <a:bodyPr/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>
              <a:spcBef>
                <a:spcPts val="0"/>
              </a:spcBef>
              <a:buClr>
                <a:schemeClr val="lt1"/>
              </a:buClr>
              <a:buSzPts val="4000"/>
            </a:pPr>
            <a:r>
              <a:rPr lang="it-IT" dirty="0" err="1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Main</a:t>
            </a:r>
            <a:r>
              <a:rPr lang="it-IT" dirty="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 Implementation rules – </a:t>
            </a:r>
          </a:p>
          <a:p>
            <a:pPr lvl="0">
              <a:spcBef>
                <a:spcPts val="0"/>
              </a:spcBef>
              <a:buClr>
                <a:schemeClr val="lt1"/>
              </a:buClr>
              <a:buSzPts val="4000"/>
            </a:pPr>
            <a:r>
              <a:rPr lang="it-IT" i="1" dirty="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Communication</a:t>
            </a:r>
          </a:p>
        </p:txBody>
      </p:sp>
      <p:sp>
        <p:nvSpPr>
          <p:cNvPr id="13" name="Segnaposto testo 1">
            <a:extLst>
              <a:ext uri="{FF2B5EF4-FFF2-40B4-BE49-F238E27FC236}">
                <a16:creationId xmlns:a16="http://schemas.microsoft.com/office/drawing/2014/main" id="{E7FDCF16-A4AE-42FA-8E4A-4A75C92288DE}"/>
              </a:ext>
            </a:extLst>
          </p:cNvPr>
          <p:cNvSpPr txBox="1">
            <a:spLocks/>
          </p:cNvSpPr>
          <p:nvPr/>
        </p:nvSpPr>
        <p:spPr>
          <a:xfrm>
            <a:off x="494675" y="2952697"/>
            <a:ext cx="7972837" cy="1076954"/>
          </a:xfrm>
          <a:prstGeom prst="rect">
            <a:avLst/>
          </a:prstGeom>
        </p:spPr>
        <p:txBody>
          <a:bodyPr/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4000" kern="120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ysClr val="window" lastClr="FFFFFF"/>
              </a:buClr>
              <a:buSzPts val="4000"/>
              <a:buFont typeface="Arial" panose="020B0604020202020204" pitchFamily="34" charset="0"/>
              <a:buNone/>
              <a:tabLst/>
              <a:defRPr/>
            </a:pPr>
            <a:r>
              <a:rPr kumimoji="0" lang="en-GB" sz="3600" b="0" i="0" u="none" strike="noStrike" kern="120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2</a:t>
            </a:r>
            <a:r>
              <a:rPr kumimoji="0" lang="en-GB" sz="3600" b="0" i="0" u="none" strike="noStrike" kern="1200" cap="none" spc="0" normalizeH="0" baseline="3000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nd</a:t>
            </a:r>
            <a:r>
              <a:rPr kumimoji="0" lang="en-GB" sz="3600" b="0" i="0" u="none" strike="noStrike" kern="120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Call for Proposals </a:t>
            </a: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ysClr val="window" lastClr="FFFFFF"/>
              </a:buClr>
              <a:buSzPts val="4000"/>
              <a:buFont typeface="Arial" panose="020B0604020202020204" pitchFamily="34" charset="0"/>
              <a:buNone/>
              <a:tabLst/>
              <a:defRPr/>
            </a:pPr>
            <a:r>
              <a:rPr kumimoji="0" lang="en-GB" sz="3600" b="0" i="0" u="none" strike="noStrike" kern="120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OSI </a:t>
            </a:r>
            <a:r>
              <a:rPr kumimoji="0" lang="en-GB" sz="3600" b="0" i="0" u="none" strike="noStrike" kern="1200" cap="none" spc="0" normalizeH="0" baseline="0" noProof="0" dirty="0" err="1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Infoday</a:t>
            </a:r>
            <a:endParaRPr kumimoji="0" lang="en-GB" sz="3600" b="0" i="0" u="none" strike="noStrike" kern="120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14"/>
          <p:cNvSpPr txBox="1">
            <a:spLocks noGrp="1"/>
          </p:cNvSpPr>
          <p:nvPr>
            <p:ph type="body" idx="1"/>
          </p:nvPr>
        </p:nvSpPr>
        <p:spPr>
          <a:xfrm>
            <a:off x="732551" y="1390961"/>
            <a:ext cx="7447887" cy="5073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40A2DA"/>
              </a:buClr>
              <a:buSzPts val="2400"/>
              <a:buFont typeface="Arial"/>
              <a:buNone/>
            </a:pPr>
            <a:r>
              <a:rPr lang="it-IT" b="1"/>
              <a:t>How to Plan Project Communication Activities </a:t>
            </a:r>
            <a:endParaRPr/>
          </a:p>
          <a:p>
            <a: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40A2DA"/>
              </a:buClr>
              <a:buSzPts val="2400"/>
              <a:buFont typeface="Arial"/>
              <a:buNone/>
            </a:pPr>
            <a:endParaRPr/>
          </a:p>
        </p:txBody>
      </p:sp>
      <p:sp>
        <p:nvSpPr>
          <p:cNvPr id="92" name="Google Shape;92;p14"/>
          <p:cNvSpPr/>
          <p:nvPr/>
        </p:nvSpPr>
        <p:spPr>
          <a:xfrm>
            <a:off x="732550" y="3023523"/>
            <a:ext cx="2576052" cy="383218"/>
          </a:xfrm>
          <a:prstGeom prst="roundRect">
            <a:avLst>
              <a:gd name="adj" fmla="val 16667"/>
            </a:avLst>
          </a:prstGeom>
          <a:solidFill>
            <a:srgbClr val="40A2DA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it-IT" sz="1400" b="0" i="0" u="none" strike="noStrike" cap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WP1 🡪 Specific Objectives 1</a:t>
            </a:r>
            <a:endParaRPr sz="1400" b="0" i="0" u="none" strike="noStrike" cap="none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3" name="Google Shape;93;p14"/>
          <p:cNvSpPr/>
          <p:nvPr/>
        </p:nvSpPr>
        <p:spPr>
          <a:xfrm>
            <a:off x="732551" y="4955474"/>
            <a:ext cx="2576051" cy="383219"/>
          </a:xfrm>
          <a:prstGeom prst="roundRect">
            <a:avLst>
              <a:gd name="adj" fmla="val 16667"/>
            </a:avLst>
          </a:prstGeom>
          <a:solidFill>
            <a:srgbClr val="40A2DA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it-IT" sz="1400" b="0" i="0" u="none" strike="noStrike" cap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WP3 🡪 Specific Objectives 3</a:t>
            </a:r>
            <a:endParaRPr sz="1400" b="0" i="0" u="none" strike="noStrike" cap="none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4" name="Google Shape;94;p14"/>
          <p:cNvSpPr/>
          <p:nvPr/>
        </p:nvSpPr>
        <p:spPr>
          <a:xfrm>
            <a:off x="732551" y="2164224"/>
            <a:ext cx="2576052" cy="383218"/>
          </a:xfrm>
          <a:prstGeom prst="roundRect">
            <a:avLst>
              <a:gd name="adj" fmla="val 16667"/>
            </a:avLst>
          </a:prstGeom>
          <a:solidFill>
            <a:srgbClr val="8BCAAF"/>
          </a:solidFill>
          <a:ln w="25400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1" i="0" u="none" strike="noStrike" cap="none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it-IT" sz="1400" b="1" i="0" u="none" strike="noStrike" cap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Project Overall Objective</a:t>
            </a:r>
            <a:endParaRPr sz="1400" b="1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5" name="Google Shape;95;p14"/>
          <p:cNvSpPr/>
          <p:nvPr/>
        </p:nvSpPr>
        <p:spPr>
          <a:xfrm>
            <a:off x="5732207" y="2586647"/>
            <a:ext cx="2792361" cy="383218"/>
          </a:xfrm>
          <a:prstGeom prst="roundRect">
            <a:avLst>
              <a:gd name="adj" fmla="val 16667"/>
            </a:avLst>
          </a:prstGeom>
          <a:solidFill>
            <a:srgbClr val="124390"/>
          </a:solidFill>
          <a:ln w="25400" cap="flat" cmpd="sng">
            <a:solidFill>
              <a:srgbClr val="31538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it-IT" sz="1400" b="0" i="0" u="none" strike="noStrike" cap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Communication Objective 1.1</a:t>
            </a: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6" name="Google Shape;96;p14"/>
          <p:cNvSpPr/>
          <p:nvPr/>
        </p:nvSpPr>
        <p:spPr>
          <a:xfrm>
            <a:off x="5732207" y="3277395"/>
            <a:ext cx="2792360" cy="331598"/>
          </a:xfrm>
          <a:prstGeom prst="roundRect">
            <a:avLst>
              <a:gd name="adj" fmla="val 16667"/>
            </a:avLst>
          </a:prstGeom>
          <a:solidFill>
            <a:srgbClr val="124390"/>
          </a:solidFill>
          <a:ln w="25400" cap="flat" cmpd="sng">
            <a:solidFill>
              <a:srgbClr val="31538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it-IT" sz="1400" b="0" i="0" u="none" strike="noStrike" cap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Communication Objective 1.2</a:t>
            </a: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7" name="Google Shape;97;p14"/>
          <p:cNvSpPr/>
          <p:nvPr/>
        </p:nvSpPr>
        <p:spPr>
          <a:xfrm>
            <a:off x="5756741" y="4955474"/>
            <a:ext cx="2792361" cy="383218"/>
          </a:xfrm>
          <a:prstGeom prst="roundRect">
            <a:avLst>
              <a:gd name="adj" fmla="val 16667"/>
            </a:avLst>
          </a:prstGeom>
          <a:solidFill>
            <a:srgbClr val="124390"/>
          </a:solidFill>
          <a:ln w="25400" cap="flat" cmpd="sng">
            <a:solidFill>
              <a:srgbClr val="31538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it-IT" sz="1400" b="0" i="0" u="none" strike="noStrike" cap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Communication Objective 3</a:t>
            </a: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98" name="Google Shape;98;p14"/>
          <p:cNvCxnSpPr>
            <a:stCxn id="92" idx="3"/>
            <a:endCxn id="95" idx="1"/>
          </p:cNvCxnSpPr>
          <p:nvPr/>
        </p:nvCxnSpPr>
        <p:spPr>
          <a:xfrm rot="10800000" flipH="1">
            <a:off x="3308602" y="2778332"/>
            <a:ext cx="2423700" cy="436800"/>
          </a:xfrm>
          <a:prstGeom prst="straightConnector1">
            <a:avLst/>
          </a:prstGeom>
          <a:noFill/>
          <a:ln w="9525" cap="flat" cmpd="sng">
            <a:solidFill>
              <a:srgbClr val="3E6EC2"/>
            </a:solidFill>
            <a:prstDash val="solid"/>
            <a:round/>
            <a:headEnd type="none" w="sm" len="sm"/>
            <a:tailEnd type="triangle" w="med" len="med"/>
          </a:ln>
        </p:spPr>
      </p:cxnSp>
      <p:cxnSp>
        <p:nvCxnSpPr>
          <p:cNvPr id="99" name="Google Shape;99;p14"/>
          <p:cNvCxnSpPr>
            <a:stCxn id="92" idx="3"/>
            <a:endCxn id="96" idx="1"/>
          </p:cNvCxnSpPr>
          <p:nvPr/>
        </p:nvCxnSpPr>
        <p:spPr>
          <a:xfrm>
            <a:off x="3308602" y="3215132"/>
            <a:ext cx="2423700" cy="228000"/>
          </a:xfrm>
          <a:prstGeom prst="straightConnector1">
            <a:avLst/>
          </a:prstGeom>
          <a:noFill/>
          <a:ln w="9525" cap="flat" cmpd="sng">
            <a:solidFill>
              <a:srgbClr val="3E6EC2"/>
            </a:solidFill>
            <a:prstDash val="solid"/>
            <a:round/>
            <a:headEnd type="none" w="sm" len="sm"/>
            <a:tailEnd type="triangle" w="med" len="med"/>
          </a:ln>
        </p:spPr>
      </p:cxnSp>
      <p:cxnSp>
        <p:nvCxnSpPr>
          <p:cNvPr id="100" name="Google Shape;100;p14"/>
          <p:cNvCxnSpPr>
            <a:stCxn id="93" idx="3"/>
            <a:endCxn id="97" idx="1"/>
          </p:cNvCxnSpPr>
          <p:nvPr/>
        </p:nvCxnSpPr>
        <p:spPr>
          <a:xfrm>
            <a:off x="3308602" y="5147084"/>
            <a:ext cx="2448000" cy="0"/>
          </a:xfrm>
          <a:prstGeom prst="straightConnector1">
            <a:avLst/>
          </a:prstGeom>
          <a:noFill/>
          <a:ln w="9525" cap="flat" cmpd="sng">
            <a:solidFill>
              <a:srgbClr val="3E6EC2"/>
            </a:solidFill>
            <a:prstDash val="solid"/>
            <a:round/>
            <a:headEnd type="none" w="sm" len="sm"/>
            <a:tailEnd type="triangle" w="med" len="med"/>
          </a:ln>
        </p:spPr>
      </p:cxnSp>
      <p:cxnSp>
        <p:nvCxnSpPr>
          <p:cNvPr id="101" name="Google Shape;101;p14"/>
          <p:cNvCxnSpPr/>
          <p:nvPr/>
        </p:nvCxnSpPr>
        <p:spPr>
          <a:xfrm>
            <a:off x="496576" y="2355833"/>
            <a:ext cx="4869" cy="2874861"/>
          </a:xfrm>
          <a:prstGeom prst="straightConnector1">
            <a:avLst/>
          </a:prstGeom>
          <a:noFill/>
          <a:ln w="9525" cap="flat" cmpd="sng">
            <a:solidFill>
              <a:srgbClr val="3E6EC2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102" name="Google Shape;102;p14"/>
          <p:cNvCxnSpPr/>
          <p:nvPr/>
        </p:nvCxnSpPr>
        <p:spPr>
          <a:xfrm>
            <a:off x="501445" y="3215132"/>
            <a:ext cx="235975" cy="0"/>
          </a:xfrm>
          <a:prstGeom prst="straightConnector1">
            <a:avLst/>
          </a:prstGeom>
          <a:noFill/>
          <a:ln w="9525" cap="flat" cmpd="sng">
            <a:solidFill>
              <a:srgbClr val="3E6EC2"/>
            </a:solidFill>
            <a:prstDash val="solid"/>
            <a:round/>
            <a:headEnd type="none" w="sm" len="sm"/>
            <a:tailEnd type="triangle" w="med" len="med"/>
          </a:ln>
        </p:spPr>
      </p:cxnSp>
      <p:cxnSp>
        <p:nvCxnSpPr>
          <p:cNvPr id="103" name="Google Shape;103;p14"/>
          <p:cNvCxnSpPr/>
          <p:nvPr/>
        </p:nvCxnSpPr>
        <p:spPr>
          <a:xfrm>
            <a:off x="501445" y="4247536"/>
            <a:ext cx="235975" cy="0"/>
          </a:xfrm>
          <a:prstGeom prst="straightConnector1">
            <a:avLst/>
          </a:prstGeom>
          <a:noFill/>
          <a:ln w="9525" cap="flat" cmpd="sng">
            <a:solidFill>
              <a:srgbClr val="3E6EC2"/>
            </a:solidFill>
            <a:prstDash val="solid"/>
            <a:round/>
            <a:headEnd type="none" w="sm" len="sm"/>
            <a:tailEnd type="triangle" w="med" len="med"/>
          </a:ln>
        </p:spPr>
      </p:cxnSp>
      <p:cxnSp>
        <p:nvCxnSpPr>
          <p:cNvPr id="104" name="Google Shape;104;p14"/>
          <p:cNvCxnSpPr/>
          <p:nvPr/>
        </p:nvCxnSpPr>
        <p:spPr>
          <a:xfrm>
            <a:off x="501445" y="5230694"/>
            <a:ext cx="235975" cy="0"/>
          </a:xfrm>
          <a:prstGeom prst="straightConnector1">
            <a:avLst/>
          </a:prstGeom>
          <a:noFill/>
          <a:ln w="9525" cap="flat" cmpd="sng">
            <a:solidFill>
              <a:srgbClr val="3E6EC2"/>
            </a:solidFill>
            <a:prstDash val="solid"/>
            <a:round/>
            <a:headEnd type="none" w="sm" len="sm"/>
            <a:tailEnd type="triangle" w="med" len="med"/>
          </a:ln>
        </p:spPr>
      </p:cxnSp>
      <p:cxnSp>
        <p:nvCxnSpPr>
          <p:cNvPr id="105" name="Google Shape;105;p14"/>
          <p:cNvCxnSpPr>
            <a:endCxn id="94" idx="1"/>
          </p:cNvCxnSpPr>
          <p:nvPr/>
        </p:nvCxnSpPr>
        <p:spPr>
          <a:xfrm>
            <a:off x="496451" y="2355833"/>
            <a:ext cx="236100" cy="0"/>
          </a:xfrm>
          <a:prstGeom prst="straightConnector1">
            <a:avLst/>
          </a:prstGeom>
          <a:noFill/>
          <a:ln w="9525" cap="flat" cmpd="sng">
            <a:solidFill>
              <a:srgbClr val="3E6EC2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06" name="Google Shape;106;p14"/>
          <p:cNvSpPr/>
          <p:nvPr/>
        </p:nvSpPr>
        <p:spPr>
          <a:xfrm>
            <a:off x="732550" y="4067076"/>
            <a:ext cx="2576051" cy="383219"/>
          </a:xfrm>
          <a:prstGeom prst="roundRect">
            <a:avLst>
              <a:gd name="adj" fmla="val 16667"/>
            </a:avLst>
          </a:prstGeom>
          <a:solidFill>
            <a:srgbClr val="40A2DA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it-IT" sz="1400" b="0" i="0" u="none" strike="noStrike" cap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WP2 🡪 Specific Objectives 2</a:t>
            </a:r>
            <a:endParaRPr sz="1400" b="0" i="0" u="none" strike="noStrike" cap="none"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19"/>
          <p:cNvSpPr txBox="1">
            <a:spLocks noGrp="1"/>
          </p:cNvSpPr>
          <p:nvPr>
            <p:ph type="body" idx="1"/>
          </p:nvPr>
        </p:nvSpPr>
        <p:spPr>
          <a:xfrm>
            <a:off x="808076" y="1473715"/>
            <a:ext cx="7970824" cy="5073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40A2DA"/>
              </a:buClr>
              <a:buSzPts val="2400"/>
              <a:buNone/>
            </a:pPr>
            <a:r>
              <a:rPr lang="it-IT" b="1"/>
              <a:t>How to Plan Project Communication Activities</a:t>
            </a:r>
            <a:endParaRPr b="1"/>
          </a:p>
        </p:txBody>
      </p:sp>
      <p:sp>
        <p:nvSpPr>
          <p:cNvPr id="112" name="Google Shape;112;p19"/>
          <p:cNvSpPr txBox="1">
            <a:spLocks noGrp="1"/>
          </p:cNvSpPr>
          <p:nvPr>
            <p:ph type="body" idx="2"/>
          </p:nvPr>
        </p:nvSpPr>
        <p:spPr>
          <a:xfrm>
            <a:off x="261859" y="2195624"/>
            <a:ext cx="8620282" cy="4784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12700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r>
              <a:rPr lang="it-IT" b="0" i="0" u="none" strike="noStrik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One </a:t>
            </a:r>
            <a:r>
              <a:rPr lang="it-IT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S</a:t>
            </a:r>
            <a:r>
              <a:rPr lang="it-IT" b="0" i="0" u="none" strike="noStrik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pecific Objective may correspond to </a:t>
            </a:r>
            <a:r>
              <a:rPr lang="it-IT" i="0" u="none" strike="noStrik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one or more </a:t>
            </a:r>
            <a:r>
              <a:rPr lang="it-IT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C</a:t>
            </a:r>
            <a:r>
              <a:rPr lang="it-IT" b="0" i="0" u="none" strike="noStrik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ommunication Objectives</a:t>
            </a:r>
            <a:endParaRPr>
              <a:latin typeface="Open Sans"/>
              <a:ea typeface="Open Sans"/>
              <a:cs typeface="Open Sans"/>
              <a:sym typeface="Open Sans"/>
            </a:endParaRPr>
          </a:p>
          <a:p>
            <a:pPr marL="127000" lvl="0" indent="0" algn="ctr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1600"/>
              <a:buNone/>
            </a:pPr>
            <a:endParaRPr sz="1800" b="0" i="0" u="none" strike="noStrike">
              <a:solidFill>
                <a:srgbClr val="000000"/>
              </a:solidFill>
              <a:latin typeface="Titillium Web"/>
              <a:ea typeface="Titillium Web"/>
              <a:cs typeface="Titillium Web"/>
              <a:sym typeface="Titillium Web"/>
            </a:endParaRPr>
          </a:p>
          <a:p>
            <a:pPr marL="127000" lvl="0" indent="0" algn="ctr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1600"/>
              <a:buNone/>
            </a:pPr>
            <a:endParaRPr sz="1800">
              <a:solidFill>
                <a:srgbClr val="000000"/>
              </a:solidFill>
              <a:latin typeface="Titillium Web"/>
              <a:ea typeface="Titillium Web"/>
              <a:cs typeface="Titillium Web"/>
              <a:sym typeface="Titillium Web"/>
            </a:endParaRPr>
          </a:p>
          <a:p>
            <a:pPr marL="127000" lvl="0" indent="0" algn="ctr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1600"/>
              <a:buNone/>
            </a:pPr>
            <a:endParaRPr sz="1800" b="0" i="0" u="none" strike="noStrike">
              <a:solidFill>
                <a:srgbClr val="000000"/>
              </a:solidFill>
              <a:latin typeface="Titillium Web"/>
              <a:ea typeface="Titillium Web"/>
              <a:cs typeface="Titillium Web"/>
              <a:sym typeface="Titillium Web"/>
            </a:endParaRPr>
          </a:p>
          <a:p>
            <a:pPr marL="127000" lvl="0" indent="0" algn="ctr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1600"/>
              <a:buNone/>
            </a:pPr>
            <a:endParaRPr sz="1800">
              <a:solidFill>
                <a:srgbClr val="000000"/>
              </a:solidFill>
              <a:latin typeface="Titillium Web"/>
              <a:ea typeface="Titillium Web"/>
              <a:cs typeface="Titillium Web"/>
              <a:sym typeface="Titillium Web"/>
            </a:endParaRPr>
          </a:p>
          <a:p>
            <a:pPr marL="127000" lvl="0" indent="0" algn="ctr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1600"/>
              <a:buNone/>
            </a:pPr>
            <a:endParaRPr sz="1800" b="0" i="0" u="none" strike="noStrike">
              <a:solidFill>
                <a:srgbClr val="000000"/>
              </a:solidFill>
              <a:latin typeface="Titillium Web"/>
              <a:ea typeface="Titillium Web"/>
              <a:cs typeface="Titillium Web"/>
              <a:sym typeface="Titillium Web"/>
            </a:endParaRPr>
          </a:p>
          <a:p>
            <a:pPr marL="127000" lvl="0" indent="0" algn="ctr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1600"/>
              <a:buNone/>
            </a:pPr>
            <a:endParaRPr sz="1800">
              <a:solidFill>
                <a:srgbClr val="000000"/>
              </a:solidFill>
              <a:latin typeface="Titillium Web"/>
              <a:ea typeface="Titillium Web"/>
              <a:cs typeface="Titillium Web"/>
              <a:sym typeface="Titillium Web"/>
            </a:endParaRPr>
          </a:p>
          <a:p>
            <a:pPr marL="127000" lvl="0" indent="0" algn="ctr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1600"/>
              <a:buNone/>
            </a:pPr>
            <a:endParaRPr sz="1800" b="0" i="0" u="none" strike="noStrike">
              <a:solidFill>
                <a:srgbClr val="000000"/>
              </a:solidFill>
              <a:latin typeface="Titillium Web"/>
              <a:ea typeface="Titillium Web"/>
              <a:cs typeface="Titillium Web"/>
              <a:sym typeface="Titillium Web"/>
            </a:endParaRPr>
          </a:p>
          <a:p>
            <a:pPr marL="127000" lvl="0" indent="0" algn="just" rtl="0">
              <a:lnSpc>
                <a:spcPct val="90000"/>
              </a:lnSpc>
              <a:spcBef>
                <a:spcPts val="800"/>
              </a:spcBef>
              <a:spcAft>
                <a:spcPts val="800"/>
              </a:spcAft>
              <a:buSzPts val="1600"/>
              <a:buNone/>
            </a:pPr>
            <a:br>
              <a:rPr lang="it-IT" sz="2400"/>
            </a:br>
            <a:endParaRPr/>
          </a:p>
        </p:txBody>
      </p:sp>
      <p:grpSp>
        <p:nvGrpSpPr>
          <p:cNvPr id="113" name="Google Shape;113;p19"/>
          <p:cNvGrpSpPr/>
          <p:nvPr/>
        </p:nvGrpSpPr>
        <p:grpSpPr>
          <a:xfrm>
            <a:off x="1455939" y="2888625"/>
            <a:ext cx="6775858" cy="2710100"/>
            <a:chOff x="-412096" y="317485"/>
            <a:chExt cx="6590121" cy="2710100"/>
          </a:xfrm>
        </p:grpSpPr>
        <p:sp>
          <p:nvSpPr>
            <p:cNvPr id="114" name="Google Shape;114;p19"/>
            <p:cNvSpPr txBox="1"/>
            <p:nvPr/>
          </p:nvSpPr>
          <p:spPr>
            <a:xfrm>
              <a:off x="-412096" y="1170942"/>
              <a:ext cx="2611176" cy="1097713"/>
            </a:xfrm>
            <a:prstGeom prst="rect">
              <a:avLst/>
            </a:prstGeom>
            <a:solidFill>
              <a:srgbClr val="8BCAAF"/>
            </a:solidFill>
            <a:ln w="9525" cap="flat" cmpd="sng">
              <a:solidFill>
                <a:srgbClr val="40A2DA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0800" dist="38100" dir="2700000" algn="tl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8875" tIns="8875" rIns="8875" bIns="887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lang="it-IT" sz="1400" b="1" i="0" u="none" strike="noStrike" cap="none">
                  <a:solidFill>
                    <a:schemeClr val="lt1"/>
                  </a:solidFill>
                  <a:highlight>
                    <a:srgbClr val="8BCAAF"/>
                  </a:highlight>
                  <a:latin typeface="Open Sans"/>
                  <a:ea typeface="Open Sans"/>
                  <a:cs typeface="Open Sans"/>
                  <a:sym typeface="Open Sans"/>
                </a:rPr>
                <a:t>Specific Objective:</a:t>
              </a:r>
              <a:endParaRPr/>
            </a:p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1" i="0" u="none" strike="noStrike" cap="none">
                <a:solidFill>
                  <a:schemeClr val="lt1"/>
                </a:solidFill>
                <a:highlight>
                  <a:srgbClr val="8BCAAF"/>
                </a:highlight>
                <a:latin typeface="Open Sans"/>
                <a:ea typeface="Open Sans"/>
                <a:cs typeface="Open Sans"/>
                <a:sym typeface="Open Sans"/>
              </a:endParaRPr>
            </a:p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lang="it-IT" sz="1400" b="0" i="0" u="none" strike="noStrike" cap="none">
                  <a:solidFill>
                    <a:schemeClr val="lt1"/>
                  </a:solidFill>
                  <a:highlight>
                    <a:srgbClr val="8BCAAF"/>
                  </a:highlight>
                  <a:latin typeface="Open Sans"/>
                  <a:ea typeface="Open Sans"/>
                  <a:cs typeface="Open Sans"/>
                  <a:sym typeface="Open Sans"/>
                </a:rPr>
                <a:t>To reduce air pollution in local community</a:t>
              </a:r>
              <a:endParaRPr sz="1400" b="0" i="0" u="none" strike="noStrike" cap="none">
                <a:solidFill>
                  <a:schemeClr val="lt1"/>
                </a:solidFill>
                <a:highlight>
                  <a:srgbClr val="8BCAAF"/>
                </a:highlight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15" name="Google Shape;115;p19"/>
            <p:cNvSpPr/>
            <p:nvPr/>
          </p:nvSpPr>
          <p:spPr>
            <a:xfrm rot="-2142401">
              <a:off x="2206243" y="1425174"/>
              <a:ext cx="1137708" cy="58183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0" y="59999"/>
                  </a:moveTo>
                  <a:lnTo>
                    <a:pt x="120000" y="59999"/>
                  </a:lnTo>
                </a:path>
              </a:pathLst>
            </a:custGeom>
            <a:noFill/>
            <a:ln w="25400" cap="flat" cmpd="sng">
              <a:solidFill>
                <a:srgbClr val="8BCAA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highlight>
                  <a:srgbClr val="8BCAAF"/>
                </a:highlight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6" name="Google Shape;116;p19"/>
            <p:cNvSpPr txBox="1"/>
            <p:nvPr/>
          </p:nvSpPr>
          <p:spPr>
            <a:xfrm rot="-2142401">
              <a:off x="2746654" y="1425823"/>
              <a:ext cx="56885" cy="5688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700" tIns="0" rIns="12700" bIns="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500"/>
                <a:buFont typeface="Arial"/>
                <a:buNone/>
              </a:pPr>
              <a:endParaRPr sz="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7" name="Google Shape;117;p19"/>
            <p:cNvSpPr txBox="1"/>
            <p:nvPr/>
          </p:nvSpPr>
          <p:spPr>
            <a:xfrm>
              <a:off x="3351125" y="317485"/>
              <a:ext cx="2826900" cy="1294800"/>
            </a:xfrm>
            <a:prstGeom prst="rect">
              <a:avLst/>
            </a:prstGeom>
            <a:solidFill>
              <a:srgbClr val="40A2DA"/>
            </a:solidFill>
            <a:ln>
              <a:noFill/>
            </a:ln>
            <a:effectLst>
              <a:outerShdw blurRad="50800" dist="38100" dir="2700000" algn="tl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8875" tIns="8875" rIns="8875" bIns="887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lang="it-IT" sz="1400" b="1" i="0" u="none" strike="noStrike" cap="none">
                  <a:solidFill>
                    <a:schemeClr val="lt1"/>
                  </a:solidFill>
                  <a:latin typeface="Open Sans"/>
                  <a:ea typeface="Open Sans"/>
                  <a:cs typeface="Open Sans"/>
                  <a:sym typeface="Open Sans"/>
                </a:rPr>
                <a:t>Communication Objective 1:</a:t>
              </a:r>
              <a:endParaRPr b="1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endParaRPr>
            </a:p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b="1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endParaRPr>
            </a:p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lang="it-IT" sz="1400" b="0" i="0" u="none" strike="noStrike" cap="none">
                  <a:solidFill>
                    <a:schemeClr val="lt1"/>
                  </a:solidFill>
                  <a:latin typeface="Open Sans"/>
                  <a:ea typeface="Open Sans"/>
                  <a:cs typeface="Open Sans"/>
                  <a:sym typeface="Open Sans"/>
                </a:rPr>
                <a:t>To encourage commuters to switch to public transportation</a:t>
              </a:r>
              <a:endParaRPr sz="1400" b="0" i="0" u="none" strike="noStrike" cap="non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18" name="Google Shape;118;p19"/>
            <p:cNvSpPr/>
            <p:nvPr/>
          </p:nvSpPr>
          <p:spPr>
            <a:xfrm rot="2142401">
              <a:off x="2206243" y="2089181"/>
              <a:ext cx="1137708" cy="58183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0" y="59999"/>
                  </a:moveTo>
                  <a:lnTo>
                    <a:pt x="120000" y="59999"/>
                  </a:lnTo>
                </a:path>
              </a:pathLst>
            </a:custGeom>
            <a:noFill/>
            <a:ln w="25400" cap="flat" cmpd="sng">
              <a:solidFill>
                <a:srgbClr val="8BCAA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9" name="Google Shape;119;p19"/>
            <p:cNvSpPr txBox="1"/>
            <p:nvPr/>
          </p:nvSpPr>
          <p:spPr>
            <a:xfrm rot="2142401">
              <a:off x="2746654" y="2089831"/>
              <a:ext cx="56885" cy="5688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700" tIns="0" rIns="12700" bIns="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500"/>
                <a:buFont typeface="Arial"/>
                <a:buNone/>
              </a:pPr>
              <a:endParaRPr sz="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0" name="Google Shape;120;p19"/>
            <p:cNvSpPr txBox="1"/>
            <p:nvPr/>
          </p:nvSpPr>
          <p:spPr>
            <a:xfrm>
              <a:off x="3351125" y="1809885"/>
              <a:ext cx="2826900" cy="1217700"/>
            </a:xfrm>
            <a:prstGeom prst="rect">
              <a:avLst/>
            </a:prstGeom>
            <a:solidFill>
              <a:srgbClr val="40A2DA"/>
            </a:solidFill>
            <a:ln>
              <a:noFill/>
            </a:ln>
            <a:effectLst>
              <a:outerShdw blurRad="50800" dist="38100" dir="2700000" algn="tl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8875" tIns="8875" rIns="8875" bIns="887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lang="it-IT" sz="1400" b="1" i="0" u="none" strike="noStrike" cap="none">
                  <a:solidFill>
                    <a:schemeClr val="lt1"/>
                  </a:solidFill>
                  <a:latin typeface="Open Sans"/>
                  <a:ea typeface="Open Sans"/>
                  <a:cs typeface="Open Sans"/>
                  <a:sym typeface="Open Sans"/>
                </a:rPr>
                <a:t>Communication Objective 2:</a:t>
              </a:r>
              <a:endParaRPr sz="1400" b="1" i="0" u="none" strike="noStrike" cap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endParaRPr>
            </a:p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lang="it-IT" sz="1400" b="1" i="0" u="none" strike="noStrike" cap="none">
                  <a:solidFill>
                    <a:schemeClr val="lt1"/>
                  </a:solidFill>
                  <a:latin typeface="Open Sans"/>
                  <a:ea typeface="Open Sans"/>
                  <a:cs typeface="Open Sans"/>
                  <a:sym typeface="Open Sans"/>
                </a:rPr>
                <a:t> </a:t>
              </a:r>
              <a:endParaRPr sz="1400" b="1" i="0" u="none" strike="noStrike" cap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endParaRPr>
            </a:p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lang="it-IT" sz="1400" b="0" i="0" u="none" strike="noStrike" cap="none">
                  <a:solidFill>
                    <a:schemeClr val="lt1"/>
                  </a:solidFill>
                  <a:latin typeface="Open Sans"/>
                  <a:ea typeface="Open Sans"/>
                  <a:cs typeface="Open Sans"/>
                  <a:sym typeface="Open Sans"/>
                </a:rPr>
                <a:t>To convince local policymakers to adopt new measures that will reduce car usage</a:t>
              </a:r>
              <a:endParaRPr sz="1400" b="0" i="0" u="none" strike="noStrike" cap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</p:grp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15"/>
          <p:cNvSpPr txBox="1">
            <a:spLocks noGrp="1"/>
          </p:cNvSpPr>
          <p:nvPr>
            <p:ph type="body" idx="1"/>
          </p:nvPr>
        </p:nvSpPr>
        <p:spPr>
          <a:xfrm>
            <a:off x="452283" y="1505416"/>
            <a:ext cx="7944465" cy="5129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40A2DA"/>
              </a:buClr>
              <a:buSzPts val="2400"/>
              <a:buFont typeface="Arial"/>
              <a:buNone/>
            </a:pPr>
            <a:r>
              <a:rPr lang="it-IT" b="1"/>
              <a:t>How to Plan Project Communication Activities</a:t>
            </a:r>
            <a:endParaRPr b="1"/>
          </a:p>
          <a:p>
            <a: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40A2DA"/>
              </a:buClr>
              <a:buSzPts val="2400"/>
              <a:buFont typeface="Arial"/>
              <a:buNone/>
            </a:pPr>
            <a:endParaRPr/>
          </a:p>
        </p:txBody>
      </p:sp>
      <p:sp>
        <p:nvSpPr>
          <p:cNvPr id="127" name="Google Shape;127;p15"/>
          <p:cNvSpPr txBox="1">
            <a:spLocks noGrp="1"/>
          </p:cNvSpPr>
          <p:nvPr>
            <p:ph type="body" idx="2"/>
          </p:nvPr>
        </p:nvSpPr>
        <p:spPr>
          <a:xfrm>
            <a:off x="1057016" y="2118733"/>
            <a:ext cx="7339732" cy="27208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</a:pPr>
            <a:r>
              <a:rPr lang="it-IT" b="1">
                <a:solidFill>
                  <a:srgbClr val="40A2DA"/>
                </a:solidFill>
              </a:rPr>
              <a:t>Events: 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</a:pPr>
            <a:r>
              <a:rPr lang="it-IT"/>
              <a:t>	Workshops and Training 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</a:pPr>
            <a:r>
              <a:rPr lang="it-IT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rPr>
              <a:t>	Public Presentations</a:t>
            </a:r>
            <a:endParaRPr>
              <a:solidFill>
                <a:schemeClr val="dk1"/>
              </a:solidFill>
              <a:latin typeface="Titillium Web"/>
              <a:ea typeface="Titillium Web"/>
              <a:cs typeface="Titillium Web"/>
              <a:sym typeface="Titillium Web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</a:pPr>
            <a:r>
              <a:rPr lang="it-IT">
                <a:solidFill>
                  <a:schemeClr val="dk1"/>
                </a:solidFill>
              </a:rPr>
              <a:t>	Hackathon, Theatre Performance, Concert, Quiz 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</a:pPr>
            <a:endParaRPr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</a:pPr>
            <a:r>
              <a:rPr lang="it-IT" b="1">
                <a:solidFill>
                  <a:srgbClr val="40A2DA"/>
                </a:solidFill>
              </a:rPr>
              <a:t>Promotional materials: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</a:pPr>
            <a:r>
              <a:rPr lang="it-IT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rPr>
              <a:t>	Leaflets, Gadgets, F</a:t>
            </a:r>
            <a:r>
              <a:rPr lang="it-IT">
                <a:solidFill>
                  <a:schemeClr val="dk1"/>
                </a:solidFill>
              </a:rPr>
              <a:t>lyers</a:t>
            </a:r>
            <a:endParaRPr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</a:pPr>
            <a:r>
              <a:rPr lang="it-IT">
                <a:solidFill>
                  <a:schemeClr val="dk1"/>
                </a:solidFill>
              </a:rPr>
              <a:t>	Bags, Notebooks, Pens</a:t>
            </a:r>
            <a:endParaRPr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</a:pPr>
            <a:endParaRPr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</a:pPr>
            <a:r>
              <a:rPr lang="it-IT" b="1">
                <a:solidFill>
                  <a:srgbClr val="40A2DA"/>
                </a:solidFill>
              </a:rPr>
              <a:t>Digital activities: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</a:pPr>
            <a:r>
              <a:rPr lang="it-IT" b="1">
                <a:solidFill>
                  <a:srgbClr val="40A2DA"/>
                </a:solidFill>
                <a:latin typeface="Titillium Web"/>
                <a:ea typeface="Titillium Web"/>
                <a:cs typeface="Titillium Web"/>
                <a:sym typeface="Titillium Web"/>
              </a:rPr>
              <a:t>	</a:t>
            </a:r>
            <a:r>
              <a:rPr lang="it-IT"/>
              <a:t>Regular Updates to Website and Social Media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</a:pPr>
            <a:r>
              <a:rPr lang="it-IT">
                <a:solidFill>
                  <a:schemeClr val="dk1"/>
                </a:solidFill>
              </a:rPr>
              <a:t>	Promotional Campaigns</a:t>
            </a:r>
            <a:endParaRPr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</a:pPr>
            <a:r>
              <a:rPr lang="it-IT">
                <a:solidFill>
                  <a:schemeClr val="dk1"/>
                </a:solidFill>
              </a:rPr>
              <a:t>	Photo and Video Production</a:t>
            </a:r>
            <a:endParaRPr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</a:pPr>
            <a:endParaRPr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</a:pPr>
            <a:r>
              <a:rPr lang="it-IT" b="1">
                <a:solidFill>
                  <a:srgbClr val="40A2DA"/>
                </a:solidFill>
              </a:rPr>
              <a:t>Media Relations: 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</a:pPr>
            <a:r>
              <a:rPr lang="it-IT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rPr>
              <a:t>	Press Conferences and Press Release</a:t>
            </a:r>
            <a:endParaRPr>
              <a:solidFill>
                <a:schemeClr val="dk1"/>
              </a:solidFill>
              <a:latin typeface="Titillium Web"/>
              <a:ea typeface="Titillium Web"/>
              <a:cs typeface="Titillium Web"/>
              <a:sym typeface="Titillium Web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</a:pPr>
            <a:endParaRPr>
              <a:solidFill>
                <a:schemeClr val="dk1"/>
              </a:solidFill>
              <a:latin typeface="Titillium Web"/>
              <a:ea typeface="Titillium Web"/>
              <a:cs typeface="Titillium Web"/>
              <a:sym typeface="Titillium Web"/>
            </a:endParaRPr>
          </a:p>
          <a:p>
            <a: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2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2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2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2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2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2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12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127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127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127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127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127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127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g1a2cc479aaa_1_18"/>
          <p:cNvSpPr txBox="1"/>
          <p:nvPr/>
        </p:nvSpPr>
        <p:spPr>
          <a:xfrm>
            <a:off x="1066848" y="2788806"/>
            <a:ext cx="7010400" cy="30161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it-IT" sz="1200" b="1" i="0" u="none" strike="noStrike" cap="none" dirty="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Veneto </a:t>
            </a:r>
            <a:r>
              <a:rPr lang="it-IT" sz="1200" b="1" i="0" u="none" strike="noStrike" cap="none" dirty="0" err="1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Region</a:t>
            </a:r>
            <a:endParaRPr sz="1200" b="1" i="0" u="none" strike="noStrike" cap="none" dirty="0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it-IT" sz="1200" b="0" i="0" u="none" strike="noStrike" cap="none" dirty="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Area for </a:t>
            </a:r>
            <a:r>
              <a:rPr lang="it-IT" sz="1200" b="0" i="0" u="none" strike="noStrike" cap="none" dirty="0" err="1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Economic</a:t>
            </a:r>
            <a:r>
              <a:rPr lang="it-IT" sz="1200" b="0" i="0" u="none" strike="noStrike" cap="none" dirty="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 Policies, Human Capital 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it-IT" sz="1200" b="0" i="0" u="none" strike="noStrike" cap="none" dirty="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and Programming of </a:t>
            </a:r>
            <a:r>
              <a:rPr lang="it-IT" sz="1200" b="0" i="0" u="none" strike="noStrike" cap="none" dirty="0" err="1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European</a:t>
            </a:r>
            <a:r>
              <a:rPr lang="it-IT" sz="1200" b="0" i="0" u="none" strike="noStrike" cap="none" dirty="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 Funds 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it-IT" sz="1200" b="0" i="0" u="none" strike="noStrike" cap="none" dirty="0" err="1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Directorate</a:t>
            </a:r>
            <a:r>
              <a:rPr lang="it-IT" sz="1200" b="0" i="0" u="none" strike="noStrike" cap="none" dirty="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 for Joint Programming</a:t>
            </a:r>
          </a:p>
          <a:p>
            <a:pPr lvl="0" defTabSz="457200">
              <a:buClrTx/>
              <a:defRPr/>
            </a:pPr>
            <a:r>
              <a:rPr lang="it-IT" sz="1200" dirty="0" err="1">
                <a:solidFill>
                  <a:prstClr val="white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Italy</a:t>
            </a:r>
            <a:r>
              <a:rPr lang="it-IT" sz="1200" dirty="0">
                <a:solidFill>
                  <a:prstClr val="white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– </a:t>
            </a:r>
            <a:r>
              <a:rPr lang="it-IT" sz="1200" dirty="0" err="1">
                <a:solidFill>
                  <a:prstClr val="white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Croatia</a:t>
            </a:r>
            <a:r>
              <a:rPr lang="it-IT" sz="1200">
                <a:solidFill>
                  <a:prstClr val="white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it-IT" sz="1200" kern="1200">
                <a:solidFill>
                  <a:prstClr val="white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Managing </a:t>
            </a:r>
            <a:r>
              <a:rPr lang="it-IT" sz="1200" kern="1200" dirty="0">
                <a:solidFill>
                  <a:prstClr val="white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Authority and Joint </a:t>
            </a:r>
            <a:r>
              <a:rPr lang="it-IT" sz="1200" kern="1200" dirty="0" err="1">
                <a:solidFill>
                  <a:prstClr val="white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Secretariat</a:t>
            </a:r>
            <a:endParaRPr sz="1000" b="0" i="0" u="none" strike="noStrike" cap="none" dirty="0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endParaRPr sz="1000" b="0" i="0" u="none" strike="noStrike" cap="none" dirty="0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endParaRPr sz="1000" b="0" i="0" u="none" strike="noStrike" cap="none" dirty="0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lang="it-IT" sz="1000" b="0" i="0" u="none" strike="noStrike" cap="none" dirty="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               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lang="it-IT" sz="1000" b="0" i="0" u="none" strike="noStrike" cap="none" dirty="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               </a:t>
            </a:r>
            <a:r>
              <a:rPr lang="it-IT" sz="1000" b="0" i="0" u="none" strike="noStrike" cap="none" dirty="0" err="1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Dorsoduro</a:t>
            </a:r>
            <a:r>
              <a:rPr lang="it-IT" sz="1000" b="0" i="0" u="none" strike="noStrike" cap="none" dirty="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, 3494/A - 30123 </a:t>
            </a:r>
            <a:r>
              <a:rPr lang="it-IT" sz="1000" b="0" i="0" u="none" strike="noStrike" cap="none" dirty="0" err="1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Venice</a:t>
            </a:r>
            <a:r>
              <a:rPr lang="it-IT" sz="1000" b="0" i="0" u="none" strike="noStrike" cap="none" dirty="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it-IT" sz="1000" b="0" i="0" u="none" strike="noStrike" cap="none" dirty="0" err="1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Italy</a:t>
            </a:r>
            <a:endParaRPr sz="1000" b="0" i="0" u="none" strike="noStrike" cap="none" dirty="0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lang="it-IT" sz="1000" b="0" i="0" u="none" strike="noStrike" cap="none" dirty="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               </a:t>
            </a:r>
            <a:r>
              <a:rPr lang="it-IT" sz="1000" b="0" i="0" u="none" strike="noStrike" cap="none" dirty="0" err="1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Franka</a:t>
            </a:r>
            <a:r>
              <a:rPr lang="it-IT" sz="1000" b="0" i="0" u="none" strike="noStrike" cap="none" dirty="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it-IT" sz="1000" b="0" i="0" u="none" strike="noStrike" cap="none" dirty="0" err="1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Lisice</a:t>
            </a:r>
            <a:r>
              <a:rPr lang="it-IT" sz="1000" b="0" i="0" u="none" strike="noStrike" cap="none" dirty="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 77 - 23000 Zadar, </a:t>
            </a:r>
            <a:r>
              <a:rPr lang="it-IT" sz="1000" b="0" i="0" u="none" strike="noStrike" cap="none" dirty="0" err="1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Croatia</a:t>
            </a:r>
            <a:endParaRPr sz="1000" b="0" i="0" u="none" strike="noStrike" cap="none" dirty="0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endParaRPr sz="1000" b="0" i="0" u="none" strike="noStrike" cap="none" dirty="0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lang="it-IT" sz="1000" b="0" i="0" u="none" strike="noStrike" cap="none" dirty="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               js.italy-croatia@regione.veneto.it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lang="it-IT" sz="1000" b="0" i="0" u="none" strike="noStrike" cap="none" dirty="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               js.it-hr.antenna@mrrfeu.hr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endParaRPr sz="1000" b="0" i="0" u="none" strike="noStrike" cap="none" dirty="0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lang="it-IT" sz="1000" b="0" i="0" u="none" strike="noStrike" cap="none" dirty="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              +39 041 2793120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lang="it-IT" sz="1000" b="0" i="0" u="none" strike="noStrike" cap="none" dirty="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              +385 23 316 336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endParaRPr sz="1000" b="0" i="0" u="none" strike="noStrike" cap="none" dirty="0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lang="it-IT" sz="1000" b="0" i="0" u="none" strike="noStrike" cap="none" dirty="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              www.italy-croatia.eu</a:t>
            </a:r>
            <a:endParaRPr sz="1000" b="0" i="0" u="none" strike="noStrike" cap="none" dirty="0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pic>
        <p:nvPicPr>
          <p:cNvPr id="133" name="Google Shape;133;g1a2cc479aaa_1_18" descr="Busta contorno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227010" y="4660061"/>
            <a:ext cx="280514" cy="280514"/>
          </a:xfrm>
          <a:prstGeom prst="rect">
            <a:avLst/>
          </a:prstGeom>
          <a:noFill/>
          <a:ln>
            <a:noFill/>
          </a:ln>
        </p:spPr>
      </p:pic>
      <p:pic>
        <p:nvPicPr>
          <p:cNvPr id="134" name="Google Shape;134;g1a2cc479aaa_1_18" descr="Cornetta contorno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227010" y="5110039"/>
            <a:ext cx="280514" cy="280514"/>
          </a:xfrm>
          <a:prstGeom prst="rect">
            <a:avLst/>
          </a:prstGeom>
          <a:noFill/>
          <a:ln>
            <a:noFill/>
          </a:ln>
        </p:spPr>
      </p:pic>
      <p:pic>
        <p:nvPicPr>
          <p:cNvPr id="135" name="Google Shape;135;g1a2cc479aaa_1_18" descr="Mondo contorno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227009" y="5502316"/>
            <a:ext cx="280514" cy="280514"/>
          </a:xfrm>
          <a:prstGeom prst="rect">
            <a:avLst/>
          </a:prstGeom>
          <a:noFill/>
          <a:ln>
            <a:noFill/>
          </a:ln>
        </p:spPr>
      </p:pic>
      <p:pic>
        <p:nvPicPr>
          <p:cNvPr id="136" name="Google Shape;136;g1a2cc479aaa_1_18" descr="Mappa con segnaposto contorno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1227009" y="4173935"/>
            <a:ext cx="280514" cy="28051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5"/>
          <p:cNvSpPr txBox="1">
            <a:spLocks noGrp="1"/>
          </p:cNvSpPr>
          <p:nvPr>
            <p:ph type="body" idx="2"/>
          </p:nvPr>
        </p:nvSpPr>
        <p:spPr>
          <a:xfrm>
            <a:off x="934627" y="1432750"/>
            <a:ext cx="7581014" cy="41983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-330200" algn="l" rtl="0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SzPts val="1600"/>
              <a:buChar char="•"/>
            </a:pPr>
            <a:r>
              <a:rPr lang="it-IT" sz="1800" b="1">
                <a:solidFill>
                  <a:srgbClr val="40A2DA"/>
                </a:solidFill>
              </a:rPr>
              <a:t>New Harmonised Interreg Identity</a:t>
            </a:r>
            <a:endParaRPr sz="1800" b="1">
              <a:solidFill>
                <a:srgbClr val="40A2DA"/>
              </a:solidFill>
            </a:endParaRPr>
          </a:p>
          <a:p>
            <a:pPr marL="457200" lvl="0" indent="-330200" algn="l" rtl="0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SzPts val="1600"/>
              <a:buChar char="•"/>
            </a:pPr>
            <a:r>
              <a:rPr lang="it-IT" sz="1800" b="1">
                <a:solidFill>
                  <a:srgbClr val="40A2DA"/>
                </a:solidFill>
              </a:rPr>
              <a:t>Compulsory Communication Requirements</a:t>
            </a:r>
            <a:endParaRPr sz="1800" b="1">
              <a:solidFill>
                <a:srgbClr val="40A2DA"/>
              </a:solidFill>
            </a:endParaRPr>
          </a:p>
          <a:p>
            <a:pPr marL="914400" lvl="1" indent="-317500" algn="l" rtl="0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SzPts val="1400"/>
              <a:buChar char="•"/>
            </a:pPr>
            <a:r>
              <a:rPr lang="it-IT" sz="1800">
                <a:solidFill>
                  <a:srgbClr val="40A2DA"/>
                </a:solidFill>
              </a:rPr>
              <a:t>EU Regulation</a:t>
            </a:r>
            <a:endParaRPr sz="1800">
              <a:solidFill>
                <a:srgbClr val="40A2DA"/>
              </a:solidFill>
            </a:endParaRPr>
          </a:p>
          <a:p>
            <a:pPr marL="914400" lvl="1" indent="-317500" algn="l" rtl="0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SzPts val="1400"/>
              <a:buChar char="•"/>
            </a:pPr>
            <a:r>
              <a:rPr lang="it-IT" sz="1800">
                <a:solidFill>
                  <a:srgbClr val="40A2DA"/>
                </a:solidFill>
              </a:rPr>
              <a:t>Programme</a:t>
            </a:r>
            <a:endParaRPr sz="1800">
              <a:solidFill>
                <a:srgbClr val="40A2DA"/>
              </a:solidFill>
            </a:endParaRPr>
          </a:p>
          <a:p>
            <a:pPr marL="457200" lvl="1" indent="-330200" algn="l" rtl="0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SzPts val="1600"/>
              <a:buChar char="•"/>
            </a:pPr>
            <a:r>
              <a:rPr lang="it-IT" sz="1800" b="1">
                <a:solidFill>
                  <a:srgbClr val="40A2DA"/>
                </a:solidFill>
              </a:rPr>
              <a:t>OSI specificities</a:t>
            </a:r>
            <a:endParaRPr sz="1800" b="1">
              <a:solidFill>
                <a:srgbClr val="40A2DA"/>
              </a:solidFill>
            </a:endParaRPr>
          </a:p>
          <a:p>
            <a:pPr marL="457200" lvl="0" indent="-330200" algn="l" rtl="0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SzPts val="1600"/>
              <a:buChar char="•"/>
            </a:pPr>
            <a:r>
              <a:rPr lang="it-IT" sz="1800" b="1">
                <a:solidFill>
                  <a:srgbClr val="40A2DA"/>
                </a:solidFill>
              </a:rPr>
              <a:t>Developing Project Communication Activities </a:t>
            </a:r>
            <a:endParaRPr/>
          </a:p>
          <a:p>
            <a:pPr marL="457200" marR="0" lvl="0" indent="-3302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</a:pPr>
            <a:r>
              <a:rPr lang="it-IT" sz="1800" b="1">
                <a:solidFill>
                  <a:srgbClr val="40A2DA"/>
                </a:solidFill>
              </a:rPr>
              <a:t>What is Provided by the Programme</a:t>
            </a:r>
            <a:endParaRPr sz="1800" b="1">
              <a:solidFill>
                <a:srgbClr val="40A2DA"/>
              </a:solidFill>
            </a:endParaRPr>
          </a:p>
          <a:p>
            <a:pPr marL="457200" marR="0" lvl="0" indent="-3302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</a:pPr>
            <a:r>
              <a:rPr lang="it-IT" sz="1800" b="1">
                <a:solidFill>
                  <a:srgbClr val="40A2DA"/>
                </a:solidFill>
              </a:rPr>
              <a:t>How to Plan Project Communication Activities </a:t>
            </a:r>
            <a:endParaRPr/>
          </a:p>
          <a:p>
            <a:pPr marL="12700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600"/>
              <a:buNone/>
            </a:pPr>
            <a:endParaRPr sz="1800" b="1">
              <a:solidFill>
                <a:srgbClr val="40A2DA"/>
              </a:solidFill>
            </a:endParaRPr>
          </a:p>
          <a:p>
            <a:pPr marL="12700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600"/>
              <a:buNone/>
            </a:pP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2"/>
          <p:cNvSpPr txBox="1">
            <a:spLocks noGrp="1"/>
          </p:cNvSpPr>
          <p:nvPr>
            <p:ph type="body" idx="1"/>
          </p:nvPr>
        </p:nvSpPr>
        <p:spPr>
          <a:xfrm>
            <a:off x="292394" y="2615391"/>
            <a:ext cx="8559209" cy="27503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r>
              <a:rPr lang="it-IT" b="0" i="0" u="none" strike="noStrik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- No more reference to the Fund that co-finances the Programme and projects</a:t>
            </a:r>
            <a:endParaRPr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44" name="Google Shape;44;p2"/>
          <p:cNvSpPr txBox="1">
            <a:spLocks noGrp="1"/>
          </p:cNvSpPr>
          <p:nvPr>
            <p:ph type="body" idx="2"/>
          </p:nvPr>
        </p:nvSpPr>
        <p:spPr>
          <a:xfrm>
            <a:off x="1066846" y="1884167"/>
            <a:ext cx="7010303" cy="5073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40A2DA"/>
              </a:buClr>
              <a:buSzPts val="2400"/>
              <a:buNone/>
            </a:pPr>
            <a:r>
              <a:rPr lang="it-IT" b="1"/>
              <a:t>New Harmonised Interreg Identity</a:t>
            </a:r>
            <a:endParaRPr/>
          </a:p>
        </p:txBody>
      </p:sp>
      <p:pic>
        <p:nvPicPr>
          <p:cNvPr id="45" name="Google Shape;45;p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663132" y="3723119"/>
            <a:ext cx="3817732" cy="17601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3"/>
          <p:cNvSpPr txBox="1">
            <a:spLocks noGrp="1"/>
          </p:cNvSpPr>
          <p:nvPr>
            <p:ph type="body" idx="1"/>
          </p:nvPr>
        </p:nvSpPr>
        <p:spPr>
          <a:xfrm>
            <a:off x="1066847" y="1575822"/>
            <a:ext cx="7010303" cy="5073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0A2DA"/>
              </a:buClr>
              <a:buSzPts val="2400"/>
              <a:buNone/>
            </a:pPr>
            <a:r>
              <a:rPr lang="it-IT" b="1"/>
              <a:t>Compulsory Communication Requirements </a:t>
            </a:r>
            <a:r>
              <a:rPr lang="it-IT" b="1">
                <a:solidFill>
                  <a:srgbClr val="8BCAAF"/>
                </a:solidFill>
              </a:rPr>
              <a:t>EU REGULATION</a:t>
            </a:r>
            <a:endParaRPr>
              <a:solidFill>
                <a:srgbClr val="8BCAAF"/>
              </a:solidFill>
            </a:endParaRPr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40A2DA"/>
              </a:buClr>
              <a:buSzPts val="2400"/>
              <a:buNone/>
            </a:pPr>
            <a:endParaRPr/>
          </a:p>
        </p:txBody>
      </p:sp>
      <p:sp>
        <p:nvSpPr>
          <p:cNvPr id="51" name="Google Shape;51;p3"/>
          <p:cNvSpPr txBox="1">
            <a:spLocks noGrp="1"/>
          </p:cNvSpPr>
          <p:nvPr>
            <p:ph type="body" idx="2"/>
          </p:nvPr>
        </p:nvSpPr>
        <p:spPr>
          <a:xfrm>
            <a:off x="622003" y="2541302"/>
            <a:ext cx="7899990" cy="28474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-3302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600"/>
              <a:buFont typeface="Arial"/>
              <a:buChar char="•"/>
            </a:pPr>
            <a:r>
              <a:rPr lang="it-IT">
                <a:latin typeface="Open Sans"/>
                <a:ea typeface="Open Sans"/>
                <a:cs typeface="Open Sans"/>
                <a:sym typeface="Open Sans"/>
              </a:rPr>
              <a:t>Display a </a:t>
            </a:r>
            <a:r>
              <a:rPr lang="it-IT" b="1">
                <a:solidFill>
                  <a:srgbClr val="40A2DA"/>
                </a:solidFill>
                <a:latin typeface="Open Sans"/>
                <a:ea typeface="Open Sans"/>
                <a:cs typeface="Open Sans"/>
                <a:sym typeface="Open Sans"/>
              </a:rPr>
              <a:t>poster</a:t>
            </a:r>
            <a:r>
              <a:rPr lang="it-IT">
                <a:latin typeface="Open Sans"/>
                <a:ea typeface="Open Sans"/>
                <a:cs typeface="Open Sans"/>
                <a:sym typeface="Open Sans"/>
              </a:rPr>
              <a:t> in a visible location at the partners' premises (also applicable for digital displays)</a:t>
            </a:r>
            <a:endParaRPr>
              <a:latin typeface="Open Sans"/>
              <a:ea typeface="Open Sans"/>
              <a:cs typeface="Open Sans"/>
              <a:sym typeface="Open Sans"/>
            </a:endParaRPr>
          </a:p>
          <a:p>
            <a:pPr marL="457200" lvl="0" indent="-3302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600"/>
              <a:buFont typeface="Arial"/>
              <a:buChar char="•"/>
            </a:pPr>
            <a:r>
              <a:rPr lang="it-IT" b="0" i="0" u="none" strike="noStrik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Publication of an </a:t>
            </a:r>
            <a:r>
              <a:rPr lang="it-IT" i="0" u="none" strike="noStrik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article </a:t>
            </a:r>
            <a:r>
              <a:rPr lang="it-IT" b="0" i="0" u="none" strike="noStrik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on the </a:t>
            </a:r>
            <a:r>
              <a:rPr lang="it-IT" b="1" i="0" u="none" strike="noStrike">
                <a:solidFill>
                  <a:srgbClr val="40A2DA"/>
                </a:solidFill>
                <a:latin typeface="Open Sans"/>
                <a:ea typeface="Open Sans"/>
                <a:cs typeface="Open Sans"/>
                <a:sym typeface="Open Sans"/>
              </a:rPr>
              <a:t>partners’ institutional websites </a:t>
            </a:r>
            <a:r>
              <a:rPr lang="it-IT" b="0" i="0" u="none" strike="noStrik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about the EU funding received</a:t>
            </a:r>
            <a:endParaRPr b="0" i="0" u="none" strike="noStrike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457200" lvl="0" indent="-3302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600"/>
              <a:buFont typeface="Arial"/>
              <a:buChar char="•"/>
            </a:pPr>
            <a:r>
              <a:rPr lang="it-IT" b="0" i="0" u="none" strike="noStrik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Installation of </a:t>
            </a:r>
            <a:r>
              <a:rPr lang="it-IT" b="1" i="0" u="none" strike="noStrike">
                <a:solidFill>
                  <a:srgbClr val="40A2DA"/>
                </a:solidFill>
                <a:latin typeface="Open Sans"/>
                <a:ea typeface="Open Sans"/>
                <a:cs typeface="Open Sans"/>
                <a:sym typeface="Open Sans"/>
              </a:rPr>
              <a:t>billboards</a:t>
            </a:r>
            <a:r>
              <a:rPr lang="it-IT" b="0" i="0" u="none" strike="noStrike">
                <a:solidFill>
                  <a:srgbClr val="40A2DA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it-IT" b="1" i="0" u="none" strike="noStrike">
                <a:solidFill>
                  <a:srgbClr val="40A2DA"/>
                </a:solidFill>
                <a:latin typeface="Open Sans"/>
                <a:ea typeface="Open Sans"/>
                <a:cs typeface="Open Sans"/>
                <a:sym typeface="Open Sans"/>
              </a:rPr>
              <a:t>or plaques </a:t>
            </a:r>
            <a:r>
              <a:rPr lang="it-IT" b="0" i="0" u="none" strike="noStrik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for any project-related investments</a:t>
            </a:r>
            <a:endParaRPr b="0" i="0" u="none" strike="noStrike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457200" lvl="0" indent="-3302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600"/>
              <a:buFont typeface="Arial"/>
              <a:buChar char="•"/>
            </a:pPr>
            <a:r>
              <a:rPr lang="it-IT" b="0" i="0" u="none" strike="noStrik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Proper use of the </a:t>
            </a:r>
            <a:r>
              <a:rPr lang="it-IT" b="1" i="0" u="none" strike="noStrike">
                <a:solidFill>
                  <a:srgbClr val="40A2DA"/>
                </a:solidFill>
                <a:latin typeface="Open Sans"/>
                <a:ea typeface="Open Sans"/>
                <a:cs typeface="Open Sans"/>
                <a:sym typeface="Open Sans"/>
              </a:rPr>
              <a:t>project logo </a:t>
            </a:r>
            <a:r>
              <a:rPr lang="it-IT" b="0" i="0" u="none" strike="noStrik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in all communication and promotional materials</a:t>
            </a:r>
            <a:endParaRPr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6"/>
          <p:cNvSpPr txBox="1">
            <a:spLocks noGrp="1"/>
          </p:cNvSpPr>
          <p:nvPr>
            <p:ph type="body" idx="1"/>
          </p:nvPr>
        </p:nvSpPr>
        <p:spPr>
          <a:xfrm>
            <a:off x="1066847" y="1543925"/>
            <a:ext cx="7010303" cy="5073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0A2DA"/>
              </a:buClr>
              <a:buSzPts val="2400"/>
              <a:buNone/>
            </a:pPr>
            <a:r>
              <a:rPr lang="it-IT" b="1"/>
              <a:t>Compulsory Communication Requirements </a:t>
            </a:r>
            <a:r>
              <a:rPr lang="it-IT" b="1">
                <a:solidFill>
                  <a:srgbClr val="8BCAAF"/>
                </a:solidFill>
              </a:rPr>
              <a:t>EU REGULATION</a:t>
            </a:r>
            <a:endParaRPr>
              <a:solidFill>
                <a:srgbClr val="8BCAAF"/>
              </a:solidFill>
            </a:endParaRPr>
          </a:p>
        </p:txBody>
      </p:sp>
      <p:sp>
        <p:nvSpPr>
          <p:cNvPr id="57" name="Google Shape;57;p6"/>
          <p:cNvSpPr txBox="1">
            <a:spLocks noGrp="1"/>
          </p:cNvSpPr>
          <p:nvPr>
            <p:ph type="body" idx="2"/>
          </p:nvPr>
        </p:nvSpPr>
        <p:spPr>
          <a:xfrm>
            <a:off x="691117" y="2743200"/>
            <a:ext cx="7985050" cy="30834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87350" lvl="0" indent="-285750" algn="l" rtl="0">
              <a:lnSpc>
                <a:spcPct val="15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</a:pPr>
            <a:r>
              <a:rPr lang="it-IT" b="1">
                <a:solidFill>
                  <a:srgbClr val="40A2DA"/>
                </a:solidFill>
                <a:latin typeface="Open Sans"/>
                <a:ea typeface="Open Sans"/>
                <a:cs typeface="Open Sans"/>
                <a:sym typeface="Open Sans"/>
              </a:rPr>
              <a:t>Acknowledge the support </a:t>
            </a:r>
            <a:r>
              <a:rPr lang="it-IT">
                <a:latin typeface="Open Sans"/>
                <a:ea typeface="Open Sans"/>
                <a:cs typeface="Open Sans"/>
                <a:sym typeface="Open Sans"/>
              </a:rPr>
              <a:t>from the EU Funds, following the EU visibility rules </a:t>
            </a:r>
            <a:endParaRPr>
              <a:latin typeface="Open Sans"/>
              <a:ea typeface="Open Sans"/>
              <a:cs typeface="Open Sans"/>
              <a:sym typeface="Open Sans"/>
            </a:endParaRPr>
          </a:p>
          <a:p>
            <a:pPr marL="387350" lvl="0" indent="-285750" algn="l" rtl="0">
              <a:lnSpc>
                <a:spcPct val="15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</a:pPr>
            <a:r>
              <a:rPr lang="it-IT" b="1">
                <a:solidFill>
                  <a:srgbClr val="40A2DA"/>
                </a:solidFill>
                <a:latin typeface="Open Sans"/>
                <a:ea typeface="Open Sans"/>
                <a:cs typeface="Open Sans"/>
                <a:sym typeface="Open Sans"/>
              </a:rPr>
              <a:t>Ensure high visibility </a:t>
            </a:r>
            <a:r>
              <a:rPr lang="it-IT">
                <a:latin typeface="Open Sans"/>
                <a:ea typeface="Open Sans"/>
                <a:cs typeface="Open Sans"/>
                <a:sym typeface="Open Sans"/>
              </a:rPr>
              <a:t>of OSI’s achievements </a:t>
            </a:r>
            <a:endParaRPr>
              <a:latin typeface="Open Sans"/>
              <a:ea typeface="Open Sans"/>
              <a:cs typeface="Open Sans"/>
              <a:sym typeface="Open Sans"/>
            </a:endParaRPr>
          </a:p>
          <a:p>
            <a:pPr marL="387350" lvl="0" indent="-285750" algn="l" rtl="0">
              <a:lnSpc>
                <a:spcPct val="150000"/>
              </a:lnSpc>
              <a:spcBef>
                <a:spcPts val="800"/>
              </a:spcBef>
              <a:spcAft>
                <a:spcPts val="0"/>
              </a:spcAft>
              <a:buSzPts val="1600"/>
              <a:buFont typeface="Arial"/>
              <a:buChar char="•"/>
            </a:pPr>
            <a:r>
              <a:rPr lang="it-IT">
                <a:latin typeface="Open Sans"/>
                <a:ea typeface="Open Sans"/>
                <a:cs typeface="Open Sans"/>
                <a:sym typeface="Open Sans"/>
              </a:rPr>
              <a:t>Organise </a:t>
            </a:r>
            <a:r>
              <a:rPr lang="it-IT" b="1">
                <a:solidFill>
                  <a:srgbClr val="40A2DA"/>
                </a:solidFill>
                <a:latin typeface="Open Sans"/>
                <a:ea typeface="Open Sans"/>
                <a:cs typeface="Open Sans"/>
                <a:sym typeface="Open Sans"/>
              </a:rPr>
              <a:t>a high-level event </a:t>
            </a:r>
            <a:r>
              <a:rPr lang="it-IT">
                <a:latin typeface="Open Sans"/>
                <a:ea typeface="Open Sans"/>
                <a:cs typeface="Open Sans"/>
                <a:sym typeface="Open Sans"/>
              </a:rPr>
              <a:t>involving the Commission and the Managing Authority (OSI exceeding a budget of EUR 5 million)</a:t>
            </a:r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6"/>
          <p:cNvSpPr txBox="1">
            <a:spLocks noGrp="1"/>
          </p:cNvSpPr>
          <p:nvPr>
            <p:ph type="body" idx="1"/>
          </p:nvPr>
        </p:nvSpPr>
        <p:spPr>
          <a:xfrm>
            <a:off x="913718" y="1567065"/>
            <a:ext cx="6976322" cy="5867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0A2DA"/>
              </a:buClr>
              <a:buSzPts val="2400"/>
              <a:buNone/>
            </a:pPr>
            <a:r>
              <a:rPr lang="it-IT" b="1"/>
              <a:t>Compulsory Communication Requirements </a:t>
            </a:r>
            <a:r>
              <a:rPr lang="it-IT" b="1">
                <a:solidFill>
                  <a:srgbClr val="8BCAAF"/>
                </a:solidFill>
              </a:rPr>
              <a:t>PROGRAMME</a:t>
            </a:r>
            <a:endParaRPr>
              <a:solidFill>
                <a:srgbClr val="8BCAAF"/>
              </a:solidFill>
            </a:endParaRPr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40A2DA"/>
              </a:buClr>
              <a:buSzPts val="2400"/>
              <a:buNone/>
            </a:pPr>
            <a:endParaRPr/>
          </a:p>
        </p:txBody>
      </p:sp>
      <p:sp>
        <p:nvSpPr>
          <p:cNvPr id="63" name="Google Shape;63;p16"/>
          <p:cNvSpPr txBox="1">
            <a:spLocks noGrp="1"/>
          </p:cNvSpPr>
          <p:nvPr>
            <p:ph type="body" idx="2"/>
          </p:nvPr>
        </p:nvSpPr>
        <p:spPr>
          <a:xfrm>
            <a:off x="666445" y="2668771"/>
            <a:ext cx="7985050" cy="31280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127000" lvl="0" indent="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600"/>
              <a:buNone/>
            </a:pPr>
            <a:endParaRPr>
              <a:latin typeface="Open Sans"/>
              <a:ea typeface="Open Sans"/>
              <a:cs typeface="Open Sans"/>
              <a:sym typeface="Open Sans"/>
            </a:endParaRPr>
          </a:p>
          <a:p>
            <a:pPr marL="457200" lvl="0" indent="-33020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600"/>
              <a:buFont typeface="Arial"/>
              <a:buChar char="•"/>
            </a:pPr>
            <a:r>
              <a:rPr lang="it-IT">
                <a:latin typeface="Open Sans"/>
                <a:ea typeface="Open Sans"/>
                <a:cs typeface="Open Sans"/>
                <a:sym typeface="Open Sans"/>
              </a:rPr>
              <a:t>Timely update of the </a:t>
            </a:r>
            <a:r>
              <a:rPr lang="it-IT" b="1">
                <a:solidFill>
                  <a:srgbClr val="40A2DA"/>
                </a:solidFill>
                <a:latin typeface="Open Sans"/>
                <a:ea typeface="Open Sans"/>
                <a:cs typeface="Open Sans"/>
                <a:sym typeface="Open Sans"/>
              </a:rPr>
              <a:t>project website</a:t>
            </a:r>
            <a:endParaRPr b="1">
              <a:solidFill>
                <a:srgbClr val="40A2DA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457200" lvl="0" indent="-3302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600"/>
              <a:buChar char="•"/>
            </a:pPr>
            <a:r>
              <a:rPr lang="it-IT">
                <a:latin typeface="Open Sans"/>
                <a:ea typeface="Open Sans"/>
                <a:cs typeface="Open Sans"/>
                <a:sym typeface="Open Sans"/>
              </a:rPr>
              <a:t>Use the provided </a:t>
            </a:r>
            <a:r>
              <a:rPr lang="it-IT" b="1">
                <a:solidFill>
                  <a:srgbClr val="40A2DA"/>
                </a:solidFill>
                <a:latin typeface="Open Sans"/>
                <a:ea typeface="Open Sans"/>
                <a:cs typeface="Open Sans"/>
                <a:sym typeface="Open Sans"/>
              </a:rPr>
              <a:t>project logo </a:t>
            </a:r>
            <a:r>
              <a:rPr lang="it-IT">
                <a:latin typeface="Open Sans"/>
                <a:ea typeface="Open Sans"/>
                <a:cs typeface="Open Sans"/>
                <a:sym typeface="Open Sans"/>
              </a:rPr>
              <a:t>in all project documents, materials, and any promotional or visibility elements in line with Project Brand Manual</a:t>
            </a:r>
            <a:endParaRPr/>
          </a:p>
          <a:p>
            <a:pPr marL="457200" lvl="0" indent="-3302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600"/>
              <a:buChar char="•"/>
            </a:pPr>
            <a:r>
              <a:rPr lang="it-IT">
                <a:latin typeface="Open Sans"/>
                <a:ea typeface="Open Sans"/>
                <a:cs typeface="Open Sans"/>
                <a:sym typeface="Open Sans"/>
              </a:rPr>
              <a:t>Designation of a</a:t>
            </a:r>
            <a:r>
              <a:rPr lang="it-IT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 skilled </a:t>
            </a:r>
            <a:r>
              <a:rPr lang="it-IT" b="1">
                <a:solidFill>
                  <a:srgbClr val="40A2DA"/>
                </a:solidFill>
                <a:latin typeface="Open Sans"/>
                <a:ea typeface="Open Sans"/>
                <a:cs typeface="Open Sans"/>
                <a:sym typeface="Open Sans"/>
              </a:rPr>
              <a:t>Communication Manager</a:t>
            </a:r>
            <a:endParaRPr b="1">
              <a:solidFill>
                <a:srgbClr val="40A2DA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457200" lvl="0" indent="-3302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600"/>
              <a:buChar char="•"/>
            </a:pPr>
            <a:r>
              <a:rPr lang="it-IT">
                <a:latin typeface="Open Sans"/>
                <a:ea typeface="Open Sans"/>
                <a:cs typeface="Open Sans"/>
                <a:sym typeface="Open Sans"/>
              </a:rPr>
              <a:t>Develop and implement </a:t>
            </a:r>
            <a:r>
              <a:rPr lang="it-IT" b="1">
                <a:solidFill>
                  <a:srgbClr val="40A2DA"/>
                </a:solidFill>
                <a:latin typeface="Open Sans"/>
                <a:ea typeface="Open Sans"/>
                <a:cs typeface="Open Sans"/>
                <a:sym typeface="Open Sans"/>
              </a:rPr>
              <a:t>Communication Strategy</a:t>
            </a:r>
            <a:r>
              <a:rPr lang="it-IT">
                <a:solidFill>
                  <a:srgbClr val="40A2DA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it-IT">
                <a:latin typeface="Open Sans"/>
                <a:ea typeface="Open Sans"/>
                <a:cs typeface="Open Sans"/>
                <a:sym typeface="Open Sans"/>
              </a:rPr>
              <a:t>with</a:t>
            </a:r>
            <a:r>
              <a:rPr lang="it-IT" b="1"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it-IT" b="1">
                <a:solidFill>
                  <a:srgbClr val="40A2DA"/>
                </a:solidFill>
                <a:latin typeface="Open Sans"/>
                <a:ea typeface="Open Sans"/>
                <a:cs typeface="Open Sans"/>
                <a:sym typeface="Open Sans"/>
              </a:rPr>
              <a:t>Communication Plan </a:t>
            </a:r>
            <a:endParaRPr>
              <a:solidFill>
                <a:srgbClr val="40A2DA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3"/>
          <p:cNvSpPr txBox="1">
            <a:spLocks noGrp="1"/>
          </p:cNvSpPr>
          <p:nvPr>
            <p:ph type="body" idx="1"/>
          </p:nvPr>
        </p:nvSpPr>
        <p:spPr>
          <a:xfrm>
            <a:off x="1252342" y="1562309"/>
            <a:ext cx="7010303" cy="5073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40A2DA"/>
              </a:buClr>
              <a:buSzPts val="2400"/>
              <a:buFont typeface="Arial"/>
              <a:buNone/>
            </a:pPr>
            <a:r>
              <a:rPr lang="it-IT" b="1"/>
              <a:t>OSI specificities</a:t>
            </a:r>
            <a:endParaRPr b="1"/>
          </a:p>
          <a:p>
            <a: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40A2DA"/>
              </a:buClr>
              <a:buSzPts val="2400"/>
              <a:buFont typeface="Arial"/>
              <a:buNone/>
            </a:pPr>
            <a:endParaRPr/>
          </a:p>
        </p:txBody>
      </p:sp>
      <p:sp>
        <p:nvSpPr>
          <p:cNvPr id="70" name="Google Shape;70;p13"/>
          <p:cNvSpPr txBox="1">
            <a:spLocks noGrp="1"/>
          </p:cNvSpPr>
          <p:nvPr>
            <p:ph type="body" idx="2"/>
          </p:nvPr>
        </p:nvSpPr>
        <p:spPr>
          <a:xfrm>
            <a:off x="814039" y="2157759"/>
            <a:ext cx="7240810" cy="22915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marR="0" lvl="0" indent="-3302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</a:pPr>
            <a:r>
              <a:rPr lang="it-IT">
                <a:latin typeface="Open Sans"/>
                <a:ea typeface="Open Sans"/>
                <a:cs typeface="Open Sans"/>
                <a:sym typeface="Open Sans"/>
              </a:rPr>
              <a:t>Financial size / significant contribution to the Programme objectives </a:t>
            </a:r>
            <a:endParaRPr/>
          </a:p>
          <a:p>
            <a:pPr marL="457200" marR="0" lvl="0" indent="-3302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</a:pPr>
            <a:r>
              <a:rPr lang="it-IT">
                <a:latin typeface="Open Sans"/>
                <a:ea typeface="Open Sans"/>
                <a:cs typeface="Open Sans"/>
                <a:sym typeface="Open Sans"/>
              </a:rPr>
              <a:t>Innovative character</a:t>
            </a:r>
            <a:endParaRPr>
              <a:latin typeface="Open Sans"/>
              <a:ea typeface="Open Sans"/>
              <a:cs typeface="Open Sans"/>
              <a:sym typeface="Open Sans"/>
            </a:endParaRPr>
          </a:p>
          <a:p>
            <a:pPr marL="457200" marR="0" lvl="0" indent="-3302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</a:pPr>
            <a:r>
              <a:rPr lang="it-IT"/>
              <a:t>Communication is a </a:t>
            </a:r>
            <a:r>
              <a:rPr lang="it-IT" b="1">
                <a:solidFill>
                  <a:srgbClr val="40A2DA"/>
                </a:solidFill>
              </a:rPr>
              <a:t>key feature </a:t>
            </a:r>
            <a:r>
              <a:rPr lang="it-IT"/>
              <a:t>to make operations of strategic importance visible</a:t>
            </a:r>
            <a:endParaRPr>
              <a:latin typeface="Open Sans"/>
              <a:ea typeface="Open Sans"/>
              <a:cs typeface="Open Sans"/>
              <a:sym typeface="Open Sans"/>
            </a:endParaRPr>
          </a:p>
          <a:p>
            <a:pPr marL="914400" lvl="1" indent="-3175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400"/>
              <a:buChar char="•"/>
            </a:pPr>
            <a:r>
              <a:rPr lang="it-IT">
                <a:latin typeface="Open Sans"/>
                <a:ea typeface="Open Sans"/>
                <a:cs typeface="Open Sans"/>
                <a:sym typeface="Open Sans"/>
              </a:rPr>
              <a:t>S</a:t>
            </a:r>
            <a:r>
              <a:rPr lang="it-IT"/>
              <a:t>trategic dimension</a:t>
            </a:r>
            <a:endParaRPr/>
          </a:p>
          <a:p>
            <a:pPr marL="914400" lvl="1" indent="-3175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400"/>
              <a:buChar char="•"/>
            </a:pPr>
            <a:r>
              <a:rPr lang="it-IT"/>
              <a:t>EU dimension</a:t>
            </a:r>
            <a:endParaRPr/>
          </a:p>
          <a:p>
            <a:pPr marL="914400" lvl="1" indent="-3175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400"/>
              <a:buChar char="•"/>
            </a:pPr>
            <a:r>
              <a:rPr lang="it-IT"/>
              <a:t>Tell the Programme’s story and Cohesion policy’s contribution</a:t>
            </a:r>
            <a:endParaRPr/>
          </a:p>
          <a:p>
            <a:pPr marL="91440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400"/>
              <a:buNone/>
            </a:pPr>
            <a:endParaRPr/>
          </a:p>
          <a:p>
            <a:pPr marL="91440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400"/>
              <a:buNone/>
            </a:pPr>
            <a:endParaRPr/>
          </a:p>
          <a:p>
            <a:pPr marL="91440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400"/>
              <a:buNone/>
            </a:pPr>
            <a:endParaRPr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71" name="Google Shape;71;p13"/>
          <p:cNvSpPr/>
          <p:nvPr/>
        </p:nvSpPr>
        <p:spPr>
          <a:xfrm>
            <a:off x="289931" y="4535122"/>
            <a:ext cx="2598234" cy="758286"/>
          </a:xfrm>
          <a:prstGeom prst="roundRect">
            <a:avLst>
              <a:gd name="adj" fmla="val 16667"/>
            </a:avLst>
          </a:prstGeom>
          <a:solidFill>
            <a:srgbClr val="8BCAAF"/>
          </a:solidFill>
          <a:ln w="25400" cap="flat" cmpd="sng">
            <a:solidFill>
              <a:srgbClr val="31538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FFFFFF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1" i="0" u="none" strike="noStrike" cap="none">
              <a:solidFill>
                <a:srgbClr val="FFFFFF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it-IT" b="1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A</a:t>
            </a:r>
            <a:r>
              <a:rPr lang="it-IT" sz="1400" b="1" i="0" u="none" strike="noStrike" cap="non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chievements</a:t>
            </a:r>
            <a:r>
              <a:rPr lang="it-IT" sz="1400" b="0" i="0" u="none" strike="noStrike" cap="non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 and </a:t>
            </a:r>
            <a:r>
              <a:rPr lang="it-IT" sz="1400" b="0" i="0" u="none" strike="noStrike" cap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contribution to the </a:t>
            </a:r>
            <a:r>
              <a:rPr lang="it-IT" sz="1400" b="1" i="0" u="none" strike="noStrike" cap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Programme’s objectives</a:t>
            </a: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FFFFFF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2" name="Google Shape;72;p13"/>
          <p:cNvSpPr/>
          <p:nvPr/>
        </p:nvSpPr>
        <p:spPr>
          <a:xfrm>
            <a:off x="3217126" y="4547415"/>
            <a:ext cx="2709747" cy="758286"/>
          </a:xfrm>
          <a:prstGeom prst="roundRect">
            <a:avLst>
              <a:gd name="adj" fmla="val 16667"/>
            </a:avLst>
          </a:prstGeom>
          <a:solidFill>
            <a:srgbClr val="8BCAAF"/>
          </a:solidFill>
          <a:ln w="25400" cap="flat" cmpd="sng">
            <a:solidFill>
              <a:srgbClr val="31538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it-IT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V</a:t>
            </a:r>
            <a:r>
              <a:rPr lang="it-IT" sz="1400" b="0" i="0" u="none" strike="noStrike" cap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isibility of </a:t>
            </a:r>
            <a:r>
              <a:rPr lang="it-IT" sz="1400" b="1" i="0" u="none" strike="noStrike" cap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EU support and EU fundamental values</a:t>
            </a: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3" name="Google Shape;73;p13"/>
          <p:cNvSpPr/>
          <p:nvPr/>
        </p:nvSpPr>
        <p:spPr>
          <a:xfrm>
            <a:off x="6255834" y="4537405"/>
            <a:ext cx="2553630" cy="758286"/>
          </a:xfrm>
          <a:prstGeom prst="roundRect">
            <a:avLst>
              <a:gd name="adj" fmla="val 16667"/>
            </a:avLst>
          </a:prstGeom>
          <a:solidFill>
            <a:srgbClr val="8BCAAF"/>
          </a:solidFill>
          <a:ln w="25400" cap="flat" cmpd="sng">
            <a:solidFill>
              <a:srgbClr val="31538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it-IT"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Contribution to the</a:t>
            </a:r>
            <a:r>
              <a:rPr lang="it-IT" sz="1400" b="0" i="0" u="none" strike="noStrike" cap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it-IT" sz="1400" b="1" i="0" u="none" strike="noStrike" cap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Cohesion Policy</a:t>
            </a: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17"/>
          <p:cNvSpPr txBox="1">
            <a:spLocks noGrp="1"/>
          </p:cNvSpPr>
          <p:nvPr>
            <p:ph type="body" idx="1"/>
          </p:nvPr>
        </p:nvSpPr>
        <p:spPr>
          <a:xfrm>
            <a:off x="1137822" y="1710788"/>
            <a:ext cx="7010400" cy="507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40A2DA"/>
              </a:buClr>
              <a:buSzPts val="2400"/>
              <a:buNone/>
            </a:pPr>
            <a:r>
              <a:rPr lang="it-IT" b="1"/>
              <a:t>What is Provided by the Programme</a:t>
            </a:r>
            <a:endParaRPr/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40A2DA"/>
              </a:buClr>
              <a:buSzPts val="2400"/>
              <a:buNone/>
            </a:pPr>
            <a:endParaRPr/>
          </a:p>
        </p:txBody>
      </p:sp>
      <p:sp>
        <p:nvSpPr>
          <p:cNvPr id="79" name="Google Shape;79;p17"/>
          <p:cNvSpPr txBox="1">
            <a:spLocks noGrp="1"/>
          </p:cNvSpPr>
          <p:nvPr>
            <p:ph type="body" idx="2"/>
          </p:nvPr>
        </p:nvSpPr>
        <p:spPr>
          <a:xfrm>
            <a:off x="666973" y="2111556"/>
            <a:ext cx="7767021" cy="24276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-330200" algn="l" rtl="0">
              <a:lnSpc>
                <a:spcPct val="150000"/>
              </a:lnSpc>
              <a:spcBef>
                <a:spcPts val="800"/>
              </a:spcBef>
              <a:spcAft>
                <a:spcPts val="0"/>
              </a:spcAft>
              <a:buSzPts val="1600"/>
              <a:buFont typeface="Arial"/>
              <a:buChar char="•"/>
            </a:pPr>
            <a:r>
              <a:rPr lang="it-IT" b="0" i="0" u="none" strike="noStrik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Project</a:t>
            </a:r>
            <a:r>
              <a:rPr lang="it-IT" b="1" i="0" u="none" strike="noStrike">
                <a:solidFill>
                  <a:srgbClr val="40A2DA"/>
                </a:solidFill>
                <a:latin typeface="Open Sans"/>
                <a:ea typeface="Open Sans"/>
                <a:cs typeface="Open Sans"/>
                <a:sym typeface="Open Sans"/>
              </a:rPr>
              <a:t> logos </a:t>
            </a:r>
            <a:endParaRPr b="1">
              <a:solidFill>
                <a:srgbClr val="40A2DA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457200" lvl="0" indent="-3302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600"/>
              <a:buChar char="•"/>
            </a:pPr>
            <a:r>
              <a:rPr lang="it-IT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Project </a:t>
            </a:r>
            <a:r>
              <a:rPr lang="it-IT" b="1">
                <a:solidFill>
                  <a:srgbClr val="40A2DA"/>
                </a:solidFill>
                <a:latin typeface="Open Sans"/>
                <a:ea typeface="Open Sans"/>
                <a:cs typeface="Open Sans"/>
                <a:sym typeface="Open Sans"/>
              </a:rPr>
              <a:t>websites </a:t>
            </a:r>
            <a:r>
              <a:rPr lang="it-IT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for communication and dissemination</a:t>
            </a:r>
            <a:endParaRPr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457200" lvl="0" indent="-3302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600"/>
              <a:buChar char="•"/>
            </a:pPr>
            <a:r>
              <a:rPr lang="it-IT" b="1">
                <a:solidFill>
                  <a:srgbClr val="40A2DA"/>
                </a:solidFill>
                <a:latin typeface="Open Sans"/>
                <a:ea typeface="Open Sans"/>
                <a:cs typeface="Open Sans"/>
                <a:sym typeface="Open Sans"/>
              </a:rPr>
              <a:t>Templates</a:t>
            </a:r>
            <a:r>
              <a:rPr lang="it-IT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per priority and instructions on how to customise them:</a:t>
            </a:r>
            <a:endParaRPr/>
          </a:p>
          <a:p>
            <a:pPr marL="914400" lvl="1" indent="-3175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400"/>
              <a:buChar char="•"/>
            </a:pPr>
            <a:r>
              <a:rPr lang="it-IT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Word document, PowerPoint, Project poster, Permanent plaque, Temporary Billboard </a:t>
            </a:r>
            <a:endParaRPr/>
          </a:p>
          <a:p>
            <a:pPr marL="457200" lvl="0" indent="-3302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600"/>
              <a:buChar char="•"/>
            </a:pPr>
            <a:r>
              <a:rPr lang="it-IT" b="1">
                <a:solidFill>
                  <a:srgbClr val="40A2DA"/>
                </a:solidFill>
                <a:latin typeface="Open Sans"/>
                <a:ea typeface="Open Sans"/>
                <a:cs typeface="Open Sans"/>
                <a:sym typeface="Open Sans"/>
              </a:rPr>
              <a:t>Guidelines and instructions </a:t>
            </a:r>
            <a:endParaRPr/>
          </a:p>
          <a:p>
            <a:pPr marL="914400" lvl="1" indent="-3175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400"/>
              <a:buChar char="•"/>
            </a:pPr>
            <a:r>
              <a:rPr lang="it-IT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Project Brand Manual, Manual and video tutorials for Web Administrators</a:t>
            </a:r>
            <a:endParaRPr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457200" lvl="1" indent="-3302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600"/>
              <a:buChar char="•"/>
            </a:pPr>
            <a:r>
              <a:rPr lang="it-IT" sz="160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Constant </a:t>
            </a:r>
            <a:r>
              <a:rPr lang="it-IT" sz="1600" b="1">
                <a:solidFill>
                  <a:srgbClr val="40A2DA"/>
                </a:solidFill>
                <a:latin typeface="Open Sans"/>
                <a:ea typeface="Open Sans"/>
                <a:cs typeface="Open Sans"/>
                <a:sym typeface="Open Sans"/>
              </a:rPr>
              <a:t>training and support</a:t>
            </a:r>
            <a:endParaRPr sz="1600" b="1">
              <a:solidFill>
                <a:srgbClr val="40A2DA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8"/>
          <p:cNvSpPr txBox="1">
            <a:spLocks noGrp="1"/>
          </p:cNvSpPr>
          <p:nvPr>
            <p:ph type="body" idx="1"/>
          </p:nvPr>
        </p:nvSpPr>
        <p:spPr>
          <a:xfrm>
            <a:off x="1066847" y="1537510"/>
            <a:ext cx="7332874" cy="5073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40A2DA"/>
              </a:buClr>
              <a:buSzPts val="2400"/>
              <a:buNone/>
            </a:pPr>
            <a:r>
              <a:rPr lang="it-IT" b="1"/>
              <a:t>How to Plan Project Communication Activities </a:t>
            </a:r>
            <a:endParaRPr/>
          </a:p>
        </p:txBody>
      </p:sp>
      <p:sp>
        <p:nvSpPr>
          <p:cNvPr id="85" name="Google Shape;85;p18"/>
          <p:cNvSpPr txBox="1">
            <a:spLocks noGrp="1"/>
          </p:cNvSpPr>
          <p:nvPr>
            <p:ph type="body" idx="2"/>
          </p:nvPr>
        </p:nvSpPr>
        <p:spPr>
          <a:xfrm>
            <a:off x="423143" y="2311818"/>
            <a:ext cx="8620282" cy="38808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-330200" algn="l" rtl="0">
              <a:lnSpc>
                <a:spcPct val="150000"/>
              </a:lnSpc>
              <a:spcBef>
                <a:spcPts val="800"/>
              </a:spcBef>
              <a:spcAft>
                <a:spcPts val="0"/>
              </a:spcAft>
              <a:buSzPts val="1600"/>
              <a:buChar char="•"/>
            </a:pPr>
            <a:r>
              <a:rPr lang="it-IT" b="0" i="0" u="none" strike="noStrik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There is no more dedicated Work Package (WP2</a:t>
            </a:r>
            <a:r>
              <a:rPr lang="it-IT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)</a:t>
            </a:r>
            <a:endParaRPr b="0">
              <a:latin typeface="Open Sans"/>
              <a:ea typeface="Open Sans"/>
              <a:cs typeface="Open Sans"/>
              <a:sym typeface="Open Sans"/>
            </a:endParaRPr>
          </a:p>
          <a:p>
            <a:pPr marL="457200" lvl="0" indent="-330200" algn="l" rtl="0">
              <a:lnSpc>
                <a:spcPct val="150000"/>
              </a:lnSpc>
              <a:spcBef>
                <a:spcPts val="800"/>
              </a:spcBef>
              <a:spcAft>
                <a:spcPts val="0"/>
              </a:spcAft>
              <a:buSzPts val="1600"/>
              <a:buChar char="•"/>
            </a:pPr>
            <a:r>
              <a:rPr lang="it-IT">
                <a:latin typeface="Open Sans"/>
                <a:ea typeface="Open Sans"/>
                <a:cs typeface="Open Sans"/>
                <a:sym typeface="Open Sans"/>
              </a:rPr>
              <a:t>A </a:t>
            </a:r>
            <a:r>
              <a:rPr lang="it-IT" b="1">
                <a:solidFill>
                  <a:srgbClr val="40A2DA"/>
                </a:solidFill>
                <a:latin typeface="Open Sans"/>
                <a:ea typeface="Open Sans"/>
                <a:cs typeface="Open Sans"/>
                <a:sym typeface="Open Sans"/>
              </a:rPr>
              <a:t>Summary</a:t>
            </a:r>
            <a:r>
              <a:rPr lang="it-IT">
                <a:latin typeface="Open Sans"/>
                <a:ea typeface="Open Sans"/>
                <a:cs typeface="Open Sans"/>
                <a:sym typeface="Open Sans"/>
              </a:rPr>
              <a:t> of the communication approach and activities should be inserted within C.7.3  section of the Application Form</a:t>
            </a:r>
            <a:endParaRPr>
              <a:latin typeface="Open Sans"/>
              <a:ea typeface="Open Sans"/>
              <a:cs typeface="Open Sans"/>
              <a:sym typeface="Open Sans"/>
            </a:endParaRPr>
          </a:p>
          <a:p>
            <a:pPr marL="457200" lvl="0" indent="-330200" algn="l" rtl="0">
              <a:lnSpc>
                <a:spcPct val="150000"/>
              </a:lnSpc>
              <a:spcBef>
                <a:spcPts val="800"/>
              </a:spcBef>
              <a:spcAft>
                <a:spcPts val="0"/>
              </a:spcAft>
              <a:buSzPts val="1600"/>
              <a:buChar char="•"/>
            </a:pPr>
            <a:r>
              <a:rPr lang="it-IT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C</a:t>
            </a:r>
            <a:r>
              <a:rPr lang="it-IT" b="0" i="0" u="none" strike="noStrik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ommunication activities should be i</a:t>
            </a:r>
            <a:r>
              <a:rPr lang="it-IT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ncluded in the </a:t>
            </a:r>
            <a:r>
              <a:rPr lang="it-IT" b="1">
                <a:solidFill>
                  <a:srgbClr val="40A2DA"/>
                </a:solidFill>
                <a:latin typeface="Open Sans"/>
                <a:ea typeface="Open Sans"/>
                <a:cs typeface="Open Sans"/>
                <a:sym typeface="Open Sans"/>
              </a:rPr>
              <a:t>thematic WPs </a:t>
            </a:r>
            <a:r>
              <a:rPr lang="it-IT">
                <a:latin typeface="Open Sans"/>
                <a:ea typeface="Open Sans"/>
                <a:cs typeface="Open Sans"/>
                <a:sym typeface="Open Sans"/>
              </a:rPr>
              <a:t>and explained in the respective field in the Application Form</a:t>
            </a:r>
            <a:endParaRPr>
              <a:latin typeface="Open Sans"/>
              <a:ea typeface="Open Sans"/>
              <a:cs typeface="Open Sans"/>
              <a:sym typeface="Open Sans"/>
            </a:endParaRPr>
          </a:p>
          <a:p>
            <a:pPr marL="457200" lvl="0" indent="-330200" algn="l" rtl="0">
              <a:lnSpc>
                <a:spcPct val="150000"/>
              </a:lnSpc>
              <a:spcBef>
                <a:spcPts val="800"/>
              </a:spcBef>
              <a:spcAft>
                <a:spcPts val="0"/>
              </a:spcAft>
              <a:buSzPts val="1600"/>
              <a:buChar char="•"/>
            </a:pPr>
            <a:r>
              <a:rPr lang="it-IT" b="1">
                <a:solidFill>
                  <a:srgbClr val="40A2DA"/>
                </a:solidFill>
                <a:latin typeface="Open Sans"/>
                <a:ea typeface="Open Sans"/>
                <a:cs typeface="Open Sans"/>
                <a:sym typeface="Open Sans"/>
              </a:rPr>
              <a:t>At least one </a:t>
            </a:r>
            <a:r>
              <a:rPr lang="it-IT">
                <a:latin typeface="Open Sans"/>
                <a:ea typeface="Open Sans"/>
                <a:cs typeface="Open Sans"/>
                <a:sym typeface="Open Sans"/>
              </a:rPr>
              <a:t>Communication Objective, in at least one thematic WP depending on what is relevant to the project, should be defined</a:t>
            </a:r>
            <a:endParaRPr>
              <a:latin typeface="Open Sans"/>
              <a:ea typeface="Open Sans"/>
              <a:cs typeface="Open Sans"/>
              <a:sym typeface="Open Sans"/>
            </a:endParaRPr>
          </a:p>
          <a:p>
            <a:pPr marL="127000" lvl="0" indent="0" algn="l" rtl="0">
              <a:lnSpc>
                <a:spcPct val="150000"/>
              </a:lnSpc>
              <a:spcBef>
                <a:spcPts val="800"/>
              </a:spcBef>
              <a:spcAft>
                <a:spcPts val="0"/>
              </a:spcAft>
              <a:buSzPts val="1600"/>
              <a:buNone/>
            </a:pPr>
            <a:br>
              <a:rPr lang="it-IT" sz="2400">
                <a:latin typeface="Open Sans"/>
                <a:ea typeface="Open Sans"/>
                <a:cs typeface="Open Sans"/>
                <a:sym typeface="Open Sans"/>
              </a:rPr>
            </a:br>
            <a:endParaRPr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Copertina">
  <a:themeElements>
    <a:clrScheme name="Tema di 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Layout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i Offic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</TotalTime>
  <Words>1347</Words>
  <Application>Microsoft Office PowerPoint</Application>
  <PresentationFormat>Presentazione su schermo (4:3)</PresentationFormat>
  <Paragraphs>164</Paragraphs>
  <Slides>13</Slides>
  <Notes>13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4</vt:i4>
      </vt:variant>
      <vt:variant>
        <vt:lpstr>Tema</vt:lpstr>
      </vt:variant>
      <vt:variant>
        <vt:i4>2</vt:i4>
      </vt:variant>
      <vt:variant>
        <vt:lpstr>Titoli diapositive</vt:lpstr>
      </vt:variant>
      <vt:variant>
        <vt:i4>13</vt:i4>
      </vt:variant>
    </vt:vector>
  </HeadingPairs>
  <TitlesOfParts>
    <vt:vector size="19" baseType="lpstr">
      <vt:lpstr>Titillium Web</vt:lpstr>
      <vt:lpstr>Calibri</vt:lpstr>
      <vt:lpstr>Arial</vt:lpstr>
      <vt:lpstr>Open Sans</vt:lpstr>
      <vt:lpstr>Copertina</vt:lpstr>
      <vt:lpstr>Layout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evidenzia@gmail.com</dc:creator>
  <cp:lastModifiedBy>Sara Battini</cp:lastModifiedBy>
  <cp:revision>5</cp:revision>
  <cp:lastPrinted>2024-09-30T13:59:39Z</cp:lastPrinted>
  <dcterms:created xsi:type="dcterms:W3CDTF">2022-10-17T09:48:48Z</dcterms:created>
  <dcterms:modified xsi:type="dcterms:W3CDTF">2024-09-30T14:01:20Z</dcterms:modified>
</cp:coreProperties>
</file>