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  <p:sldMasterId id="2147483659" r:id="rId3"/>
    <p:sldMasterId id="2147483662" r:id="rId4"/>
  </p:sldMasterIdLst>
  <p:notesMasterIdLst>
    <p:notesMasterId r:id="rId12"/>
  </p:notesMasterIdLst>
  <p:sldIdLst>
    <p:sldId id="312" r:id="rId5"/>
    <p:sldId id="304" r:id="rId6"/>
    <p:sldId id="314" r:id="rId7"/>
    <p:sldId id="315" r:id="rId8"/>
    <p:sldId id="316" r:id="rId9"/>
    <p:sldId id="275" r:id="rId10"/>
    <p:sldId id="268" r:id="rId11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Open Sans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4" roundtripDataSignature="AMtx7mi/houfc7moF5UiluxwiWUHxW+Na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B2E2"/>
    <a:srgbClr val="C5E0B4"/>
    <a:srgbClr val="2C92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444118C-3568-4449-A49C-245DA61B7FAB}">
  <a:tblStyle styleId="{A444118C-3568-4449-A49C-245DA61B7FAB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55982121-2809-4AEB-A515-C72289620EE9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 b="off" i="off"/>
      <a:tcStyle>
        <a:tcBdr/>
        <a:fill>
          <a:solidFill>
            <a:srgbClr val="CDD4E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4E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76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74" Type="http://customschemas.google.com/relationships/presentationmetadata" Target="metadata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7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D64E1A-945A-4DF3-9654-DAA89B39106A}" type="doc">
      <dgm:prSet loTypeId="urn:microsoft.com/office/officeart/2005/8/layout/cycle8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435EE458-CF94-4456-854F-A41D0A35C215}">
      <dgm:prSet phldrT="[Testo]" custT="1"/>
      <dgm:spPr>
        <a:solidFill>
          <a:schemeClr val="accent5">
            <a:hueOff val="-1689636"/>
            <a:satOff val="-4355"/>
            <a:lumOff val="-2941"/>
            <a:alpha val="80000"/>
          </a:schemeClr>
        </a:solidFill>
      </dgm:spPr>
      <dgm:t>
        <a:bodyPr/>
        <a:lstStyle/>
        <a:p>
          <a:r>
            <a:rPr lang="en-US" sz="1500" dirty="0">
              <a:solidFill>
                <a:schemeClr val="tx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rPr>
            <a:t>‘S</a:t>
          </a:r>
          <a:r>
            <a:rPr lang="en-US" sz="1550" dirty="0">
              <a:solidFill>
                <a:schemeClr val="tx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rPr>
            <a:t>upply’ - ‘Demand’ side activities </a:t>
          </a:r>
          <a:endParaRPr lang="it-IT" sz="1550" dirty="0">
            <a:solidFill>
              <a:schemeClr val="tx1"/>
            </a:solidFill>
            <a:latin typeface="+mj-lt"/>
          </a:endParaRPr>
        </a:p>
      </dgm:t>
    </dgm:pt>
    <dgm:pt modelId="{3D40C71C-A60F-45F2-9939-50760AAA3F53}" type="parTrans" cxnId="{4E4F766A-2ED7-4622-870E-0C098D239947}">
      <dgm:prSet/>
      <dgm:spPr/>
      <dgm:t>
        <a:bodyPr/>
        <a:lstStyle/>
        <a:p>
          <a:endParaRPr lang="it-IT" sz="1500">
            <a:latin typeface="+mj-lt"/>
          </a:endParaRPr>
        </a:p>
      </dgm:t>
    </dgm:pt>
    <dgm:pt modelId="{6F0E155F-FFC6-403D-AC28-F49D5B379161}" type="sibTrans" cxnId="{4E4F766A-2ED7-4622-870E-0C098D239947}">
      <dgm:prSet/>
      <dgm:spPr/>
      <dgm:t>
        <a:bodyPr/>
        <a:lstStyle/>
        <a:p>
          <a:endParaRPr lang="it-IT" sz="1500">
            <a:latin typeface="+mj-lt"/>
          </a:endParaRPr>
        </a:p>
      </dgm:t>
    </dgm:pt>
    <dgm:pt modelId="{EBCE800A-EE87-4916-B9DC-276F8F5464FA}">
      <dgm:prSet phldrT="[Testo]" custT="1"/>
      <dgm:spPr>
        <a:solidFill>
          <a:schemeClr val="accent5">
            <a:hueOff val="-3379271"/>
            <a:satOff val="-8710"/>
            <a:lumOff val="-5883"/>
            <a:alpha val="80000"/>
          </a:schemeClr>
        </a:solidFill>
      </dgm:spPr>
      <dgm:t>
        <a:bodyPr/>
        <a:lstStyle/>
        <a:p>
          <a:r>
            <a:rPr lang="en-US" sz="1550" dirty="0">
              <a:solidFill>
                <a:schemeClr val="tx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rPr>
            <a:t>no limitation on the origin of the result to be </a:t>
          </a:r>
          <a:r>
            <a:rPr lang="en-US" sz="1550" dirty="0" err="1">
              <a:solidFill>
                <a:schemeClr val="tx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rPr>
            <a:t>capitalised</a:t>
          </a:r>
          <a:endParaRPr lang="it-IT" sz="1550" dirty="0">
            <a:solidFill>
              <a:schemeClr val="tx1"/>
            </a:solidFill>
            <a:latin typeface="+mj-lt"/>
          </a:endParaRPr>
        </a:p>
      </dgm:t>
    </dgm:pt>
    <dgm:pt modelId="{85828343-464C-4422-9C74-8413857CF645}" type="parTrans" cxnId="{757408BD-AA4A-4B59-91C4-BA756FA1F71C}">
      <dgm:prSet/>
      <dgm:spPr/>
      <dgm:t>
        <a:bodyPr/>
        <a:lstStyle/>
        <a:p>
          <a:endParaRPr lang="it-IT" sz="1500">
            <a:latin typeface="+mj-lt"/>
          </a:endParaRPr>
        </a:p>
      </dgm:t>
    </dgm:pt>
    <dgm:pt modelId="{5C3F49ED-B9D0-44D3-A690-7622900C0433}" type="sibTrans" cxnId="{757408BD-AA4A-4B59-91C4-BA756FA1F71C}">
      <dgm:prSet/>
      <dgm:spPr/>
      <dgm:t>
        <a:bodyPr/>
        <a:lstStyle/>
        <a:p>
          <a:endParaRPr lang="it-IT" sz="1500">
            <a:latin typeface="+mj-lt"/>
          </a:endParaRPr>
        </a:p>
      </dgm:t>
    </dgm:pt>
    <dgm:pt modelId="{7F6E5F48-48D8-425E-BAC8-0F31E1EFCF99}">
      <dgm:prSet phldrT="[Testo]" custT="1"/>
      <dgm:spPr>
        <a:solidFill>
          <a:schemeClr val="accent5">
            <a:hueOff val="-5068907"/>
            <a:satOff val="-13064"/>
            <a:lumOff val="-8824"/>
            <a:alpha val="80000"/>
          </a:schemeClr>
        </a:solidFill>
      </dgm:spPr>
      <dgm:t>
        <a:bodyPr/>
        <a:lstStyle/>
        <a:p>
          <a:r>
            <a:rPr lang="en-US" sz="1550" dirty="0">
              <a:solidFill>
                <a:schemeClr val="tx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rPr>
            <a:t>CAP linked to COM and EVAL </a:t>
          </a:r>
          <a:endParaRPr lang="it-IT" sz="1550" dirty="0">
            <a:solidFill>
              <a:schemeClr val="tx1"/>
            </a:solidFill>
            <a:latin typeface="+mj-lt"/>
          </a:endParaRPr>
        </a:p>
      </dgm:t>
    </dgm:pt>
    <dgm:pt modelId="{CE03566F-C0A3-47BE-BB7F-7200F386A2EF}" type="parTrans" cxnId="{BD2D086E-3C0C-4E0D-A5D0-A78D70E25D65}">
      <dgm:prSet/>
      <dgm:spPr/>
      <dgm:t>
        <a:bodyPr/>
        <a:lstStyle/>
        <a:p>
          <a:endParaRPr lang="it-IT" sz="1500">
            <a:latin typeface="+mj-lt"/>
          </a:endParaRPr>
        </a:p>
      </dgm:t>
    </dgm:pt>
    <dgm:pt modelId="{995255FC-B310-4B0B-9C78-75329E6C3689}" type="sibTrans" cxnId="{BD2D086E-3C0C-4E0D-A5D0-A78D70E25D65}">
      <dgm:prSet/>
      <dgm:spPr/>
      <dgm:t>
        <a:bodyPr/>
        <a:lstStyle/>
        <a:p>
          <a:endParaRPr lang="it-IT" sz="1500">
            <a:latin typeface="+mj-lt"/>
          </a:endParaRPr>
        </a:p>
      </dgm:t>
    </dgm:pt>
    <dgm:pt modelId="{7E3713BF-F9EE-40E6-97C2-6BEED64C8EEE}">
      <dgm:prSet phldrT="[Testo]" custT="1"/>
      <dgm:spPr>
        <a:solidFill>
          <a:schemeClr val="accent5">
            <a:hueOff val="-6758543"/>
            <a:satOff val="-17419"/>
            <a:lumOff val="-11765"/>
            <a:alpha val="80000"/>
          </a:schemeClr>
        </a:solidFill>
      </dgm:spPr>
      <dgm:t>
        <a:bodyPr/>
        <a:lstStyle/>
        <a:p>
          <a:r>
            <a:rPr lang="en-US" sz="1550" dirty="0">
              <a:solidFill>
                <a:schemeClr val="tx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rPr>
            <a:t>Embedded in the </a:t>
          </a:r>
          <a:r>
            <a:rPr lang="en-US" sz="1550" dirty="0" err="1">
              <a:solidFill>
                <a:schemeClr val="tx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rPr>
            <a:t>Programme's</a:t>
          </a:r>
          <a:r>
            <a:rPr lang="en-US" sz="1550" dirty="0">
              <a:solidFill>
                <a:schemeClr val="tx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rPr>
            <a:t> life cycle </a:t>
          </a:r>
          <a:endParaRPr lang="it-IT" sz="1550" dirty="0">
            <a:solidFill>
              <a:schemeClr val="tx1"/>
            </a:solidFill>
            <a:latin typeface="+mj-lt"/>
          </a:endParaRPr>
        </a:p>
      </dgm:t>
    </dgm:pt>
    <dgm:pt modelId="{53380F21-AC02-4845-A7D7-A84C7B4861CC}" type="parTrans" cxnId="{CAC4FE30-7AB5-4FFE-8756-38C738953796}">
      <dgm:prSet/>
      <dgm:spPr/>
      <dgm:t>
        <a:bodyPr/>
        <a:lstStyle/>
        <a:p>
          <a:endParaRPr lang="it-IT" sz="1500">
            <a:latin typeface="+mj-lt"/>
          </a:endParaRPr>
        </a:p>
      </dgm:t>
    </dgm:pt>
    <dgm:pt modelId="{2601FF0C-D3DB-49CE-A776-DABBACB3EC16}" type="sibTrans" cxnId="{CAC4FE30-7AB5-4FFE-8756-38C738953796}">
      <dgm:prSet/>
      <dgm:spPr/>
      <dgm:t>
        <a:bodyPr/>
        <a:lstStyle/>
        <a:p>
          <a:endParaRPr lang="it-IT" sz="1500">
            <a:latin typeface="+mj-lt"/>
          </a:endParaRPr>
        </a:p>
      </dgm:t>
    </dgm:pt>
    <dgm:pt modelId="{CBB4A80C-3AEF-4258-B1D4-8D1449EA6B04}">
      <dgm:prSet phldrT="[Testo]" custT="1"/>
      <dgm:spPr>
        <a:solidFill>
          <a:schemeClr val="accent5">
            <a:hueOff val="0"/>
            <a:satOff val="0"/>
            <a:lumOff val="0"/>
            <a:alpha val="80000"/>
          </a:schemeClr>
        </a:solidFill>
      </dgm:spPr>
      <dgm:t>
        <a:bodyPr/>
        <a:lstStyle/>
        <a:p>
          <a:r>
            <a:rPr lang="en-US" sz="1550" dirty="0">
              <a:solidFill>
                <a:schemeClr val="tx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  <a:sym typeface="Arial"/>
            </a:rPr>
            <a:t>All thematic priorities involved</a:t>
          </a:r>
          <a:endParaRPr lang="it-IT" sz="1550" dirty="0">
            <a:solidFill>
              <a:schemeClr val="tx1"/>
            </a:solidFill>
            <a:latin typeface="+mj-lt"/>
          </a:endParaRPr>
        </a:p>
      </dgm:t>
    </dgm:pt>
    <dgm:pt modelId="{C0EEF855-3D92-44EF-B27A-FEE436400D10}" type="sibTrans" cxnId="{A72950CC-D20D-4FDC-8284-3BC292DA50D3}">
      <dgm:prSet/>
      <dgm:spPr/>
      <dgm:t>
        <a:bodyPr/>
        <a:lstStyle/>
        <a:p>
          <a:endParaRPr lang="it-IT" sz="1500">
            <a:latin typeface="+mj-lt"/>
          </a:endParaRPr>
        </a:p>
      </dgm:t>
    </dgm:pt>
    <dgm:pt modelId="{164C39AA-27C1-4D1E-9CB4-691DEE81E73D}" type="parTrans" cxnId="{A72950CC-D20D-4FDC-8284-3BC292DA50D3}">
      <dgm:prSet/>
      <dgm:spPr/>
      <dgm:t>
        <a:bodyPr/>
        <a:lstStyle/>
        <a:p>
          <a:endParaRPr lang="it-IT" sz="1500">
            <a:latin typeface="+mj-lt"/>
          </a:endParaRPr>
        </a:p>
      </dgm:t>
    </dgm:pt>
    <dgm:pt modelId="{E0A909C5-B68B-4BE1-B646-AD5FAB31FE1D}" type="pres">
      <dgm:prSet presAssocID="{DFD64E1A-945A-4DF3-9654-DAA89B39106A}" presName="compositeShape" presStyleCnt="0">
        <dgm:presLayoutVars>
          <dgm:chMax val="7"/>
          <dgm:dir/>
          <dgm:resizeHandles val="exact"/>
        </dgm:presLayoutVars>
      </dgm:prSet>
      <dgm:spPr/>
    </dgm:pt>
    <dgm:pt modelId="{36D8A39F-825B-412B-83DA-C5D04085EBCF}" type="pres">
      <dgm:prSet presAssocID="{DFD64E1A-945A-4DF3-9654-DAA89B39106A}" presName="wedge1" presStyleLbl="node1" presStyleIdx="0" presStyleCnt="5"/>
      <dgm:spPr/>
    </dgm:pt>
    <dgm:pt modelId="{BE1EB4CC-C457-4115-B36A-8DEE2EEEB376}" type="pres">
      <dgm:prSet presAssocID="{DFD64E1A-945A-4DF3-9654-DAA89B39106A}" presName="dummy1a" presStyleCnt="0"/>
      <dgm:spPr/>
    </dgm:pt>
    <dgm:pt modelId="{4DB106B1-6E72-4D93-8059-70DB1208A49C}" type="pres">
      <dgm:prSet presAssocID="{DFD64E1A-945A-4DF3-9654-DAA89B39106A}" presName="dummy1b" presStyleCnt="0"/>
      <dgm:spPr/>
    </dgm:pt>
    <dgm:pt modelId="{403AE583-5704-45C3-A753-09127C31F970}" type="pres">
      <dgm:prSet presAssocID="{DFD64E1A-945A-4DF3-9654-DAA89B39106A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478EC2F7-D5CB-4875-A8AC-F6CC4297F0F1}" type="pres">
      <dgm:prSet presAssocID="{DFD64E1A-945A-4DF3-9654-DAA89B39106A}" presName="wedge2" presStyleLbl="node1" presStyleIdx="1" presStyleCnt="5"/>
      <dgm:spPr/>
    </dgm:pt>
    <dgm:pt modelId="{453D28D8-6CF8-4749-BF82-3256429E2570}" type="pres">
      <dgm:prSet presAssocID="{DFD64E1A-945A-4DF3-9654-DAA89B39106A}" presName="dummy2a" presStyleCnt="0"/>
      <dgm:spPr/>
    </dgm:pt>
    <dgm:pt modelId="{E854F756-5C10-46B7-B023-DDF8ED41AF27}" type="pres">
      <dgm:prSet presAssocID="{DFD64E1A-945A-4DF3-9654-DAA89B39106A}" presName="dummy2b" presStyleCnt="0"/>
      <dgm:spPr/>
    </dgm:pt>
    <dgm:pt modelId="{B34AD48C-35CF-4E29-8873-2635D2547E1C}" type="pres">
      <dgm:prSet presAssocID="{DFD64E1A-945A-4DF3-9654-DAA89B39106A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6AF1299B-55BC-4CEF-8B84-5D661D98D0C9}" type="pres">
      <dgm:prSet presAssocID="{DFD64E1A-945A-4DF3-9654-DAA89B39106A}" presName="wedge3" presStyleLbl="node1" presStyleIdx="2" presStyleCnt="5"/>
      <dgm:spPr/>
    </dgm:pt>
    <dgm:pt modelId="{F05977D7-0DF7-4296-B404-3D01B202DD75}" type="pres">
      <dgm:prSet presAssocID="{DFD64E1A-945A-4DF3-9654-DAA89B39106A}" presName="dummy3a" presStyleCnt="0"/>
      <dgm:spPr/>
    </dgm:pt>
    <dgm:pt modelId="{E27051ED-5151-4379-B52F-460B6B572645}" type="pres">
      <dgm:prSet presAssocID="{DFD64E1A-945A-4DF3-9654-DAA89B39106A}" presName="dummy3b" presStyleCnt="0"/>
      <dgm:spPr/>
    </dgm:pt>
    <dgm:pt modelId="{5395C0ED-9F68-437E-B1C9-26864B8A9676}" type="pres">
      <dgm:prSet presAssocID="{DFD64E1A-945A-4DF3-9654-DAA89B39106A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FC3779D1-8E0B-400F-B461-9DBF7138316B}" type="pres">
      <dgm:prSet presAssocID="{DFD64E1A-945A-4DF3-9654-DAA89B39106A}" presName="wedge4" presStyleLbl="node1" presStyleIdx="3" presStyleCnt="5"/>
      <dgm:spPr/>
    </dgm:pt>
    <dgm:pt modelId="{C5384B60-8CD7-4614-95F1-BABF69377DB2}" type="pres">
      <dgm:prSet presAssocID="{DFD64E1A-945A-4DF3-9654-DAA89B39106A}" presName="dummy4a" presStyleCnt="0"/>
      <dgm:spPr/>
    </dgm:pt>
    <dgm:pt modelId="{D22D001A-D1EC-4B7B-B52A-6033CE0F8362}" type="pres">
      <dgm:prSet presAssocID="{DFD64E1A-945A-4DF3-9654-DAA89B39106A}" presName="dummy4b" presStyleCnt="0"/>
      <dgm:spPr/>
    </dgm:pt>
    <dgm:pt modelId="{9E49D6B9-00E8-4663-AE97-BD8ED8FD6DBD}" type="pres">
      <dgm:prSet presAssocID="{DFD64E1A-945A-4DF3-9654-DAA89B39106A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E11BF8E5-3870-493D-B120-5AD1FB2EB9B5}" type="pres">
      <dgm:prSet presAssocID="{DFD64E1A-945A-4DF3-9654-DAA89B39106A}" presName="wedge5" presStyleLbl="node1" presStyleIdx="4" presStyleCnt="5"/>
      <dgm:spPr/>
    </dgm:pt>
    <dgm:pt modelId="{FEB2CC6D-2021-4087-A1D2-F632DE824B6B}" type="pres">
      <dgm:prSet presAssocID="{DFD64E1A-945A-4DF3-9654-DAA89B39106A}" presName="dummy5a" presStyleCnt="0"/>
      <dgm:spPr/>
    </dgm:pt>
    <dgm:pt modelId="{25EB694A-314E-4BD7-9F02-4BE1D1A19659}" type="pres">
      <dgm:prSet presAssocID="{DFD64E1A-945A-4DF3-9654-DAA89B39106A}" presName="dummy5b" presStyleCnt="0"/>
      <dgm:spPr/>
    </dgm:pt>
    <dgm:pt modelId="{C322E14E-80A6-4E48-90D9-49590B7CF1CE}" type="pres">
      <dgm:prSet presAssocID="{DFD64E1A-945A-4DF3-9654-DAA89B39106A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C01C96E0-8FE7-4FE9-A9BA-3449653E9D0B}" type="pres">
      <dgm:prSet presAssocID="{C0EEF855-3D92-44EF-B27A-FEE436400D10}" presName="arrowWedge1" presStyleLbl="fgSibTrans2D1" presStyleIdx="0" presStyleCnt="5"/>
      <dgm:spPr>
        <a:solidFill>
          <a:schemeClr val="accent5">
            <a:hueOff val="0"/>
            <a:satOff val="0"/>
            <a:lumOff val="0"/>
            <a:alpha val="98000"/>
          </a:schemeClr>
        </a:solidFill>
      </dgm:spPr>
    </dgm:pt>
    <dgm:pt modelId="{75538EFD-952E-4B64-AA91-8EBFD6CDDF9A}" type="pres">
      <dgm:prSet presAssocID="{6F0E155F-FFC6-403D-AC28-F49D5B379161}" presName="arrowWedge2" presStyleLbl="fgSibTrans2D1" presStyleIdx="1" presStyleCnt="5"/>
      <dgm:spPr/>
    </dgm:pt>
    <dgm:pt modelId="{B62E0BF6-DF48-4753-BE47-D31A546EA532}" type="pres">
      <dgm:prSet presAssocID="{5C3F49ED-B9D0-44D3-A690-7622900C0433}" presName="arrowWedge3" presStyleLbl="fgSibTrans2D1" presStyleIdx="2" presStyleCnt="5"/>
      <dgm:spPr/>
    </dgm:pt>
    <dgm:pt modelId="{0B12D3FE-8B0A-4E41-970E-F584CD2FB35C}" type="pres">
      <dgm:prSet presAssocID="{995255FC-B310-4B0B-9C78-75329E6C3689}" presName="arrowWedge4" presStyleLbl="fgSibTrans2D1" presStyleIdx="3" presStyleCnt="5"/>
      <dgm:spPr>
        <a:solidFill>
          <a:schemeClr val="accent5">
            <a:hueOff val="-5068907"/>
            <a:satOff val="-13064"/>
            <a:lumOff val="-8824"/>
          </a:schemeClr>
        </a:solidFill>
      </dgm:spPr>
    </dgm:pt>
    <dgm:pt modelId="{FA72EDF8-745D-451E-87BC-7EA00F5C10F7}" type="pres">
      <dgm:prSet presAssocID="{2601FF0C-D3DB-49CE-A776-DABBACB3EC16}" presName="arrowWedge5" presStyleLbl="fgSibTrans2D1" presStyleIdx="4" presStyleCnt="5"/>
      <dgm:spPr>
        <a:solidFill>
          <a:schemeClr val="accent5">
            <a:hueOff val="-6758543"/>
            <a:satOff val="-17419"/>
            <a:lumOff val="-11765"/>
          </a:schemeClr>
        </a:solidFill>
      </dgm:spPr>
    </dgm:pt>
  </dgm:ptLst>
  <dgm:cxnLst>
    <dgm:cxn modelId="{F6C2C700-A3B6-457B-86E2-8A5AB44CD1F2}" type="presOf" srcId="{7F6E5F48-48D8-425E-BAC8-0F31E1EFCF99}" destId="{9E49D6B9-00E8-4663-AE97-BD8ED8FD6DBD}" srcOrd="1" destOrd="0" presId="urn:microsoft.com/office/officeart/2005/8/layout/cycle8"/>
    <dgm:cxn modelId="{5488E001-44AE-498A-B186-B5530F4B6686}" type="presOf" srcId="{CBB4A80C-3AEF-4258-B1D4-8D1449EA6B04}" destId="{36D8A39F-825B-412B-83DA-C5D04085EBCF}" srcOrd="0" destOrd="0" presId="urn:microsoft.com/office/officeart/2005/8/layout/cycle8"/>
    <dgm:cxn modelId="{C8EDCE10-82C9-4154-B14A-E78880FB40A4}" type="presOf" srcId="{EBCE800A-EE87-4916-B9DC-276F8F5464FA}" destId="{5395C0ED-9F68-437E-B1C9-26864B8A9676}" srcOrd="1" destOrd="0" presId="urn:microsoft.com/office/officeart/2005/8/layout/cycle8"/>
    <dgm:cxn modelId="{CAC4FE30-7AB5-4FFE-8756-38C738953796}" srcId="{DFD64E1A-945A-4DF3-9654-DAA89B39106A}" destId="{7E3713BF-F9EE-40E6-97C2-6BEED64C8EEE}" srcOrd="4" destOrd="0" parTransId="{53380F21-AC02-4845-A7D7-A84C7B4861CC}" sibTransId="{2601FF0C-D3DB-49CE-A776-DABBACB3EC16}"/>
    <dgm:cxn modelId="{4E4F766A-2ED7-4622-870E-0C098D239947}" srcId="{DFD64E1A-945A-4DF3-9654-DAA89B39106A}" destId="{435EE458-CF94-4456-854F-A41D0A35C215}" srcOrd="1" destOrd="0" parTransId="{3D40C71C-A60F-45F2-9939-50760AAA3F53}" sibTransId="{6F0E155F-FFC6-403D-AC28-F49D5B379161}"/>
    <dgm:cxn modelId="{EF38536D-561D-4DFE-8598-7E75C0985CCA}" type="presOf" srcId="{CBB4A80C-3AEF-4258-B1D4-8D1449EA6B04}" destId="{403AE583-5704-45C3-A753-09127C31F970}" srcOrd="1" destOrd="0" presId="urn:microsoft.com/office/officeart/2005/8/layout/cycle8"/>
    <dgm:cxn modelId="{BD2D086E-3C0C-4E0D-A5D0-A78D70E25D65}" srcId="{DFD64E1A-945A-4DF3-9654-DAA89B39106A}" destId="{7F6E5F48-48D8-425E-BAC8-0F31E1EFCF99}" srcOrd="3" destOrd="0" parTransId="{CE03566F-C0A3-47BE-BB7F-7200F386A2EF}" sibTransId="{995255FC-B310-4B0B-9C78-75329E6C3689}"/>
    <dgm:cxn modelId="{DBD18952-88BA-4DB6-90DE-36633F19B8A4}" type="presOf" srcId="{7E3713BF-F9EE-40E6-97C2-6BEED64C8EEE}" destId="{E11BF8E5-3870-493D-B120-5AD1FB2EB9B5}" srcOrd="0" destOrd="0" presId="urn:microsoft.com/office/officeart/2005/8/layout/cycle8"/>
    <dgm:cxn modelId="{CC261273-52A1-4F08-8464-BD722F55920D}" type="presOf" srcId="{7F6E5F48-48D8-425E-BAC8-0F31E1EFCF99}" destId="{FC3779D1-8E0B-400F-B461-9DBF7138316B}" srcOrd="0" destOrd="0" presId="urn:microsoft.com/office/officeart/2005/8/layout/cycle8"/>
    <dgm:cxn modelId="{6FED0F55-67C4-4153-A9CB-5A2E5A2B196E}" type="presOf" srcId="{DFD64E1A-945A-4DF3-9654-DAA89B39106A}" destId="{E0A909C5-B68B-4BE1-B646-AD5FAB31FE1D}" srcOrd="0" destOrd="0" presId="urn:microsoft.com/office/officeart/2005/8/layout/cycle8"/>
    <dgm:cxn modelId="{A887715A-D87C-4AF2-9658-6F421B66B98E}" type="presOf" srcId="{EBCE800A-EE87-4916-B9DC-276F8F5464FA}" destId="{6AF1299B-55BC-4CEF-8B84-5D661D98D0C9}" srcOrd="0" destOrd="0" presId="urn:microsoft.com/office/officeart/2005/8/layout/cycle8"/>
    <dgm:cxn modelId="{53E63581-5F76-4A41-BD3D-E528D82C1E79}" type="presOf" srcId="{7E3713BF-F9EE-40E6-97C2-6BEED64C8EEE}" destId="{C322E14E-80A6-4E48-90D9-49590B7CF1CE}" srcOrd="1" destOrd="0" presId="urn:microsoft.com/office/officeart/2005/8/layout/cycle8"/>
    <dgm:cxn modelId="{C838F081-4353-4AFB-992F-CD94A084BB48}" type="presOf" srcId="{435EE458-CF94-4456-854F-A41D0A35C215}" destId="{478EC2F7-D5CB-4875-A8AC-F6CC4297F0F1}" srcOrd="0" destOrd="0" presId="urn:microsoft.com/office/officeart/2005/8/layout/cycle8"/>
    <dgm:cxn modelId="{74CBAC89-4FD9-4FDB-94A4-E5B726140362}" type="presOf" srcId="{435EE458-CF94-4456-854F-A41D0A35C215}" destId="{B34AD48C-35CF-4E29-8873-2635D2547E1C}" srcOrd="1" destOrd="0" presId="urn:microsoft.com/office/officeart/2005/8/layout/cycle8"/>
    <dgm:cxn modelId="{757408BD-AA4A-4B59-91C4-BA756FA1F71C}" srcId="{DFD64E1A-945A-4DF3-9654-DAA89B39106A}" destId="{EBCE800A-EE87-4916-B9DC-276F8F5464FA}" srcOrd="2" destOrd="0" parTransId="{85828343-464C-4422-9C74-8413857CF645}" sibTransId="{5C3F49ED-B9D0-44D3-A690-7622900C0433}"/>
    <dgm:cxn modelId="{A72950CC-D20D-4FDC-8284-3BC292DA50D3}" srcId="{DFD64E1A-945A-4DF3-9654-DAA89B39106A}" destId="{CBB4A80C-3AEF-4258-B1D4-8D1449EA6B04}" srcOrd="0" destOrd="0" parTransId="{164C39AA-27C1-4D1E-9CB4-691DEE81E73D}" sibTransId="{C0EEF855-3D92-44EF-B27A-FEE436400D10}"/>
    <dgm:cxn modelId="{0F81AED4-67B7-4AA5-848F-9B3D07527971}" type="presParOf" srcId="{E0A909C5-B68B-4BE1-B646-AD5FAB31FE1D}" destId="{36D8A39F-825B-412B-83DA-C5D04085EBCF}" srcOrd="0" destOrd="0" presId="urn:microsoft.com/office/officeart/2005/8/layout/cycle8"/>
    <dgm:cxn modelId="{12755771-7BA9-4DC6-A966-70129A8239B6}" type="presParOf" srcId="{E0A909C5-B68B-4BE1-B646-AD5FAB31FE1D}" destId="{BE1EB4CC-C457-4115-B36A-8DEE2EEEB376}" srcOrd="1" destOrd="0" presId="urn:microsoft.com/office/officeart/2005/8/layout/cycle8"/>
    <dgm:cxn modelId="{4BE804D4-1DD5-4716-8594-DC47A232B5E4}" type="presParOf" srcId="{E0A909C5-B68B-4BE1-B646-AD5FAB31FE1D}" destId="{4DB106B1-6E72-4D93-8059-70DB1208A49C}" srcOrd="2" destOrd="0" presId="urn:microsoft.com/office/officeart/2005/8/layout/cycle8"/>
    <dgm:cxn modelId="{FC5B3238-6A56-4B31-BE3C-F153A35459C5}" type="presParOf" srcId="{E0A909C5-B68B-4BE1-B646-AD5FAB31FE1D}" destId="{403AE583-5704-45C3-A753-09127C31F970}" srcOrd="3" destOrd="0" presId="urn:microsoft.com/office/officeart/2005/8/layout/cycle8"/>
    <dgm:cxn modelId="{B9BE6409-68AE-4A3C-BE0D-E26D0856FC7B}" type="presParOf" srcId="{E0A909C5-B68B-4BE1-B646-AD5FAB31FE1D}" destId="{478EC2F7-D5CB-4875-A8AC-F6CC4297F0F1}" srcOrd="4" destOrd="0" presId="urn:microsoft.com/office/officeart/2005/8/layout/cycle8"/>
    <dgm:cxn modelId="{9E396086-4676-4DBE-A97F-52C1CFFF2F7E}" type="presParOf" srcId="{E0A909C5-B68B-4BE1-B646-AD5FAB31FE1D}" destId="{453D28D8-6CF8-4749-BF82-3256429E2570}" srcOrd="5" destOrd="0" presId="urn:microsoft.com/office/officeart/2005/8/layout/cycle8"/>
    <dgm:cxn modelId="{EB14D503-3AB7-4C69-8A99-74F35EA55627}" type="presParOf" srcId="{E0A909C5-B68B-4BE1-B646-AD5FAB31FE1D}" destId="{E854F756-5C10-46B7-B023-DDF8ED41AF27}" srcOrd="6" destOrd="0" presId="urn:microsoft.com/office/officeart/2005/8/layout/cycle8"/>
    <dgm:cxn modelId="{1A331A0F-FCF2-4458-9443-BC8C8219E17E}" type="presParOf" srcId="{E0A909C5-B68B-4BE1-B646-AD5FAB31FE1D}" destId="{B34AD48C-35CF-4E29-8873-2635D2547E1C}" srcOrd="7" destOrd="0" presId="urn:microsoft.com/office/officeart/2005/8/layout/cycle8"/>
    <dgm:cxn modelId="{51EA7F54-8B6B-4313-9E87-24F9FCD873FC}" type="presParOf" srcId="{E0A909C5-B68B-4BE1-B646-AD5FAB31FE1D}" destId="{6AF1299B-55BC-4CEF-8B84-5D661D98D0C9}" srcOrd="8" destOrd="0" presId="urn:microsoft.com/office/officeart/2005/8/layout/cycle8"/>
    <dgm:cxn modelId="{CCEB959C-FDCF-4BC1-96AE-7C94C906CCC8}" type="presParOf" srcId="{E0A909C5-B68B-4BE1-B646-AD5FAB31FE1D}" destId="{F05977D7-0DF7-4296-B404-3D01B202DD75}" srcOrd="9" destOrd="0" presId="urn:microsoft.com/office/officeart/2005/8/layout/cycle8"/>
    <dgm:cxn modelId="{3D23E289-515A-41C6-A422-EC0673FE3FDD}" type="presParOf" srcId="{E0A909C5-B68B-4BE1-B646-AD5FAB31FE1D}" destId="{E27051ED-5151-4379-B52F-460B6B572645}" srcOrd="10" destOrd="0" presId="urn:microsoft.com/office/officeart/2005/8/layout/cycle8"/>
    <dgm:cxn modelId="{B59521B8-B889-42B0-BA8E-2DDC9C89DEA5}" type="presParOf" srcId="{E0A909C5-B68B-4BE1-B646-AD5FAB31FE1D}" destId="{5395C0ED-9F68-437E-B1C9-26864B8A9676}" srcOrd="11" destOrd="0" presId="urn:microsoft.com/office/officeart/2005/8/layout/cycle8"/>
    <dgm:cxn modelId="{FAF19DC3-6C59-47D8-8D85-B96DB47805D8}" type="presParOf" srcId="{E0A909C5-B68B-4BE1-B646-AD5FAB31FE1D}" destId="{FC3779D1-8E0B-400F-B461-9DBF7138316B}" srcOrd="12" destOrd="0" presId="urn:microsoft.com/office/officeart/2005/8/layout/cycle8"/>
    <dgm:cxn modelId="{7FBF5EE6-59DA-4B57-A34B-B0D7007E8F60}" type="presParOf" srcId="{E0A909C5-B68B-4BE1-B646-AD5FAB31FE1D}" destId="{C5384B60-8CD7-4614-95F1-BABF69377DB2}" srcOrd="13" destOrd="0" presId="urn:microsoft.com/office/officeart/2005/8/layout/cycle8"/>
    <dgm:cxn modelId="{E56B6168-5683-46B3-84DF-33BA7FB530FD}" type="presParOf" srcId="{E0A909C5-B68B-4BE1-B646-AD5FAB31FE1D}" destId="{D22D001A-D1EC-4B7B-B52A-6033CE0F8362}" srcOrd="14" destOrd="0" presId="urn:microsoft.com/office/officeart/2005/8/layout/cycle8"/>
    <dgm:cxn modelId="{5EBCE8FB-12E7-4136-B25B-416AEADDCDB6}" type="presParOf" srcId="{E0A909C5-B68B-4BE1-B646-AD5FAB31FE1D}" destId="{9E49D6B9-00E8-4663-AE97-BD8ED8FD6DBD}" srcOrd="15" destOrd="0" presId="urn:microsoft.com/office/officeart/2005/8/layout/cycle8"/>
    <dgm:cxn modelId="{20056A3E-3013-4531-9676-1E84EB6436D4}" type="presParOf" srcId="{E0A909C5-B68B-4BE1-B646-AD5FAB31FE1D}" destId="{E11BF8E5-3870-493D-B120-5AD1FB2EB9B5}" srcOrd="16" destOrd="0" presId="urn:microsoft.com/office/officeart/2005/8/layout/cycle8"/>
    <dgm:cxn modelId="{D3F502C5-D779-4208-BBB8-28E7D3D204B2}" type="presParOf" srcId="{E0A909C5-B68B-4BE1-B646-AD5FAB31FE1D}" destId="{FEB2CC6D-2021-4087-A1D2-F632DE824B6B}" srcOrd="17" destOrd="0" presId="urn:microsoft.com/office/officeart/2005/8/layout/cycle8"/>
    <dgm:cxn modelId="{7606625F-65BF-4345-BB56-C45E9E6D54A9}" type="presParOf" srcId="{E0A909C5-B68B-4BE1-B646-AD5FAB31FE1D}" destId="{25EB694A-314E-4BD7-9F02-4BE1D1A19659}" srcOrd="18" destOrd="0" presId="urn:microsoft.com/office/officeart/2005/8/layout/cycle8"/>
    <dgm:cxn modelId="{3162FAD4-5CD0-4B96-A1EF-3D8A153CA421}" type="presParOf" srcId="{E0A909C5-B68B-4BE1-B646-AD5FAB31FE1D}" destId="{C322E14E-80A6-4E48-90D9-49590B7CF1CE}" srcOrd="19" destOrd="0" presId="urn:microsoft.com/office/officeart/2005/8/layout/cycle8"/>
    <dgm:cxn modelId="{53C22162-6785-4A95-9238-9BE934FE5479}" type="presParOf" srcId="{E0A909C5-B68B-4BE1-B646-AD5FAB31FE1D}" destId="{C01C96E0-8FE7-4FE9-A9BA-3449653E9D0B}" srcOrd="20" destOrd="0" presId="urn:microsoft.com/office/officeart/2005/8/layout/cycle8"/>
    <dgm:cxn modelId="{B5D36FC7-7CAE-4524-BCB2-FC2A397EAD8F}" type="presParOf" srcId="{E0A909C5-B68B-4BE1-B646-AD5FAB31FE1D}" destId="{75538EFD-952E-4B64-AA91-8EBFD6CDDF9A}" srcOrd="21" destOrd="0" presId="urn:microsoft.com/office/officeart/2005/8/layout/cycle8"/>
    <dgm:cxn modelId="{0791DC48-9417-4466-83D1-9E1B59C45253}" type="presParOf" srcId="{E0A909C5-B68B-4BE1-B646-AD5FAB31FE1D}" destId="{B62E0BF6-DF48-4753-BE47-D31A546EA532}" srcOrd="22" destOrd="0" presId="urn:microsoft.com/office/officeart/2005/8/layout/cycle8"/>
    <dgm:cxn modelId="{95E83864-A545-4458-9298-FBFA9AB1F67D}" type="presParOf" srcId="{E0A909C5-B68B-4BE1-B646-AD5FAB31FE1D}" destId="{0B12D3FE-8B0A-4E41-970E-F584CD2FB35C}" srcOrd="23" destOrd="0" presId="urn:microsoft.com/office/officeart/2005/8/layout/cycle8"/>
    <dgm:cxn modelId="{B70E4C50-A76E-445C-B9D7-6EE8806D253C}" type="presParOf" srcId="{E0A909C5-B68B-4BE1-B646-AD5FAB31FE1D}" destId="{FA72EDF8-745D-451E-87BC-7EA00F5C10F7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D8A39F-825B-412B-83DA-C5D04085EBCF}">
      <dsp:nvSpPr>
        <dsp:cNvPr id="0" name=""/>
        <dsp:cNvSpPr/>
      </dsp:nvSpPr>
      <dsp:spPr>
        <a:xfrm>
          <a:off x="2471981" y="281834"/>
          <a:ext cx="3824577" cy="3824577"/>
        </a:xfrm>
        <a:prstGeom prst="pie">
          <a:avLst>
            <a:gd name="adj1" fmla="val 16200000"/>
            <a:gd name="adj2" fmla="val 20520000"/>
          </a:avLst>
        </a:prstGeom>
        <a:solidFill>
          <a:schemeClr val="accent5">
            <a:hueOff val="0"/>
            <a:satOff val="0"/>
            <a:lumOff val="0"/>
            <a:alpha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50" kern="1200" dirty="0">
              <a:solidFill>
                <a:schemeClr val="tx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  <a:sym typeface="Arial"/>
            </a:rPr>
            <a:t>All thematic priorities involved</a:t>
          </a:r>
          <a:endParaRPr lang="it-IT" sz="1550" kern="1200" dirty="0">
            <a:solidFill>
              <a:schemeClr val="tx1"/>
            </a:solidFill>
            <a:latin typeface="+mj-lt"/>
          </a:endParaRPr>
        </a:p>
      </dsp:txBody>
      <dsp:txXfrm>
        <a:off x="4467136" y="924728"/>
        <a:ext cx="1229328" cy="819552"/>
      </dsp:txXfrm>
    </dsp:sp>
    <dsp:sp modelId="{478EC2F7-D5CB-4875-A8AC-F6CC4297F0F1}">
      <dsp:nvSpPr>
        <dsp:cNvPr id="0" name=""/>
        <dsp:cNvSpPr/>
      </dsp:nvSpPr>
      <dsp:spPr>
        <a:xfrm>
          <a:off x="2504763" y="383823"/>
          <a:ext cx="3824577" cy="3824577"/>
        </a:xfrm>
        <a:prstGeom prst="pie">
          <a:avLst>
            <a:gd name="adj1" fmla="val 20520000"/>
            <a:gd name="adj2" fmla="val 3240000"/>
          </a:avLst>
        </a:prstGeom>
        <a:solidFill>
          <a:schemeClr val="accent5">
            <a:hueOff val="-1689636"/>
            <a:satOff val="-4355"/>
            <a:lumOff val="-2941"/>
            <a:alpha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tx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rPr>
            <a:t>‘S</a:t>
          </a:r>
          <a:r>
            <a:rPr lang="en-US" sz="1550" kern="1200" dirty="0">
              <a:solidFill>
                <a:schemeClr val="tx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rPr>
            <a:t>upply’ - ‘Demand’ side activities </a:t>
          </a:r>
          <a:endParaRPr lang="it-IT" sz="1550" kern="1200" dirty="0">
            <a:solidFill>
              <a:schemeClr val="tx1"/>
            </a:solidFill>
            <a:latin typeface="+mj-lt"/>
          </a:endParaRPr>
        </a:p>
      </dsp:txBody>
      <dsp:txXfrm>
        <a:off x="4967973" y="2131291"/>
        <a:ext cx="1138267" cy="910613"/>
      </dsp:txXfrm>
    </dsp:sp>
    <dsp:sp modelId="{6AF1299B-55BC-4CEF-8B84-5D661D98D0C9}">
      <dsp:nvSpPr>
        <dsp:cNvPr id="0" name=""/>
        <dsp:cNvSpPr/>
      </dsp:nvSpPr>
      <dsp:spPr>
        <a:xfrm>
          <a:off x="2418255" y="446655"/>
          <a:ext cx="3824577" cy="3824577"/>
        </a:xfrm>
        <a:prstGeom prst="pie">
          <a:avLst>
            <a:gd name="adj1" fmla="val 3240000"/>
            <a:gd name="adj2" fmla="val 7560000"/>
          </a:avLst>
        </a:prstGeom>
        <a:solidFill>
          <a:schemeClr val="accent5">
            <a:hueOff val="-3379271"/>
            <a:satOff val="-8710"/>
            <a:lumOff val="-5883"/>
            <a:alpha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50" kern="1200" dirty="0">
              <a:solidFill>
                <a:schemeClr val="tx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rPr>
            <a:t>no limitation on the origin of the result to be </a:t>
          </a:r>
          <a:r>
            <a:rPr lang="en-US" sz="1550" kern="1200" dirty="0" err="1">
              <a:solidFill>
                <a:schemeClr val="tx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rPr>
            <a:t>capitalised</a:t>
          </a:r>
          <a:endParaRPr lang="it-IT" sz="1550" kern="1200" dirty="0">
            <a:solidFill>
              <a:schemeClr val="tx1"/>
            </a:solidFill>
            <a:latin typeface="+mj-lt"/>
          </a:endParaRPr>
        </a:p>
      </dsp:txBody>
      <dsp:txXfrm>
        <a:off x="3784175" y="3132966"/>
        <a:ext cx="1092736" cy="1001674"/>
      </dsp:txXfrm>
    </dsp:sp>
    <dsp:sp modelId="{FC3779D1-8E0B-400F-B461-9DBF7138316B}">
      <dsp:nvSpPr>
        <dsp:cNvPr id="0" name=""/>
        <dsp:cNvSpPr/>
      </dsp:nvSpPr>
      <dsp:spPr>
        <a:xfrm>
          <a:off x="2331747" y="383823"/>
          <a:ext cx="3824577" cy="3824577"/>
        </a:xfrm>
        <a:prstGeom prst="pie">
          <a:avLst>
            <a:gd name="adj1" fmla="val 7560000"/>
            <a:gd name="adj2" fmla="val 11880000"/>
          </a:avLst>
        </a:prstGeom>
        <a:solidFill>
          <a:schemeClr val="accent5">
            <a:hueOff val="-5068907"/>
            <a:satOff val="-13064"/>
            <a:lumOff val="-8824"/>
            <a:alpha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50" kern="1200" dirty="0">
              <a:solidFill>
                <a:schemeClr val="tx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rPr>
            <a:t>CAP linked to COM and EVAL </a:t>
          </a:r>
          <a:endParaRPr lang="it-IT" sz="1550" kern="1200" dirty="0">
            <a:solidFill>
              <a:schemeClr val="tx1"/>
            </a:solidFill>
            <a:latin typeface="+mj-lt"/>
          </a:endParaRPr>
        </a:p>
      </dsp:txBody>
      <dsp:txXfrm>
        <a:off x="2554847" y="2131291"/>
        <a:ext cx="1138267" cy="910613"/>
      </dsp:txXfrm>
    </dsp:sp>
    <dsp:sp modelId="{E11BF8E5-3870-493D-B120-5AD1FB2EB9B5}">
      <dsp:nvSpPr>
        <dsp:cNvPr id="0" name=""/>
        <dsp:cNvSpPr/>
      </dsp:nvSpPr>
      <dsp:spPr>
        <a:xfrm>
          <a:off x="2364529" y="281834"/>
          <a:ext cx="3824577" cy="3824577"/>
        </a:xfrm>
        <a:prstGeom prst="pie">
          <a:avLst>
            <a:gd name="adj1" fmla="val 11880000"/>
            <a:gd name="adj2" fmla="val 16200000"/>
          </a:avLst>
        </a:prstGeom>
        <a:solidFill>
          <a:schemeClr val="accent5">
            <a:hueOff val="-6758543"/>
            <a:satOff val="-17419"/>
            <a:lumOff val="-11765"/>
            <a:alpha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50" kern="1200" dirty="0">
              <a:solidFill>
                <a:schemeClr val="tx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rPr>
            <a:t>Embedded in the </a:t>
          </a:r>
          <a:r>
            <a:rPr lang="en-US" sz="1550" kern="1200" dirty="0" err="1">
              <a:solidFill>
                <a:schemeClr val="tx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rPr>
            <a:t>Programme's</a:t>
          </a:r>
          <a:r>
            <a:rPr lang="en-US" sz="1550" kern="1200" dirty="0">
              <a:solidFill>
                <a:schemeClr val="tx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rPr>
            <a:t> life cycle </a:t>
          </a:r>
          <a:endParaRPr lang="it-IT" sz="1550" kern="1200" dirty="0">
            <a:solidFill>
              <a:schemeClr val="tx1"/>
            </a:solidFill>
            <a:latin typeface="+mj-lt"/>
          </a:endParaRPr>
        </a:p>
      </dsp:txBody>
      <dsp:txXfrm>
        <a:off x="2964623" y="924728"/>
        <a:ext cx="1229328" cy="819552"/>
      </dsp:txXfrm>
    </dsp:sp>
    <dsp:sp modelId="{C01C96E0-8FE7-4FE9-A9BA-3449653E9D0B}">
      <dsp:nvSpPr>
        <dsp:cNvPr id="0" name=""/>
        <dsp:cNvSpPr/>
      </dsp:nvSpPr>
      <dsp:spPr>
        <a:xfrm>
          <a:off x="2235041" y="45075"/>
          <a:ext cx="4298096" cy="4298096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5">
            <a:hueOff val="0"/>
            <a:satOff val="0"/>
            <a:lumOff val="0"/>
            <a:alpha val="98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538EFD-952E-4B64-AA91-8EBFD6CDDF9A}">
      <dsp:nvSpPr>
        <dsp:cNvPr id="0" name=""/>
        <dsp:cNvSpPr/>
      </dsp:nvSpPr>
      <dsp:spPr>
        <a:xfrm>
          <a:off x="2268268" y="147030"/>
          <a:ext cx="4298096" cy="4298096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2E0BF6-DF48-4753-BE47-D31A546EA532}">
      <dsp:nvSpPr>
        <dsp:cNvPr id="0" name=""/>
        <dsp:cNvSpPr/>
      </dsp:nvSpPr>
      <dsp:spPr>
        <a:xfrm>
          <a:off x="2181495" y="210054"/>
          <a:ext cx="4298096" cy="4298096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12D3FE-8B0A-4E41-970E-F584CD2FB35C}">
      <dsp:nvSpPr>
        <dsp:cNvPr id="0" name=""/>
        <dsp:cNvSpPr/>
      </dsp:nvSpPr>
      <dsp:spPr>
        <a:xfrm>
          <a:off x="2094723" y="147030"/>
          <a:ext cx="4298096" cy="4298096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5">
            <a:hueOff val="-5068907"/>
            <a:satOff val="-13064"/>
            <a:lumOff val="-8824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72EDF8-745D-451E-87BC-7EA00F5C10F7}">
      <dsp:nvSpPr>
        <dsp:cNvPr id="0" name=""/>
        <dsp:cNvSpPr/>
      </dsp:nvSpPr>
      <dsp:spPr>
        <a:xfrm>
          <a:off x="2127949" y="45075"/>
          <a:ext cx="4298096" cy="4298096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5">
            <a:hueOff val="-6758543"/>
            <a:satOff val="-17419"/>
            <a:lumOff val="-11765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" name="Google Shape;4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4" name="Google Shape;574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74" name="Google Shape;574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04512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662600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a2cc479aaa_1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0" name="Google Shape;130;g1a2cc479aaa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pertina-titolo">
  <p:cSld name="1_Copertina-titolo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72"/>
          <p:cNvSpPr txBox="1">
            <a:spLocks noGrp="1"/>
          </p:cNvSpPr>
          <p:nvPr>
            <p:ph type="body" idx="1"/>
          </p:nvPr>
        </p:nvSpPr>
        <p:spPr>
          <a:xfrm>
            <a:off x="676487" y="2865863"/>
            <a:ext cx="7791025" cy="563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72"/>
          <p:cNvSpPr txBox="1">
            <a:spLocks noGrp="1"/>
          </p:cNvSpPr>
          <p:nvPr>
            <p:ph type="body" idx="2"/>
          </p:nvPr>
        </p:nvSpPr>
        <p:spPr>
          <a:xfrm>
            <a:off x="676487" y="3772829"/>
            <a:ext cx="7791025" cy="429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72"/>
          <p:cNvSpPr txBox="1">
            <a:spLocks noGrp="1"/>
          </p:cNvSpPr>
          <p:nvPr>
            <p:ph type="body" idx="3"/>
          </p:nvPr>
        </p:nvSpPr>
        <p:spPr>
          <a:xfrm>
            <a:off x="676487" y="4364773"/>
            <a:ext cx="7791025" cy="362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">
  <p:cSld name="Titolo e testo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8"/>
          <p:cNvSpPr txBox="1">
            <a:spLocks noGrp="1"/>
          </p:cNvSpPr>
          <p:nvPr>
            <p:ph type="body" idx="1"/>
          </p:nvPr>
        </p:nvSpPr>
        <p:spPr>
          <a:xfrm>
            <a:off x="1066848" y="2704169"/>
            <a:ext cx="7010303" cy="229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body" idx="2"/>
          </p:nvPr>
        </p:nvSpPr>
        <p:spPr>
          <a:xfrm>
            <a:off x="1066848" y="1990492"/>
            <a:ext cx="7010303" cy="507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A2DA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, testo e immagine">
  <p:cSld name="Titolo, testo e immagin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9"/>
          <p:cNvSpPr txBox="1">
            <a:spLocks noGrp="1"/>
          </p:cNvSpPr>
          <p:nvPr>
            <p:ph type="body" idx="1"/>
          </p:nvPr>
        </p:nvSpPr>
        <p:spPr>
          <a:xfrm>
            <a:off x="1066848" y="1990492"/>
            <a:ext cx="7010303" cy="507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A2DA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19"/>
          <p:cNvSpPr txBox="1">
            <a:spLocks noGrp="1"/>
          </p:cNvSpPr>
          <p:nvPr>
            <p:ph type="body" idx="2"/>
          </p:nvPr>
        </p:nvSpPr>
        <p:spPr>
          <a:xfrm>
            <a:off x="4572000" y="2704169"/>
            <a:ext cx="3505151" cy="229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19"/>
          <p:cNvSpPr>
            <a:spLocks noGrp="1"/>
          </p:cNvSpPr>
          <p:nvPr>
            <p:ph type="pic" idx="3"/>
          </p:nvPr>
        </p:nvSpPr>
        <p:spPr>
          <a:xfrm>
            <a:off x="1066800" y="2704169"/>
            <a:ext cx="3356517" cy="2291694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i">
  <p:cSld name="Immagini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0"/>
          <p:cNvSpPr>
            <a:spLocks noGrp="1"/>
          </p:cNvSpPr>
          <p:nvPr>
            <p:ph type="pic" idx="2"/>
          </p:nvPr>
        </p:nvSpPr>
        <p:spPr>
          <a:xfrm>
            <a:off x="1092200" y="1992738"/>
            <a:ext cx="3479800" cy="3252362"/>
          </a:xfrm>
          <a:prstGeom prst="rect">
            <a:avLst/>
          </a:prstGeom>
          <a:noFill/>
          <a:ln>
            <a:noFill/>
          </a:ln>
        </p:spPr>
      </p:sp>
      <p:sp>
        <p:nvSpPr>
          <p:cNvPr id="38" name="Google Shape;38;p20"/>
          <p:cNvSpPr>
            <a:spLocks noGrp="1"/>
          </p:cNvSpPr>
          <p:nvPr>
            <p:ph type="pic" idx="3"/>
          </p:nvPr>
        </p:nvSpPr>
        <p:spPr>
          <a:xfrm>
            <a:off x="4800600" y="1992738"/>
            <a:ext cx="3479800" cy="3252362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7">
            <a:extLst>
              <a:ext uri="{FF2B5EF4-FFF2-40B4-BE49-F238E27FC236}">
                <a16:creationId xmlns:a16="http://schemas.microsoft.com/office/drawing/2014/main" id="{B89DAEF8-7DAA-1FA4-5D6D-65CBC03139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66848" y="1990492"/>
            <a:ext cx="7010303" cy="5073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40A2D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it-IT" dirty="0"/>
              <a:t>TITLE MASTERFORMAT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8C4DC9F-4905-C75C-84AC-9F357859DE7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66848" y="2704169"/>
            <a:ext cx="7010303" cy="2291576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</p:txBody>
      </p:sp>
    </p:spTree>
    <p:extLst>
      <p:ext uri="{BB962C8B-B14F-4D97-AF65-F5344CB8AC3E}">
        <p14:creationId xmlns:p14="http://schemas.microsoft.com/office/powerpoint/2010/main" val="391854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tti">
  <p:cSld name="Contatti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2"/>
          <p:cNvSpPr txBox="1"/>
          <p:nvPr/>
        </p:nvSpPr>
        <p:spPr>
          <a:xfrm>
            <a:off x="1066848" y="2788806"/>
            <a:ext cx="7010303" cy="2708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Veneto Region</a:t>
            </a:r>
            <a:endParaRPr sz="12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Area for Human Capital, Culture and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Programming of EU Funds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Directorate for Joint Programming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Italy-Croatia Managing Authority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Dorsoduro, 3494/A - 30123 Venezia Italy</a:t>
            </a:r>
            <a:endParaRPr sz="10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italia.croazia@regione.veneto.it</a:t>
            </a:r>
            <a:endParaRPr sz="10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italia.croazia@pec.regione.veneto.it</a:t>
            </a:r>
            <a:endParaRPr sz="10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+39 041 2791781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www.italy-croatia.eu</a:t>
            </a:r>
            <a:endParaRPr sz="10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0" name="Google Shape;50;p22" descr="Busta contorn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27010" y="4527257"/>
            <a:ext cx="280514" cy="280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22" descr="Cornetta contorn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7010" y="4866957"/>
            <a:ext cx="280514" cy="280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22" descr="Mondo contorn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27009" y="5209250"/>
            <a:ext cx="280514" cy="280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22" descr="Mappa con segnaposto contorn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27009" y="4138026"/>
            <a:ext cx="280514" cy="2805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pertina-titolo">
  <p:cSld name="Copertina-titolo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8"/>
          <p:cNvSpPr txBox="1">
            <a:spLocks noGrp="1"/>
          </p:cNvSpPr>
          <p:nvPr>
            <p:ph type="body" idx="1"/>
          </p:nvPr>
        </p:nvSpPr>
        <p:spPr>
          <a:xfrm>
            <a:off x="676487" y="2865863"/>
            <a:ext cx="7791025" cy="563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8"/>
          <p:cNvSpPr txBox="1">
            <a:spLocks noGrp="1"/>
          </p:cNvSpPr>
          <p:nvPr>
            <p:ph type="body" idx="2"/>
          </p:nvPr>
        </p:nvSpPr>
        <p:spPr>
          <a:xfrm>
            <a:off x="676487" y="3772829"/>
            <a:ext cx="7791025" cy="429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8"/>
          <p:cNvSpPr txBox="1">
            <a:spLocks noGrp="1"/>
          </p:cNvSpPr>
          <p:nvPr>
            <p:ph type="body" idx="3"/>
          </p:nvPr>
        </p:nvSpPr>
        <p:spPr>
          <a:xfrm>
            <a:off x="676487" y="4364773"/>
            <a:ext cx="7791025" cy="362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1617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tti">
  <p:cSld name="Contatti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2183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jp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3604" y="528637"/>
            <a:ext cx="8056791" cy="809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54" descr="Immagine che contiene testo, esterni, screenshot&#10;&#10;Descrizione generat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743456"/>
            <a:ext cx="9144000" cy="511454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54"/>
          <p:cNvSpPr txBox="1"/>
          <p:nvPr/>
        </p:nvSpPr>
        <p:spPr>
          <a:xfrm>
            <a:off x="6385024" y="6281113"/>
            <a:ext cx="2237678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11438F"/>
                </a:solidFill>
                <a:latin typeface="Open Sans"/>
                <a:ea typeface="Open Sans"/>
                <a:cs typeface="Open Sans"/>
                <a:sym typeface="Open Sans"/>
              </a:rPr>
              <a:t>www.italy-croatia.eu</a:t>
            </a:r>
            <a:endParaRPr sz="800" b="0" i="0" u="none" strike="noStrike" cap="none">
              <a:solidFill>
                <a:srgbClr val="11438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3604" y="528637"/>
            <a:ext cx="8056791" cy="809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5905691"/>
            <a:ext cx="9144000" cy="84734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6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3604" y="528637"/>
            <a:ext cx="8056791" cy="809942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21" descr="Immagine che contiene testo, esterni, screenshot&#10;&#10;Descrizione generata automaticamente"/>
          <p:cNvSpPr/>
          <p:nvPr/>
        </p:nvSpPr>
        <p:spPr>
          <a:xfrm>
            <a:off x="0" y="1743456"/>
            <a:ext cx="9144000" cy="51145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1"/>
          <p:cNvSpPr txBox="1"/>
          <p:nvPr/>
        </p:nvSpPr>
        <p:spPr>
          <a:xfrm>
            <a:off x="6385024" y="6281113"/>
            <a:ext cx="2237678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11438F"/>
                </a:solidFill>
                <a:latin typeface="Open Sans"/>
                <a:ea typeface="Open Sans"/>
                <a:cs typeface="Open Sans"/>
                <a:sym typeface="Open Sans"/>
              </a:rPr>
              <a:t>www.italy-croatia.eu</a:t>
            </a:r>
            <a:endParaRPr sz="800" b="0" i="0" u="none" strike="noStrike" cap="none">
              <a:solidFill>
                <a:srgbClr val="11438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3604" y="528637"/>
            <a:ext cx="8056791" cy="809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7" descr="Immagine che contiene testo, esterni, screenshot&#10;&#10;Descrizione generat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743456"/>
            <a:ext cx="9144000" cy="511454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7"/>
          <p:cNvSpPr txBox="1"/>
          <p:nvPr/>
        </p:nvSpPr>
        <p:spPr>
          <a:xfrm>
            <a:off x="6385024" y="6281113"/>
            <a:ext cx="2237678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it-IT" sz="800" b="0" i="0" u="none" strike="noStrike" cap="none">
                <a:solidFill>
                  <a:srgbClr val="11438F"/>
                </a:solidFill>
                <a:latin typeface="Open Sans"/>
                <a:ea typeface="Open Sans"/>
                <a:cs typeface="Open Sans"/>
                <a:sym typeface="Open Sans"/>
              </a:rPr>
              <a:t>www.italy-croatia.eu</a:t>
            </a:r>
            <a:endParaRPr sz="800" b="0" i="0" u="none" strike="noStrike" cap="none">
              <a:solidFill>
                <a:srgbClr val="11438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83197357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taly-croatia.eu/documents/555109/576296/Capitalisation+Plan_version+2.0.pdf/f496e361-42e6-a5e3-57f3-26e050a89bfa?t=172190107616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testo 1">
            <a:extLst>
              <a:ext uri="{FF2B5EF4-FFF2-40B4-BE49-F238E27FC236}">
                <a16:creationId xmlns:a16="http://schemas.microsoft.com/office/drawing/2014/main" id="{3A99774B-4634-42DF-BEB6-4D66BA56B15B}"/>
              </a:ext>
            </a:extLst>
          </p:cNvPr>
          <p:cNvSpPr txBox="1">
            <a:spLocks/>
          </p:cNvSpPr>
          <p:nvPr/>
        </p:nvSpPr>
        <p:spPr>
          <a:xfrm>
            <a:off x="494675" y="2809257"/>
            <a:ext cx="7972837" cy="107695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ysClr val="window" lastClr="FFFFFF"/>
              </a:buClr>
              <a:buSzPts val="4000"/>
              <a:buFont typeface="Arial" panose="020B0604020202020204" pitchFamily="34" charset="0"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kumimoji="0" lang="en-GB" sz="3600" b="0" i="0" u="none" strike="noStrike" kern="1200" cap="none" spc="0" normalizeH="0" baseline="3000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nd</a:t>
            </a: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Call for Proposals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ysClr val="window" lastClr="FFFFFF"/>
              </a:buClr>
              <a:buSzPts val="4000"/>
              <a:buFont typeface="Arial" panose="020B0604020202020204" pitchFamily="34" charset="0"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OSI Infoday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Segnaposto testo 3">
            <a:extLst>
              <a:ext uri="{FF2B5EF4-FFF2-40B4-BE49-F238E27FC236}">
                <a16:creationId xmlns:a16="http://schemas.microsoft.com/office/drawing/2014/main" id="{E8DABEAA-7CC8-45CD-8718-6DC857FA058A}"/>
              </a:ext>
            </a:extLst>
          </p:cNvPr>
          <p:cNvSpPr txBox="1">
            <a:spLocks/>
          </p:cNvSpPr>
          <p:nvPr/>
        </p:nvSpPr>
        <p:spPr>
          <a:xfrm>
            <a:off x="676487" y="5334351"/>
            <a:ext cx="7791025" cy="36241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OSI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Infodays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| Zadar/ Udine</a:t>
            </a:r>
          </a:p>
        </p:txBody>
      </p:sp>
      <p:sp>
        <p:nvSpPr>
          <p:cNvPr id="14" name="Segnaposto testo 2">
            <a:extLst>
              <a:ext uri="{FF2B5EF4-FFF2-40B4-BE49-F238E27FC236}">
                <a16:creationId xmlns:a16="http://schemas.microsoft.com/office/drawing/2014/main" id="{25B3F7A3-DA6D-45B7-937D-67DA4E5FBAA0}"/>
              </a:ext>
            </a:extLst>
          </p:cNvPr>
          <p:cNvSpPr txBox="1">
            <a:spLocks/>
          </p:cNvSpPr>
          <p:nvPr/>
        </p:nvSpPr>
        <p:spPr>
          <a:xfrm>
            <a:off x="676487" y="4204645"/>
            <a:ext cx="7791025" cy="74538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ClrTx/>
            </a:pPr>
            <a:r>
              <a:rPr lang="en-GB" dirty="0">
                <a:solidFill>
                  <a:prstClr val="white"/>
                </a:solidFill>
              </a:rPr>
              <a:t>Main implementation rules –  </a:t>
            </a:r>
          </a:p>
          <a:p>
            <a:pPr lvl="0">
              <a:buClrTx/>
            </a:pPr>
            <a:r>
              <a:rPr lang="en-GB" i="1" dirty="0">
                <a:solidFill>
                  <a:prstClr val="white"/>
                </a:solidFill>
              </a:rPr>
              <a:t>Capitalisation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64"/>
          <p:cNvSpPr txBox="1">
            <a:spLocks noGrp="1"/>
          </p:cNvSpPr>
          <p:nvPr>
            <p:ph type="body" idx="2"/>
          </p:nvPr>
        </p:nvSpPr>
        <p:spPr>
          <a:xfrm>
            <a:off x="1066846" y="1537291"/>
            <a:ext cx="7010303" cy="507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A2DA"/>
              </a:buClr>
              <a:buSzPts val="2400"/>
              <a:buNone/>
            </a:pPr>
            <a:r>
              <a:rPr lang="en-US" dirty="0" err="1"/>
              <a:t>Capitalisation</a:t>
            </a:r>
            <a:r>
              <a:rPr lang="en-US" dirty="0"/>
              <a:t> in IT-HR 2021-2027 Programme</a:t>
            </a:r>
            <a:endParaRPr dirty="0"/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20B14D8C-4701-C820-F243-7D49FF3F3088}"/>
              </a:ext>
            </a:extLst>
          </p:cNvPr>
          <p:cNvSpPr/>
          <p:nvPr/>
        </p:nvSpPr>
        <p:spPr>
          <a:xfrm>
            <a:off x="4415883" y="3522775"/>
            <a:ext cx="3927878" cy="995551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800" dirty="0">
                <a:solidFill>
                  <a:srgbClr val="000000"/>
                </a:solidFill>
                <a:latin typeface="+mj-lt"/>
                <a:sym typeface="Montserrat"/>
              </a:rPr>
              <a:t>21-27 crucial and cross-cutting objective 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800" b="1" dirty="0" err="1">
                <a:solidFill>
                  <a:schemeClr val="accent1"/>
                </a:solidFill>
                <a:latin typeface="+mj-l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Capitalisation</a:t>
            </a:r>
            <a:r>
              <a:rPr lang="en-US" sz="1800" b="1" dirty="0">
                <a:solidFill>
                  <a:schemeClr val="accent1"/>
                </a:solidFill>
                <a:latin typeface="+mj-l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Plan</a:t>
            </a:r>
            <a:endParaRPr lang="en-US" sz="18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C41D22A0-BDDE-6887-9137-E49A9D4CA120}"/>
              </a:ext>
            </a:extLst>
          </p:cNvPr>
          <p:cNvSpPr/>
          <p:nvPr/>
        </p:nvSpPr>
        <p:spPr>
          <a:xfrm>
            <a:off x="4415883" y="2339672"/>
            <a:ext cx="3927877" cy="995552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buClr>
                <a:schemeClr val="dk1"/>
              </a:buClr>
              <a:buSzPts val="1600"/>
            </a:pPr>
            <a:r>
              <a:rPr lang="en-US" sz="1800" dirty="0">
                <a:solidFill>
                  <a:schemeClr val="tx1"/>
                </a:solidFill>
                <a:latin typeface="Arial"/>
                <a:cs typeface="Arial"/>
                <a:sym typeface="Montserrat"/>
              </a:rPr>
              <a:t>previous experiences 14-20 </a:t>
            </a:r>
            <a:endParaRPr lang="en-US" sz="18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226FA51E-F9CD-B187-D6D7-010CE0174CB6}"/>
              </a:ext>
            </a:extLst>
          </p:cNvPr>
          <p:cNvSpPr/>
          <p:nvPr/>
        </p:nvSpPr>
        <p:spPr>
          <a:xfrm>
            <a:off x="4415883" y="4705880"/>
            <a:ext cx="3927878" cy="995551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buClr>
                <a:schemeClr val="dk1"/>
              </a:buClr>
              <a:buSzPts val="1600"/>
            </a:pPr>
            <a:r>
              <a:rPr lang="en-US" sz="1800" dirty="0">
                <a:solidFill>
                  <a:srgbClr val="000000"/>
                </a:solidFill>
                <a:latin typeface="+mj-lt"/>
                <a:sym typeface="Montserrat"/>
              </a:rPr>
              <a:t>“Demand-driven” approach</a:t>
            </a:r>
            <a:endParaRPr lang="en-US" sz="18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DD327FBA-D441-595E-20EC-257666F2D4CF}"/>
              </a:ext>
            </a:extLst>
          </p:cNvPr>
          <p:cNvSpPr/>
          <p:nvPr/>
        </p:nvSpPr>
        <p:spPr>
          <a:xfrm>
            <a:off x="800239" y="2869283"/>
            <a:ext cx="3841491" cy="2302533"/>
          </a:xfrm>
          <a:prstGeom prst="roundRect">
            <a:avLst/>
          </a:prstGeom>
          <a:solidFill>
            <a:srgbClr val="2C92D5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800" b="1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Programme vision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800" b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Focusing on innovation in the blue economy, </a:t>
            </a:r>
            <a:r>
              <a:rPr lang="en-US" sz="1800" b="1" u="sng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capitalising</a:t>
            </a:r>
            <a:r>
              <a:rPr lang="en-US" sz="1800" b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previous cooperation experiences, creating synergies with EUSAIR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64"/>
          <p:cNvSpPr txBox="1">
            <a:spLocks noGrp="1"/>
          </p:cNvSpPr>
          <p:nvPr>
            <p:ph type="body" idx="2"/>
          </p:nvPr>
        </p:nvSpPr>
        <p:spPr>
          <a:xfrm>
            <a:off x="1066846" y="1537291"/>
            <a:ext cx="7010303" cy="507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A2DA"/>
              </a:buClr>
              <a:buSzPts val="2400"/>
              <a:buNone/>
            </a:pPr>
            <a:r>
              <a:rPr lang="en-US" dirty="0"/>
              <a:t>What is </a:t>
            </a:r>
            <a:r>
              <a:rPr lang="en-US" dirty="0" err="1"/>
              <a:t>capitalisation</a:t>
            </a:r>
            <a:r>
              <a:rPr lang="en-US" dirty="0"/>
              <a:t> for IT-HR?</a:t>
            </a: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DD327FBA-D441-595E-20EC-257666F2D4CF}"/>
              </a:ext>
            </a:extLst>
          </p:cNvPr>
          <p:cNvSpPr/>
          <p:nvPr/>
        </p:nvSpPr>
        <p:spPr>
          <a:xfrm>
            <a:off x="512956" y="2044671"/>
            <a:ext cx="3412273" cy="2685230"/>
          </a:xfrm>
          <a:prstGeom prst="roundRect">
            <a:avLst/>
          </a:prstGeom>
          <a:solidFill>
            <a:srgbClr val="2C92D5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800" b="1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Definition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800" b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Structured and systematic process, encompassing multiple elements aimed at 'building upon' existing knowledge and results, enhancing and amplifying the impact of EU resources.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58985CE-F236-0059-7FC3-C11C23D00275}"/>
              </a:ext>
            </a:extLst>
          </p:cNvPr>
          <p:cNvSpPr txBox="1"/>
          <p:nvPr/>
        </p:nvSpPr>
        <p:spPr>
          <a:xfrm>
            <a:off x="4139752" y="2089275"/>
            <a:ext cx="4613955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solidFill>
                  <a:srgbClr val="40A2DA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/!\ POINT OF ATTENTION</a:t>
            </a:r>
            <a:endParaRPr lang="en-US" sz="1800" b="1" dirty="0">
              <a:solidFill>
                <a:srgbClr val="40A2DA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lnSpc>
                <a:spcPct val="2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1800" b="1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capitalising</a:t>
            </a:r>
            <a:r>
              <a:rPr lang="en-US" sz="18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on existing results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1800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transfer and re-use of outputs </a:t>
            </a:r>
            <a:r>
              <a:rPr lang="en-US" sz="18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produced by projects funded by the Programme. </a:t>
            </a:r>
            <a:endParaRPr lang="it-IT" sz="18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81CA8858-8666-7A51-FD3C-A2BC9243F405}"/>
              </a:ext>
            </a:extLst>
          </p:cNvPr>
          <p:cNvSpPr/>
          <p:nvPr/>
        </p:nvSpPr>
        <p:spPr>
          <a:xfrm>
            <a:off x="4279141" y="4264674"/>
            <a:ext cx="4474566" cy="1754326"/>
          </a:xfrm>
          <a:prstGeom prst="roundRect">
            <a:avLst/>
          </a:prstGeom>
          <a:noFill/>
          <a:ln>
            <a:solidFill>
              <a:srgbClr val="57AE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1" dirty="0">
                <a:solidFill>
                  <a:schemeClr val="tx1"/>
                </a:solidFill>
                <a:latin typeface="Arial"/>
                <a:cs typeface="Arial"/>
              </a:rPr>
              <a:t>Core elements</a:t>
            </a:r>
          </a:p>
          <a:p>
            <a:pPr marL="285750" marR="0" lvl="0" indent="-285750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600"/>
              <a:buFont typeface="Arial" panose="020B0604020202020204" pitchFamily="34" charset="0"/>
              <a:buChar char="•"/>
            </a:pPr>
            <a:r>
              <a:rPr lang="it-IT" sz="1450" b="1" dirty="0">
                <a:solidFill>
                  <a:schemeClr val="tx1"/>
                </a:solidFill>
                <a:latin typeface="Arial"/>
                <a:cs typeface="Arial"/>
              </a:rPr>
              <a:t>Access and </a:t>
            </a:r>
            <a:r>
              <a:rPr lang="it-IT" sz="1450" b="1" dirty="0" err="1">
                <a:solidFill>
                  <a:schemeClr val="tx1"/>
                </a:solidFill>
                <a:latin typeface="Arial"/>
                <a:cs typeface="Arial"/>
              </a:rPr>
              <a:t>usability</a:t>
            </a:r>
            <a:r>
              <a:rPr lang="it-IT" sz="1450" b="1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it-IT" sz="1450" dirty="0">
                <a:solidFill>
                  <a:schemeClr val="tx1"/>
                </a:solidFill>
                <a:latin typeface="Arial"/>
                <a:cs typeface="Arial"/>
              </a:rPr>
              <a:t>of the project outputs</a:t>
            </a:r>
          </a:p>
          <a:p>
            <a:pPr marL="285750" marR="0" lvl="0" indent="-285750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600"/>
              <a:buFont typeface="Arial" panose="020B0604020202020204" pitchFamily="34" charset="0"/>
              <a:buChar char="•"/>
            </a:pPr>
            <a:r>
              <a:rPr lang="en-US" sz="1450" b="1" dirty="0">
                <a:solidFill>
                  <a:schemeClr val="tx1"/>
                </a:solidFill>
                <a:latin typeface="Arial"/>
                <a:cs typeface="Arial"/>
              </a:rPr>
              <a:t>Communication / Involvement potential re-users / takers </a:t>
            </a:r>
            <a:r>
              <a:rPr lang="en-US" sz="1450" dirty="0">
                <a:solidFill>
                  <a:schemeClr val="tx1"/>
                </a:solidFill>
                <a:latin typeface="Arial"/>
                <a:cs typeface="Arial"/>
              </a:rPr>
              <a:t>to facilitate the transfer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 pitchFamily="34" charset="0"/>
              <a:buChar char="•"/>
            </a:pPr>
            <a:r>
              <a:rPr lang="en-US" sz="1450" dirty="0">
                <a:solidFill>
                  <a:schemeClr val="tx1"/>
                </a:solidFill>
                <a:latin typeface="Arial"/>
                <a:cs typeface="Arial"/>
              </a:rPr>
              <a:t>Uptake of results based on the </a:t>
            </a:r>
            <a:r>
              <a:rPr lang="en-US" sz="1450" b="1" dirty="0">
                <a:solidFill>
                  <a:schemeClr val="tx1"/>
                </a:solidFill>
                <a:latin typeface="Arial"/>
                <a:cs typeface="Arial"/>
              </a:rPr>
              <a:t>specific needs of re-users </a:t>
            </a:r>
            <a:r>
              <a:rPr lang="en-US" sz="1450" dirty="0">
                <a:solidFill>
                  <a:schemeClr val="tx1"/>
                </a:solidFill>
                <a:latin typeface="Arial"/>
                <a:cs typeface="Arial"/>
              </a:rPr>
              <a:t>to facilitate the re-use</a:t>
            </a:r>
            <a:endParaRPr lang="en-US" sz="145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Freccia in giù 9">
            <a:extLst>
              <a:ext uri="{FF2B5EF4-FFF2-40B4-BE49-F238E27FC236}">
                <a16:creationId xmlns:a16="http://schemas.microsoft.com/office/drawing/2014/main" id="{7BA1D009-67CC-B736-CF39-E72FAD6D2008}"/>
              </a:ext>
            </a:extLst>
          </p:cNvPr>
          <p:cNvSpPr/>
          <p:nvPr/>
        </p:nvSpPr>
        <p:spPr>
          <a:xfrm>
            <a:off x="6244683" y="3902927"/>
            <a:ext cx="390293" cy="278780"/>
          </a:xfrm>
          <a:prstGeom prst="downArrow">
            <a:avLst/>
          </a:prstGeom>
          <a:noFill/>
          <a:ln>
            <a:solidFill>
              <a:srgbClr val="6BB2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FF8AD488-0FB7-1CA1-14E4-F4D63CF74104}"/>
              </a:ext>
            </a:extLst>
          </p:cNvPr>
          <p:cNvSpPr/>
          <p:nvPr/>
        </p:nvSpPr>
        <p:spPr>
          <a:xfrm>
            <a:off x="4459215" y="3063451"/>
            <a:ext cx="2644112" cy="365550"/>
          </a:xfrm>
          <a:prstGeom prst="roundRect">
            <a:avLst/>
          </a:prstGeom>
          <a:noFill/>
          <a:ln>
            <a:solidFill>
              <a:srgbClr val="57AE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US" sz="145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0143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CEA7B0EF-82ED-1D52-9018-B1E8B4D9B9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0691566"/>
              </p:ext>
            </p:extLst>
          </p:nvPr>
        </p:nvGraphicFramePr>
        <p:xfrm>
          <a:off x="159526" y="1784389"/>
          <a:ext cx="8661088" cy="4553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Google Shape;578;p64">
            <a:extLst>
              <a:ext uri="{FF2B5EF4-FFF2-40B4-BE49-F238E27FC236}">
                <a16:creationId xmlns:a16="http://schemas.microsoft.com/office/drawing/2014/main" id="{C70F73CC-81FF-9038-48CE-D0D9A522A18A}"/>
              </a:ext>
            </a:extLst>
          </p:cNvPr>
          <p:cNvSpPr txBox="1">
            <a:spLocks/>
          </p:cNvSpPr>
          <p:nvPr/>
        </p:nvSpPr>
        <p:spPr>
          <a:xfrm>
            <a:off x="1066846" y="1503838"/>
            <a:ext cx="7010303" cy="507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rgbClr val="40A2DA"/>
              </a:buClr>
              <a:buSzPts val="2400"/>
            </a:pPr>
            <a:r>
              <a:rPr lang="en-US" sz="2400" dirty="0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rPr>
              <a:t>Main elements of the IT-HR CAP process</a:t>
            </a:r>
          </a:p>
        </p:txBody>
      </p:sp>
    </p:spTree>
    <p:extLst>
      <p:ext uri="{BB962C8B-B14F-4D97-AF65-F5344CB8AC3E}">
        <p14:creationId xmlns:p14="http://schemas.microsoft.com/office/powerpoint/2010/main" val="3217228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78;p64">
            <a:extLst>
              <a:ext uri="{FF2B5EF4-FFF2-40B4-BE49-F238E27FC236}">
                <a16:creationId xmlns:a16="http://schemas.microsoft.com/office/drawing/2014/main" id="{C70F73CC-81FF-9038-48CE-D0D9A522A18A}"/>
              </a:ext>
            </a:extLst>
          </p:cNvPr>
          <p:cNvSpPr txBox="1">
            <a:spLocks/>
          </p:cNvSpPr>
          <p:nvPr/>
        </p:nvSpPr>
        <p:spPr>
          <a:xfrm>
            <a:off x="1066846" y="1503838"/>
            <a:ext cx="7010303" cy="507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rgbClr val="40A2DA"/>
              </a:buClr>
              <a:buSzPts val="2400"/>
            </a:pPr>
            <a:endParaRPr lang="en-US" sz="2400" dirty="0">
              <a:solidFill>
                <a:srgbClr val="40A2D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" name="Google Shape;593;p66">
            <a:extLst>
              <a:ext uri="{FF2B5EF4-FFF2-40B4-BE49-F238E27FC236}">
                <a16:creationId xmlns:a16="http://schemas.microsoft.com/office/drawing/2014/main" id="{E07358FC-158B-3294-65A5-0C2A27E7047E}"/>
              </a:ext>
            </a:extLst>
          </p:cNvPr>
          <p:cNvSpPr txBox="1">
            <a:spLocks/>
          </p:cNvSpPr>
          <p:nvPr/>
        </p:nvSpPr>
        <p:spPr>
          <a:xfrm>
            <a:off x="1066846" y="1396687"/>
            <a:ext cx="7010303" cy="507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rgbClr val="40A2DA"/>
              </a:buClr>
              <a:buSzPts val="2600"/>
            </a:pPr>
            <a:r>
              <a:rPr lang="en-US" sz="2400" dirty="0">
                <a:solidFill>
                  <a:srgbClr val="40A2DA"/>
                </a:solidFill>
                <a:latin typeface="Open Sans"/>
                <a:ea typeface="Open Sans"/>
                <a:cs typeface="Open Sans"/>
              </a:rPr>
              <a:t>How do we work with the 2021-2027 projects?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BC24842-E35B-E748-75A5-CB9F66978E8B}"/>
              </a:ext>
            </a:extLst>
          </p:cNvPr>
          <p:cNvSpPr txBox="1"/>
          <p:nvPr/>
        </p:nvSpPr>
        <p:spPr>
          <a:xfrm>
            <a:off x="1642895" y="1955101"/>
            <a:ext cx="6820881" cy="4016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22263" marR="0" lvl="0" indent="-2857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-US" sz="1700" b="0" i="0" u="none" strike="noStrike" cap="none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Availability of </a:t>
            </a:r>
            <a:r>
              <a:rPr lang="en-US" sz="1700" b="1" i="0" u="none" strike="noStrike" cap="none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CAP tools</a:t>
            </a:r>
            <a:endParaRPr lang="en-US" sz="1700" b="1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322263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-US" sz="1700" b="1" i="0" u="none" strike="noStrike" cap="none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Increase output producers' awareness </a:t>
            </a:r>
            <a:r>
              <a:rPr lang="en-US" sz="1700" b="0" i="0" u="none" strike="noStrike" cap="none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(workshops / seminars / trainings, OSI CAP plan)</a:t>
            </a:r>
            <a:endParaRPr lang="en-US" sz="1700" b="0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322263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-US" sz="1700" b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Organize knowledge </a:t>
            </a:r>
            <a:r>
              <a:rPr lang="en-US" sz="17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of produced outputs (libraries) to enhance the visibility of project results</a:t>
            </a:r>
          </a:p>
          <a:p>
            <a:pPr marL="322263" indent="-285750">
              <a:buClr>
                <a:schemeClr val="dk1"/>
              </a:buClr>
              <a:buSzPts val="1700"/>
              <a:buFont typeface="Arial"/>
              <a:buChar char="•"/>
            </a:pPr>
            <a:r>
              <a:rPr lang="en-US" sz="1700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Make </a:t>
            </a:r>
            <a:r>
              <a:rPr lang="en-US" sz="1700" b="1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knowledge more accessible and usable </a:t>
            </a:r>
            <a:r>
              <a:rPr lang="en-US" sz="1700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for potential re-users/takers (libraries)</a:t>
            </a:r>
          </a:p>
          <a:p>
            <a:pPr marL="322263" indent="-285750">
              <a:buClr>
                <a:schemeClr val="dk1"/>
              </a:buClr>
              <a:buSzPts val="1700"/>
              <a:buFont typeface="Arial"/>
              <a:buChar char="•"/>
            </a:pPr>
            <a:r>
              <a:rPr lang="en-US" sz="1700" b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COM strategy and ta</a:t>
            </a:r>
            <a:r>
              <a:rPr lang="en-US" sz="1700" b="1" i="0" u="none" strike="noStrike" cap="none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rgeted communication </a:t>
            </a:r>
            <a:r>
              <a:rPr lang="en-US" sz="1700" b="0" i="0" u="none" strike="noStrike" cap="none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campaigns aimed at potential takers</a:t>
            </a:r>
          </a:p>
          <a:p>
            <a:pPr marL="322263" indent="-285750">
              <a:buClr>
                <a:schemeClr val="dk1"/>
              </a:buClr>
              <a:buSzPts val="1700"/>
              <a:buFont typeface="Arial"/>
              <a:buChar char="•"/>
            </a:pPr>
            <a:r>
              <a:rPr lang="en-US" sz="1700" b="1" i="0" u="none" strike="noStrike" cap="none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Facilitate the transfer </a:t>
            </a:r>
            <a:r>
              <a:rPr lang="en-US" sz="1700" b="0" i="0" u="none" strike="noStrike" cap="none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of outputs (engaging Associated </a:t>
            </a:r>
            <a:r>
              <a:rPr lang="en-US" sz="17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P</a:t>
            </a:r>
            <a:r>
              <a:rPr lang="en-US" sz="1700" b="0" i="0" u="none" strike="noStrike" cap="none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artners, identifying other potential takers, and connecting with network leaders) and </a:t>
            </a:r>
            <a:r>
              <a:rPr lang="en-US" sz="1700" b="1" i="0" u="none" strike="noStrike" cap="none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raise the re-users’ awareness</a:t>
            </a:r>
          </a:p>
          <a:p>
            <a:pPr marL="322263" indent="-285750">
              <a:buClr>
                <a:schemeClr val="dk1"/>
              </a:buClr>
              <a:buSzPts val="1700"/>
              <a:buFont typeface="Arial"/>
              <a:buChar char="•"/>
            </a:pPr>
            <a:r>
              <a:rPr lang="en-US" sz="1700" b="0" i="0" u="none" strike="noStrike" cap="none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Draft transfer plan / </a:t>
            </a:r>
            <a:r>
              <a:rPr lang="en-US" sz="1700" dirty="0" err="1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C</a:t>
            </a:r>
            <a:r>
              <a:rPr lang="en-US" sz="1700" b="0" i="0" u="none" strike="noStrike" cap="none" dirty="0" err="1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apitalisation</a:t>
            </a:r>
            <a:r>
              <a:rPr lang="en-US" sz="1700" b="0" i="0" u="none" strike="noStrike" cap="none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 call</a:t>
            </a:r>
          </a:p>
          <a:p>
            <a:pPr marL="322263" indent="-285750">
              <a:buClr>
                <a:schemeClr val="dk1"/>
              </a:buClr>
              <a:buSzPts val="1700"/>
              <a:buFont typeface="Arial"/>
              <a:buChar char="•"/>
            </a:pPr>
            <a:r>
              <a:rPr lang="en-US" sz="1700" b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P</a:t>
            </a:r>
            <a:r>
              <a:rPr lang="en-US" sz="1700" b="1" i="0" u="none" strike="noStrike" cap="none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articipation in initiatives </a:t>
            </a:r>
            <a:r>
              <a:rPr lang="en-US" sz="1700" b="0" i="0" u="none" strike="noStrike" cap="none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promoted by other ETC </a:t>
            </a:r>
            <a:r>
              <a:rPr lang="en-US" sz="1700" b="0" i="0" u="none" strike="noStrike" cap="none" dirty="0" err="1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programmes</a:t>
            </a:r>
            <a:r>
              <a:rPr lang="en-US" sz="1700" b="0" i="0" u="none" strike="noStrike" cap="none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 or by national and European authorities</a:t>
            </a:r>
            <a:endParaRPr lang="en-US" sz="1700" b="0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0781B52D-28D3-A8D7-AAC6-AF342DF547DB}"/>
              </a:ext>
            </a:extLst>
          </p:cNvPr>
          <p:cNvSpPr/>
          <p:nvPr/>
        </p:nvSpPr>
        <p:spPr>
          <a:xfrm rot="16200000">
            <a:off x="496404" y="2372246"/>
            <a:ext cx="1326636" cy="507380"/>
          </a:xfrm>
          <a:prstGeom prst="roundRect">
            <a:avLst/>
          </a:prstGeom>
          <a:solidFill>
            <a:srgbClr val="2C92D5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900" b="1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Givers</a:t>
            </a:r>
            <a:endParaRPr lang="en-US" sz="1900" b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1F2644BC-AFB3-8A54-3F1D-9197FE9B968D}"/>
              </a:ext>
            </a:extLst>
          </p:cNvPr>
          <p:cNvSpPr/>
          <p:nvPr/>
        </p:nvSpPr>
        <p:spPr>
          <a:xfrm rot="16200000">
            <a:off x="-195151" y="4256975"/>
            <a:ext cx="2720898" cy="496233"/>
          </a:xfrm>
          <a:prstGeom prst="roundRect">
            <a:avLst/>
          </a:prstGeom>
          <a:solidFill>
            <a:srgbClr val="C5E0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it-IT" sz="1900" b="1" dirty="0" err="1">
                <a:solidFill>
                  <a:schemeClr val="tx1"/>
                </a:solidFill>
                <a:latin typeface="Arial"/>
                <a:cs typeface="Arial"/>
              </a:rPr>
              <a:t>Takers</a:t>
            </a:r>
            <a:endParaRPr lang="en-US" sz="19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9781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F1800F4A-3ECF-9795-00D2-5C84F3C4A604}"/>
              </a:ext>
            </a:extLst>
          </p:cNvPr>
          <p:cNvSpPr txBox="1"/>
          <p:nvPr/>
        </p:nvSpPr>
        <p:spPr>
          <a:xfrm>
            <a:off x="1694985" y="3067011"/>
            <a:ext cx="7147931" cy="3149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60463" indent="-28575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Raise awareness / assist output producers </a:t>
            </a:r>
            <a:r>
              <a:rPr lang="en-US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on main outputs and those suitable for CAP</a:t>
            </a:r>
          </a:p>
          <a:p>
            <a:pPr marL="1160463" indent="-28575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b="1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Organisation</a:t>
            </a:r>
            <a:r>
              <a:rPr lang="en-US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of the products and knowledge </a:t>
            </a:r>
            <a:r>
              <a:rPr lang="en-US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produced (e.g. libraries)</a:t>
            </a:r>
          </a:p>
          <a:p>
            <a:pPr marL="1160463" indent="-28575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Clear definition of project </a:t>
            </a:r>
            <a:r>
              <a:rPr lang="en-US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CAP</a:t>
            </a:r>
            <a:r>
              <a:rPr lang="en-US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strategy</a:t>
            </a:r>
            <a:r>
              <a:rPr lang="en-US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and a </a:t>
            </a:r>
            <a:r>
              <a:rPr lang="en-US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plan</a:t>
            </a:r>
            <a:r>
              <a:rPr lang="en-US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aligned with the Programme to promote re-use, ensure sustainability, and increase project impact (appointment of a CAP manager suggested)</a:t>
            </a:r>
          </a:p>
          <a:p>
            <a:pPr marL="1160463" indent="-28575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Communication actions to support CAP</a:t>
            </a:r>
            <a:r>
              <a:rPr lang="en-US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enhancing visibility of results, measurable through progress reports</a:t>
            </a:r>
          </a:p>
          <a:p>
            <a:pPr marL="1160463" indent="-28575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Possibility of including the </a:t>
            </a:r>
            <a:r>
              <a:rPr lang="en-US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participation of AP </a:t>
            </a:r>
            <a:r>
              <a:rPr lang="en-US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(not mandatory) with a role to foster the CAP process (e.g., as first re-users, or with a commitment to incorporate outputs into their operations/policies or as contributors to the amplification of project results for potential external re-users / at the policy level.)</a:t>
            </a:r>
            <a:endParaRPr lang="it-IT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C4A7C2DA-6E37-1B5D-42DE-09AD9A15DC28}"/>
              </a:ext>
            </a:extLst>
          </p:cNvPr>
          <p:cNvSpPr/>
          <p:nvPr/>
        </p:nvSpPr>
        <p:spPr>
          <a:xfrm flipH="1">
            <a:off x="581005" y="1795347"/>
            <a:ext cx="8261910" cy="1127618"/>
          </a:xfrm>
          <a:prstGeom prst="roundRect">
            <a:avLst/>
          </a:prstGeom>
          <a:solidFill>
            <a:srgbClr val="6BB2E2">
              <a:alpha val="80000"/>
            </a:srgbClr>
          </a:solidFill>
          <a:ln w="222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600"/>
              </a:spcAft>
            </a:pPr>
            <a:r>
              <a:rPr lang="en-US" sz="1600" dirty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They can represent both the 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offer side </a:t>
            </a:r>
            <a:r>
              <a:rPr lang="en-US" sz="1600" dirty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(projects with the potential to produce outputs suitable for </a:t>
            </a:r>
            <a:r>
              <a:rPr lang="en-US" sz="1600" dirty="0" err="1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capitalisation</a:t>
            </a:r>
            <a:r>
              <a:rPr lang="en-US" sz="1600" dirty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whose results can be amplified in other projects) and the 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demand side</a:t>
            </a:r>
            <a:r>
              <a:rPr lang="en-US" sz="1600" dirty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meaning they can also be involved as re-users of the produced results.</a:t>
            </a:r>
            <a:endParaRPr lang="it-IT" sz="1600" dirty="0">
              <a:solidFill>
                <a:schemeClr val="tx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4A683EA-D76F-19AD-F9F6-2F7345CFF9B5}"/>
              </a:ext>
            </a:extLst>
          </p:cNvPr>
          <p:cNvSpPr txBox="1"/>
          <p:nvPr/>
        </p:nvSpPr>
        <p:spPr>
          <a:xfrm>
            <a:off x="581006" y="3217340"/>
            <a:ext cx="19573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800" dirty="0">
                <a:solidFill>
                  <a:srgbClr val="40A2DA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OSI </a:t>
            </a:r>
            <a:r>
              <a:rPr lang="it-IT" sz="1800" dirty="0" err="1">
                <a:solidFill>
                  <a:srgbClr val="40A2DA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involvement</a:t>
            </a:r>
            <a:r>
              <a:rPr lang="it-IT" sz="1800" dirty="0">
                <a:solidFill>
                  <a:srgbClr val="40A2DA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  <a:p>
            <a:pPr algn="r"/>
            <a:r>
              <a:rPr lang="it-IT" sz="1800" dirty="0" err="1">
                <a:solidFill>
                  <a:srgbClr val="40A2DA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main</a:t>
            </a:r>
            <a:r>
              <a:rPr lang="it-IT" sz="1800" dirty="0">
                <a:solidFill>
                  <a:srgbClr val="40A2DA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activities</a:t>
            </a:r>
          </a:p>
          <a:p>
            <a:pPr algn="r"/>
            <a:r>
              <a:rPr lang="it-IT" sz="1800" dirty="0">
                <a:solidFill>
                  <a:srgbClr val="40A2DA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and commitments</a:t>
            </a:r>
          </a:p>
        </p:txBody>
      </p:sp>
      <p:sp>
        <p:nvSpPr>
          <p:cNvPr id="7" name="Google Shape;593;p66">
            <a:extLst>
              <a:ext uri="{FF2B5EF4-FFF2-40B4-BE49-F238E27FC236}">
                <a16:creationId xmlns:a16="http://schemas.microsoft.com/office/drawing/2014/main" id="{535FA1DC-32B1-C93F-484C-9B909D4F62B6}"/>
              </a:ext>
            </a:extLst>
          </p:cNvPr>
          <p:cNvSpPr txBox="1">
            <a:spLocks/>
          </p:cNvSpPr>
          <p:nvPr/>
        </p:nvSpPr>
        <p:spPr>
          <a:xfrm>
            <a:off x="1066846" y="1396687"/>
            <a:ext cx="7010303" cy="507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rgbClr val="40A2DA"/>
              </a:buClr>
              <a:buSzPts val="2600"/>
            </a:pPr>
            <a:r>
              <a:rPr lang="en-US" sz="2400" dirty="0">
                <a:solidFill>
                  <a:srgbClr val="40A2DA"/>
                </a:solidFill>
                <a:latin typeface="Open Sans"/>
                <a:ea typeface="Open Sans"/>
                <a:cs typeface="Open Sans"/>
              </a:rPr>
              <a:t>OSI in the IT-HR CAP process</a:t>
            </a:r>
          </a:p>
        </p:txBody>
      </p:sp>
    </p:spTree>
    <p:extLst>
      <p:ext uri="{BB962C8B-B14F-4D97-AF65-F5344CB8AC3E}">
        <p14:creationId xmlns:p14="http://schemas.microsoft.com/office/powerpoint/2010/main" val="3596330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a2cc479aaa_1_18"/>
          <p:cNvSpPr txBox="1"/>
          <p:nvPr/>
        </p:nvSpPr>
        <p:spPr>
          <a:xfrm>
            <a:off x="1066848" y="2788806"/>
            <a:ext cx="7010400" cy="3016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Veneto </a:t>
            </a:r>
            <a:r>
              <a:rPr kumimoji="0" lang="it-IT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Region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Area for </a:t>
            </a:r>
            <a:r>
              <a:rPr kumimoji="0" lang="it-IT" sz="1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Economic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Policies, Human Capital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and Programming of </a:t>
            </a:r>
            <a:r>
              <a:rPr kumimoji="0" lang="it-IT" sz="1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European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Funds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it-IT" sz="1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Directorate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for Joint Programming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12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Italy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– </a:t>
            </a:r>
            <a:r>
              <a:rPr kumimoji="0" lang="it-IT" sz="12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Croatia</a:t>
            </a:r>
            <a:r>
              <a:rPr kumimoji="0" lang="it-IT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Managing </a:t>
            </a: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Authority and Joint </a:t>
            </a:r>
            <a:r>
              <a:rPr kumimoji="0" lang="it-IT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Secretariat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it-IT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             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it-IT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              </a:t>
            </a:r>
            <a:r>
              <a:rPr kumimoji="0" lang="it-IT" sz="1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Dorsoduro</a:t>
            </a:r>
            <a:r>
              <a:rPr kumimoji="0" lang="it-IT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, 3494/A - 30123 </a:t>
            </a:r>
            <a:r>
              <a:rPr kumimoji="0" lang="it-IT" sz="1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Venice</a:t>
            </a:r>
            <a:r>
              <a:rPr kumimoji="0" lang="it-IT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it-IT" sz="1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Italy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it-IT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              </a:t>
            </a:r>
            <a:r>
              <a:rPr kumimoji="0" lang="it-IT" sz="1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Franka</a:t>
            </a:r>
            <a:r>
              <a:rPr kumimoji="0" lang="it-IT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it-IT" sz="1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Lisice</a:t>
            </a:r>
            <a:r>
              <a:rPr kumimoji="0" lang="it-IT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77 - 23000 Zadar, </a:t>
            </a:r>
            <a:r>
              <a:rPr kumimoji="0" lang="it-IT" sz="1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Croatia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it-IT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              js.italy-croatia@regione.veneto.it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it-IT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              js.it-hr.antenna@mrrfeu.hr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it-IT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             +39 041 2793120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it-IT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             +385 23 316 336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it-IT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             www.italy-croatia.eu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3" name="Google Shape;133;g1a2cc479aaa_1_18" descr="Busta contorn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7010" y="4660061"/>
            <a:ext cx="280514" cy="280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g1a2cc479aaa_1_18" descr="Cornetta contorn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27010" y="5110039"/>
            <a:ext cx="280514" cy="280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g1a2cc479aaa_1_18" descr="Mondo contorn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27009" y="5502316"/>
            <a:ext cx="280514" cy="280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g1a2cc479aaa_1_18" descr="Mappa con segnaposto contorno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27009" y="4173935"/>
            <a:ext cx="280514" cy="2805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pertina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yout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tatti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opertina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581</Words>
  <Application>Microsoft Office PowerPoint</Application>
  <PresentationFormat>Presentazione su schermo (4:3)</PresentationFormat>
  <Paragraphs>68</Paragraphs>
  <Slides>7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4</vt:i4>
      </vt:variant>
      <vt:variant>
        <vt:lpstr>Titoli diapositive</vt:lpstr>
      </vt:variant>
      <vt:variant>
        <vt:i4>7</vt:i4>
      </vt:variant>
    </vt:vector>
  </HeadingPairs>
  <TitlesOfParts>
    <vt:vector size="16" baseType="lpstr">
      <vt:lpstr>Wingdings</vt:lpstr>
      <vt:lpstr>Montserrat</vt:lpstr>
      <vt:lpstr>Calibri</vt:lpstr>
      <vt:lpstr>Arial</vt:lpstr>
      <vt:lpstr>Open Sans</vt:lpstr>
      <vt:lpstr>Copertina</vt:lpstr>
      <vt:lpstr>Layout</vt:lpstr>
      <vt:lpstr>Contatti</vt:lpstr>
      <vt:lpstr>1_Copertina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evidenzia@gmail.com</dc:creator>
  <cp:lastModifiedBy>Sara Battini</cp:lastModifiedBy>
  <cp:revision>16</cp:revision>
  <dcterms:created xsi:type="dcterms:W3CDTF">2022-10-17T09:48:48Z</dcterms:created>
  <dcterms:modified xsi:type="dcterms:W3CDTF">2024-09-30T13:57:47Z</dcterms:modified>
</cp:coreProperties>
</file>