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72" r:id="rId2"/>
    <p:sldMasterId id="2147483678" r:id="rId3"/>
    <p:sldMasterId id="2147483685" r:id="rId4"/>
  </p:sldMasterIdLst>
  <p:notesMasterIdLst>
    <p:notesMasterId r:id="rId26"/>
  </p:notesMasterIdLst>
  <p:handoutMasterIdLst>
    <p:handoutMasterId r:id="rId27"/>
  </p:handoutMasterIdLst>
  <p:sldIdLst>
    <p:sldId id="259" r:id="rId5"/>
    <p:sldId id="295" r:id="rId6"/>
    <p:sldId id="280" r:id="rId7"/>
    <p:sldId id="274" r:id="rId8"/>
    <p:sldId id="275" r:id="rId9"/>
    <p:sldId id="278" r:id="rId10"/>
    <p:sldId id="281" r:id="rId11"/>
    <p:sldId id="282" r:id="rId12"/>
    <p:sldId id="283" r:id="rId13"/>
    <p:sldId id="284" r:id="rId14"/>
    <p:sldId id="285" r:id="rId15"/>
    <p:sldId id="296" r:id="rId16"/>
    <p:sldId id="287" r:id="rId17"/>
    <p:sldId id="288" r:id="rId18"/>
    <p:sldId id="289" r:id="rId19"/>
    <p:sldId id="297" r:id="rId20"/>
    <p:sldId id="298" r:id="rId21"/>
    <p:sldId id="300" r:id="rId22"/>
    <p:sldId id="290" r:id="rId23"/>
    <p:sldId id="299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Battini" initials="SB" lastIdx="6" clrIdx="0">
    <p:extLst>
      <p:ext uri="{19B8F6BF-5375-455C-9EA6-DF929625EA0E}">
        <p15:presenceInfo xmlns:p15="http://schemas.microsoft.com/office/powerpoint/2012/main" userId="S-1-5-21-890197992-1576562713-1544898942-75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2DA"/>
    <a:srgbClr val="8AC9AD"/>
    <a:srgbClr val="114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3"/>
    <p:restoredTop sz="94639"/>
  </p:normalViewPr>
  <p:slideViewPr>
    <p:cSldViewPr snapToGrid="0">
      <p:cViewPr varScale="1">
        <p:scale>
          <a:sx n="107" d="100"/>
          <a:sy n="107" d="100"/>
        </p:scale>
        <p:origin x="18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48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5267D-B525-49A0-86CF-AE6F335A506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BAC30F9-B195-45D3-A010-1076F48CB29B}">
      <dgm:prSet phldrT="[Testo]"/>
      <dgm:spPr/>
      <dgm:t>
        <a:bodyPr/>
        <a:lstStyle/>
        <a:p>
          <a:r>
            <a:rPr lang="it-IT" b="1" dirty="0"/>
            <a:t>17/09/2024</a:t>
          </a:r>
        </a:p>
        <a:p>
          <a:r>
            <a:rPr lang="it-IT" dirty="0"/>
            <a:t>OPENING of </a:t>
          </a:r>
        </a:p>
        <a:p>
          <a:r>
            <a:rPr lang="it-IT" dirty="0"/>
            <a:t>2</a:t>
          </a:r>
          <a:r>
            <a:rPr lang="it-IT" baseline="30000" dirty="0"/>
            <a:t>nd</a:t>
          </a:r>
          <a:r>
            <a:rPr lang="it-IT" dirty="0"/>
            <a:t> CALL</a:t>
          </a:r>
        </a:p>
      </dgm:t>
    </dgm:pt>
    <dgm:pt modelId="{E0EFF73A-4D43-4A40-AA78-78011FA58770}" type="parTrans" cxnId="{C77E9ED1-832E-42C3-88A4-ABCA3D8F316F}">
      <dgm:prSet/>
      <dgm:spPr/>
      <dgm:t>
        <a:bodyPr/>
        <a:lstStyle/>
        <a:p>
          <a:endParaRPr lang="it-IT"/>
        </a:p>
      </dgm:t>
    </dgm:pt>
    <dgm:pt modelId="{D5268B7D-9251-484D-BD12-ED38604F30BA}" type="sibTrans" cxnId="{C77E9ED1-832E-42C3-88A4-ABCA3D8F316F}">
      <dgm:prSet/>
      <dgm:spPr/>
      <dgm:t>
        <a:bodyPr/>
        <a:lstStyle/>
        <a:p>
          <a:endParaRPr lang="it-IT"/>
        </a:p>
      </dgm:t>
    </dgm:pt>
    <dgm:pt modelId="{973ED347-3E19-47E1-A1C0-D5F554D3FA6E}">
      <dgm:prSet phldrT="[Testo]"/>
      <dgm:spPr/>
      <dgm:t>
        <a:bodyPr/>
        <a:lstStyle/>
        <a:p>
          <a:r>
            <a:rPr lang="it-IT" b="1" dirty="0"/>
            <a:t>19/11/2024</a:t>
          </a:r>
        </a:p>
        <a:p>
          <a:r>
            <a:rPr lang="it-IT" dirty="0"/>
            <a:t>Submission DEADLINE</a:t>
          </a:r>
        </a:p>
      </dgm:t>
    </dgm:pt>
    <dgm:pt modelId="{C6A780DE-1037-404A-9502-298B576627C0}" type="parTrans" cxnId="{EEB7102E-BBE9-4683-9A05-B6579DCDABCC}">
      <dgm:prSet/>
      <dgm:spPr/>
      <dgm:t>
        <a:bodyPr/>
        <a:lstStyle/>
        <a:p>
          <a:endParaRPr lang="it-IT"/>
        </a:p>
      </dgm:t>
    </dgm:pt>
    <dgm:pt modelId="{A1890EB0-9547-4B29-B26F-FC91CC88C11E}" type="sibTrans" cxnId="{EEB7102E-BBE9-4683-9A05-B6579DCDABCC}">
      <dgm:prSet/>
      <dgm:spPr/>
      <dgm:t>
        <a:bodyPr/>
        <a:lstStyle/>
        <a:p>
          <a:endParaRPr lang="it-IT"/>
        </a:p>
      </dgm:t>
    </dgm:pt>
    <dgm:pt modelId="{AD2CD146-EAEB-44C6-97DE-8465A489CF62}">
      <dgm:prSet phldrT="[Testo]" custT="1"/>
      <dgm:spPr/>
      <dgm:t>
        <a:bodyPr/>
        <a:lstStyle/>
        <a:p>
          <a:r>
            <a:rPr lang="it-IT" sz="1800" b="1" dirty="0" err="1"/>
            <a:t>Nov</a:t>
          </a:r>
          <a:r>
            <a:rPr lang="it-IT" sz="1800" b="1" dirty="0"/>
            <a:t> 2024/ Mar 2025</a:t>
          </a:r>
        </a:p>
        <a:p>
          <a:r>
            <a:rPr lang="it-IT" sz="1800" b="1" dirty="0"/>
            <a:t>ASSESSMENT</a:t>
          </a:r>
          <a:endParaRPr lang="it-IT" sz="1100" dirty="0"/>
        </a:p>
      </dgm:t>
    </dgm:pt>
    <dgm:pt modelId="{0DABF826-CB77-43B7-86BE-E542393A85F6}" type="parTrans" cxnId="{7E722D34-5D48-4740-9C13-B99FBED1E7D9}">
      <dgm:prSet/>
      <dgm:spPr/>
      <dgm:t>
        <a:bodyPr/>
        <a:lstStyle/>
        <a:p>
          <a:endParaRPr lang="it-IT"/>
        </a:p>
      </dgm:t>
    </dgm:pt>
    <dgm:pt modelId="{CE677680-1CBF-4D20-8027-496A1E09723C}" type="sibTrans" cxnId="{7E722D34-5D48-4740-9C13-B99FBED1E7D9}">
      <dgm:prSet/>
      <dgm:spPr/>
      <dgm:t>
        <a:bodyPr/>
        <a:lstStyle/>
        <a:p>
          <a:endParaRPr lang="it-IT"/>
        </a:p>
      </dgm:t>
    </dgm:pt>
    <dgm:pt modelId="{82A32FC1-7268-4497-8A20-D1B94DEDBA59}">
      <dgm:prSet phldrT="[Testo]" custT="1"/>
      <dgm:spPr/>
      <dgm:t>
        <a:bodyPr/>
        <a:lstStyle/>
        <a:p>
          <a:r>
            <a:rPr lang="it-IT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June 2025</a:t>
          </a:r>
        </a:p>
        <a:p>
          <a:r>
            <a:rPr lang="it-IT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PROJECTS START</a:t>
          </a:r>
        </a:p>
      </dgm:t>
    </dgm:pt>
    <dgm:pt modelId="{E090BCDA-77FF-447E-9800-40B18FC0F53F}" type="parTrans" cxnId="{0CE56177-A0A9-4268-A10C-E8FD34DD6B2F}">
      <dgm:prSet/>
      <dgm:spPr/>
      <dgm:t>
        <a:bodyPr/>
        <a:lstStyle/>
        <a:p>
          <a:endParaRPr lang="it-IT"/>
        </a:p>
      </dgm:t>
    </dgm:pt>
    <dgm:pt modelId="{49A8C97B-5048-4ED4-9725-28F5A25AA774}" type="sibTrans" cxnId="{0CE56177-A0A9-4268-A10C-E8FD34DD6B2F}">
      <dgm:prSet/>
      <dgm:spPr/>
      <dgm:t>
        <a:bodyPr/>
        <a:lstStyle/>
        <a:p>
          <a:endParaRPr lang="it-IT"/>
        </a:p>
      </dgm:t>
    </dgm:pt>
    <dgm:pt modelId="{29B22154-0E4F-4315-930E-4BD143A13730}" type="pres">
      <dgm:prSet presAssocID="{7E85267D-B525-49A0-86CF-AE6F335A5065}" presName="CompostProcess" presStyleCnt="0">
        <dgm:presLayoutVars>
          <dgm:dir/>
          <dgm:resizeHandles val="exact"/>
        </dgm:presLayoutVars>
      </dgm:prSet>
      <dgm:spPr/>
    </dgm:pt>
    <dgm:pt modelId="{9B6C1BC7-4359-4C36-BA76-4FDEC38A7B1C}" type="pres">
      <dgm:prSet presAssocID="{7E85267D-B525-49A0-86CF-AE6F335A5065}" presName="arrow" presStyleLbl="bgShp" presStyleIdx="0" presStyleCnt="1" custLinFactNeighborX="0" custLinFactNeighborY="9510"/>
      <dgm:spPr/>
    </dgm:pt>
    <dgm:pt modelId="{F971EB7E-42A5-4370-9A7A-FB5FFD39E452}" type="pres">
      <dgm:prSet presAssocID="{7E85267D-B525-49A0-86CF-AE6F335A5065}" presName="linearProcess" presStyleCnt="0"/>
      <dgm:spPr/>
    </dgm:pt>
    <dgm:pt modelId="{FC9D45E4-9151-4C53-BF74-9A01ABE1678C}" type="pres">
      <dgm:prSet presAssocID="{3BAC30F9-B195-45D3-A010-1076F48CB29B}" presName="textNode" presStyleLbl="node1" presStyleIdx="0" presStyleCnt="4">
        <dgm:presLayoutVars>
          <dgm:bulletEnabled val="1"/>
        </dgm:presLayoutVars>
      </dgm:prSet>
      <dgm:spPr/>
    </dgm:pt>
    <dgm:pt modelId="{F50457FB-7A22-4C82-9D02-9AB578906336}" type="pres">
      <dgm:prSet presAssocID="{D5268B7D-9251-484D-BD12-ED38604F30BA}" presName="sibTrans" presStyleCnt="0"/>
      <dgm:spPr/>
    </dgm:pt>
    <dgm:pt modelId="{E7C56886-3133-467E-8AD0-EE5EC3CDF6FB}" type="pres">
      <dgm:prSet presAssocID="{973ED347-3E19-47E1-A1C0-D5F554D3FA6E}" presName="textNode" presStyleLbl="node1" presStyleIdx="1" presStyleCnt="4">
        <dgm:presLayoutVars>
          <dgm:bulletEnabled val="1"/>
        </dgm:presLayoutVars>
      </dgm:prSet>
      <dgm:spPr/>
    </dgm:pt>
    <dgm:pt modelId="{45368E99-F776-4FF2-9F3C-ECE4F6C7543F}" type="pres">
      <dgm:prSet presAssocID="{A1890EB0-9547-4B29-B26F-FC91CC88C11E}" presName="sibTrans" presStyleCnt="0"/>
      <dgm:spPr/>
    </dgm:pt>
    <dgm:pt modelId="{482E781D-1885-41C1-A717-E4651AD4CDF9}" type="pres">
      <dgm:prSet presAssocID="{AD2CD146-EAEB-44C6-97DE-8465A489CF62}" presName="textNode" presStyleLbl="node1" presStyleIdx="2" presStyleCnt="4" custLinFactNeighborY="1687">
        <dgm:presLayoutVars>
          <dgm:bulletEnabled val="1"/>
        </dgm:presLayoutVars>
      </dgm:prSet>
      <dgm:spPr/>
    </dgm:pt>
    <dgm:pt modelId="{9A487528-90A8-4A30-8939-47A18348301B}" type="pres">
      <dgm:prSet presAssocID="{CE677680-1CBF-4D20-8027-496A1E09723C}" presName="sibTrans" presStyleCnt="0"/>
      <dgm:spPr/>
    </dgm:pt>
    <dgm:pt modelId="{BD4359FF-FCFE-405A-98D2-3A6F956A4500}" type="pres">
      <dgm:prSet presAssocID="{82A32FC1-7268-4497-8A20-D1B94DEDBA5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C659307-C1CA-44C1-A669-FFD014989505}" type="presOf" srcId="{AD2CD146-EAEB-44C6-97DE-8465A489CF62}" destId="{482E781D-1885-41C1-A717-E4651AD4CDF9}" srcOrd="0" destOrd="0" presId="urn:microsoft.com/office/officeart/2005/8/layout/hProcess9"/>
    <dgm:cxn modelId="{EEB7102E-BBE9-4683-9A05-B6579DCDABCC}" srcId="{7E85267D-B525-49A0-86CF-AE6F335A5065}" destId="{973ED347-3E19-47E1-A1C0-D5F554D3FA6E}" srcOrd="1" destOrd="0" parTransId="{C6A780DE-1037-404A-9502-298B576627C0}" sibTransId="{A1890EB0-9547-4B29-B26F-FC91CC88C11E}"/>
    <dgm:cxn modelId="{7E722D34-5D48-4740-9C13-B99FBED1E7D9}" srcId="{7E85267D-B525-49A0-86CF-AE6F335A5065}" destId="{AD2CD146-EAEB-44C6-97DE-8465A489CF62}" srcOrd="2" destOrd="0" parTransId="{0DABF826-CB77-43B7-86BE-E542393A85F6}" sibTransId="{CE677680-1CBF-4D20-8027-496A1E09723C}"/>
    <dgm:cxn modelId="{B416123E-90C8-426E-93EA-7E08A64E1195}" type="presOf" srcId="{7E85267D-B525-49A0-86CF-AE6F335A5065}" destId="{29B22154-0E4F-4315-930E-4BD143A13730}" srcOrd="0" destOrd="0" presId="urn:microsoft.com/office/officeart/2005/8/layout/hProcess9"/>
    <dgm:cxn modelId="{A20E036A-DEF5-4B56-871E-51936226D3BF}" type="presOf" srcId="{82A32FC1-7268-4497-8A20-D1B94DEDBA59}" destId="{BD4359FF-FCFE-405A-98D2-3A6F956A4500}" srcOrd="0" destOrd="0" presId="urn:microsoft.com/office/officeart/2005/8/layout/hProcess9"/>
    <dgm:cxn modelId="{78908855-2075-406E-B264-CC0BB5952374}" type="presOf" srcId="{973ED347-3E19-47E1-A1C0-D5F554D3FA6E}" destId="{E7C56886-3133-467E-8AD0-EE5EC3CDF6FB}" srcOrd="0" destOrd="0" presId="urn:microsoft.com/office/officeart/2005/8/layout/hProcess9"/>
    <dgm:cxn modelId="{0CE56177-A0A9-4268-A10C-E8FD34DD6B2F}" srcId="{7E85267D-B525-49A0-86CF-AE6F335A5065}" destId="{82A32FC1-7268-4497-8A20-D1B94DEDBA59}" srcOrd="3" destOrd="0" parTransId="{E090BCDA-77FF-447E-9800-40B18FC0F53F}" sibTransId="{49A8C97B-5048-4ED4-9725-28F5A25AA774}"/>
    <dgm:cxn modelId="{C77E9ED1-832E-42C3-88A4-ABCA3D8F316F}" srcId="{7E85267D-B525-49A0-86CF-AE6F335A5065}" destId="{3BAC30F9-B195-45D3-A010-1076F48CB29B}" srcOrd="0" destOrd="0" parTransId="{E0EFF73A-4D43-4A40-AA78-78011FA58770}" sibTransId="{D5268B7D-9251-484D-BD12-ED38604F30BA}"/>
    <dgm:cxn modelId="{4744CBF7-F63F-480D-9014-88CEFF112DF3}" type="presOf" srcId="{3BAC30F9-B195-45D3-A010-1076F48CB29B}" destId="{FC9D45E4-9151-4C53-BF74-9A01ABE1678C}" srcOrd="0" destOrd="0" presId="urn:microsoft.com/office/officeart/2005/8/layout/hProcess9"/>
    <dgm:cxn modelId="{D95832A4-514B-43D7-9668-6266DAC4B7E7}" type="presParOf" srcId="{29B22154-0E4F-4315-930E-4BD143A13730}" destId="{9B6C1BC7-4359-4C36-BA76-4FDEC38A7B1C}" srcOrd="0" destOrd="0" presId="urn:microsoft.com/office/officeart/2005/8/layout/hProcess9"/>
    <dgm:cxn modelId="{1ACA0BE7-F2B7-4516-8F07-42C656AF9955}" type="presParOf" srcId="{29B22154-0E4F-4315-930E-4BD143A13730}" destId="{F971EB7E-42A5-4370-9A7A-FB5FFD39E452}" srcOrd="1" destOrd="0" presId="urn:microsoft.com/office/officeart/2005/8/layout/hProcess9"/>
    <dgm:cxn modelId="{1E671E9D-687A-4C02-8C01-E7A8104C813E}" type="presParOf" srcId="{F971EB7E-42A5-4370-9A7A-FB5FFD39E452}" destId="{FC9D45E4-9151-4C53-BF74-9A01ABE1678C}" srcOrd="0" destOrd="0" presId="urn:microsoft.com/office/officeart/2005/8/layout/hProcess9"/>
    <dgm:cxn modelId="{EA7240F3-E814-4FFF-BE00-6DEFBA1ED2BE}" type="presParOf" srcId="{F971EB7E-42A5-4370-9A7A-FB5FFD39E452}" destId="{F50457FB-7A22-4C82-9D02-9AB578906336}" srcOrd="1" destOrd="0" presId="urn:microsoft.com/office/officeart/2005/8/layout/hProcess9"/>
    <dgm:cxn modelId="{BAA278C7-A0BD-4511-BDA5-99AF5CD47873}" type="presParOf" srcId="{F971EB7E-42A5-4370-9A7A-FB5FFD39E452}" destId="{E7C56886-3133-467E-8AD0-EE5EC3CDF6FB}" srcOrd="2" destOrd="0" presId="urn:microsoft.com/office/officeart/2005/8/layout/hProcess9"/>
    <dgm:cxn modelId="{5FD717D9-F8B8-4268-B507-C50F0C294EA4}" type="presParOf" srcId="{F971EB7E-42A5-4370-9A7A-FB5FFD39E452}" destId="{45368E99-F776-4FF2-9F3C-ECE4F6C7543F}" srcOrd="3" destOrd="0" presId="urn:microsoft.com/office/officeart/2005/8/layout/hProcess9"/>
    <dgm:cxn modelId="{A6A4FEAA-E84B-4B0D-AFAE-673A42D68B13}" type="presParOf" srcId="{F971EB7E-42A5-4370-9A7A-FB5FFD39E452}" destId="{482E781D-1885-41C1-A717-E4651AD4CDF9}" srcOrd="4" destOrd="0" presId="urn:microsoft.com/office/officeart/2005/8/layout/hProcess9"/>
    <dgm:cxn modelId="{CC51BA9A-8E5C-4C38-87EA-58F1FFEB1345}" type="presParOf" srcId="{F971EB7E-42A5-4370-9A7A-FB5FFD39E452}" destId="{9A487528-90A8-4A30-8939-47A18348301B}" srcOrd="5" destOrd="0" presId="urn:microsoft.com/office/officeart/2005/8/layout/hProcess9"/>
    <dgm:cxn modelId="{88E2EE4E-CCC0-46C5-9C96-1BE448801B67}" type="presParOf" srcId="{F971EB7E-42A5-4370-9A7A-FB5FFD39E452}" destId="{BD4359FF-FCFE-405A-98D2-3A6F956A450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1BC7-4359-4C36-BA76-4FDEC38A7B1C}">
      <dsp:nvSpPr>
        <dsp:cNvPr id="0" name=""/>
        <dsp:cNvSpPr/>
      </dsp:nvSpPr>
      <dsp:spPr>
        <a:xfrm>
          <a:off x="538270" y="0"/>
          <a:ext cx="6100399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D45E4-9151-4C53-BF74-9A01ABE1678C}">
      <dsp:nvSpPr>
        <dsp:cNvPr id="0" name=""/>
        <dsp:cNvSpPr/>
      </dsp:nvSpPr>
      <dsp:spPr>
        <a:xfrm>
          <a:off x="3789" y="1219199"/>
          <a:ext cx="1697591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17/09/2024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OPENING of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</a:t>
          </a:r>
          <a:r>
            <a:rPr lang="it-IT" sz="2100" kern="1200" baseline="30000" dirty="0"/>
            <a:t>nd</a:t>
          </a:r>
          <a:r>
            <a:rPr lang="it-IT" sz="2100" kern="1200" dirty="0"/>
            <a:t> CALL</a:t>
          </a:r>
        </a:p>
      </dsp:txBody>
      <dsp:txXfrm>
        <a:off x="83144" y="1298554"/>
        <a:ext cx="1538881" cy="1466890"/>
      </dsp:txXfrm>
    </dsp:sp>
    <dsp:sp modelId="{E7C56886-3133-467E-8AD0-EE5EC3CDF6FB}">
      <dsp:nvSpPr>
        <dsp:cNvPr id="0" name=""/>
        <dsp:cNvSpPr/>
      </dsp:nvSpPr>
      <dsp:spPr>
        <a:xfrm>
          <a:off x="1827712" y="1219199"/>
          <a:ext cx="1697591" cy="16256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19/11/2024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Submission DEADLINE</a:t>
          </a:r>
        </a:p>
      </dsp:txBody>
      <dsp:txXfrm>
        <a:off x="1907067" y="1298554"/>
        <a:ext cx="1538881" cy="1466890"/>
      </dsp:txXfrm>
    </dsp:sp>
    <dsp:sp modelId="{482E781D-1885-41C1-A717-E4651AD4CDF9}">
      <dsp:nvSpPr>
        <dsp:cNvPr id="0" name=""/>
        <dsp:cNvSpPr/>
      </dsp:nvSpPr>
      <dsp:spPr>
        <a:xfrm>
          <a:off x="3651636" y="1246623"/>
          <a:ext cx="1697591" cy="16256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/>
            <a:t>Nov</a:t>
          </a:r>
          <a:r>
            <a:rPr lang="it-IT" sz="1800" b="1" kern="1200" dirty="0"/>
            <a:t> 2024/ Mar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ASSESSMENT</a:t>
          </a:r>
          <a:endParaRPr lang="it-IT" sz="1100" kern="1200" dirty="0"/>
        </a:p>
      </dsp:txBody>
      <dsp:txXfrm>
        <a:off x="3730991" y="1325978"/>
        <a:ext cx="1538881" cy="1466890"/>
      </dsp:txXfrm>
    </dsp:sp>
    <dsp:sp modelId="{BD4359FF-FCFE-405A-98D2-3A6F956A4500}">
      <dsp:nvSpPr>
        <dsp:cNvPr id="0" name=""/>
        <dsp:cNvSpPr/>
      </dsp:nvSpPr>
      <dsp:spPr>
        <a:xfrm>
          <a:off x="5475559" y="1219199"/>
          <a:ext cx="1697591" cy="162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June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PROJECTS START</a:t>
          </a:r>
        </a:p>
      </dsp:txBody>
      <dsp:txXfrm>
        <a:off x="5554914" y="1298554"/>
        <a:ext cx="153888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A7F6CA-6D94-0A4F-C703-50CF96E0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3C62BC-5615-CF54-8F45-DD755A9EF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C5BC-B9FA-DC43-9A9C-1F122497796F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8C2765-F4D0-6683-C255-DD1E066FB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93B306-C57C-7AA9-08F8-62DDA89C9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1538-DBB3-BA4B-B362-C5033A5AF9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96E9-F305-6647-A51C-BFBE44095F5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43E3-69C9-D048-B35B-41A7D3CEA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10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387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513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338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21" name="Google Shape;2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0607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041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5773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0069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198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835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70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6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171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5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409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306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326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070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82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-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A2BAB38-38B8-534C-850E-32D85893B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HEADLINE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0AE27196-EFB0-DFB0-66AA-B206D25A4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Project </a:t>
            </a:r>
            <a:r>
              <a:rPr lang="it-IT" dirty="0" err="1"/>
              <a:t>acronym</a:t>
            </a:r>
            <a:r>
              <a:rPr lang="it-IT" dirty="0"/>
              <a:t> | Department | Name</a:t>
            </a: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id="{FE7A7F79-BC49-873C-A10E-A04E2C470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Meeting XY | Place | DD </a:t>
            </a:r>
            <a:r>
              <a:rPr lang="it-IT" dirty="0" err="1"/>
              <a:t>Mounth</a:t>
            </a:r>
            <a:r>
              <a:rPr lang="it-IT" dirty="0"/>
              <a:t> YYYY</a:t>
            </a:r>
          </a:p>
        </p:txBody>
      </p:sp>
    </p:spTree>
    <p:extLst>
      <p:ext uri="{BB962C8B-B14F-4D97-AF65-F5344CB8AC3E}">
        <p14:creationId xmlns:p14="http://schemas.microsoft.com/office/powerpoint/2010/main" val="25217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628650" y="116776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F3050A-32D3-4B8D-D123-4161235A7317}"/>
              </a:ext>
            </a:extLst>
          </p:cNvPr>
          <p:cNvSpPr txBox="1"/>
          <p:nvPr userDrawn="1"/>
        </p:nvSpPr>
        <p:spPr>
          <a:xfrm>
            <a:off x="1066848" y="2788806"/>
            <a:ext cx="70103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Veneto </a:t>
            </a:r>
            <a:r>
              <a:rPr lang="it-IT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for Human Capital, Culture and</a:t>
            </a: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Programming of EU Funds</a:t>
            </a:r>
          </a:p>
          <a:p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Directorate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Joint Programming</a:t>
            </a:r>
          </a:p>
          <a:p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Italy-Croatia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Managing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Authority</a:t>
            </a: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Dorsoduro</a:t>
            </a:r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3494/A - 30123 Venezia </a:t>
            </a:r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italia.croazia@regione.veneto.it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italia.croazia@pec.regione.veneto.it</a:t>
            </a: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+39 041 2791781</a:t>
            </a: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892E7D47-9FB2-5A35-EEBE-1B3B59213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7010" y="4527257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180E25F3-54AF-42DA-8091-393AA3D9F6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7010" y="4866957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E16BFBB4-5C95-7B53-163A-BBD7BC2C1F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7009" y="5209250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11BF265A-001D-9C82-9575-20989C17CD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7009" y="4138026"/>
            <a:ext cx="280514" cy="2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8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1334E7A-5D2E-C562-034F-02C1B33F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</p:spTree>
    <p:extLst>
      <p:ext uri="{BB962C8B-B14F-4D97-AF65-F5344CB8AC3E}">
        <p14:creationId xmlns:p14="http://schemas.microsoft.com/office/powerpoint/2010/main" val="40451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4DC9F-4905-C75C-84AC-9F357859DE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28052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F38F50DC-1359-9569-F5AB-0915359E6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2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8445929E-B9B3-55C3-3D9A-2CAA43C72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4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1_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628650" y="116776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628650" y="2628266"/>
            <a:ext cx="7886700" cy="216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22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bg>
      <p:bgPr>
        <a:solidFill>
          <a:schemeClr val="dk1">
            <a:alpha val="3921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4489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4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82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4489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9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29F2D60-D4C9-229A-032D-07391B70B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</p:spPr>
      </p:pic>
      <p:pic>
        <p:nvPicPr>
          <p:cNvPr id="19" name="Immagine 18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743456"/>
            <a:ext cx="9144000" cy="51145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EEB81E-AF7E-6735-FF3A-72284FA6EF3F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806C203-AFC2-C9E1-ED5B-2474D6E0986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29F2D60-D4C9-229A-032D-07391B70B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</p:spPr>
      </p:pic>
      <p:pic>
        <p:nvPicPr>
          <p:cNvPr id="19" name="Immagine 18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743456"/>
            <a:ext cx="9144000" cy="511454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429F2D60-D4C9-229A-032D-07391B70BE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</p:spPr>
      </p:pic>
      <p:pic>
        <p:nvPicPr>
          <p:cNvPr id="19" name="Immagine 18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743456"/>
            <a:ext cx="9144000" cy="511454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1438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11438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336EDD-4F6B-3702-A343-9B8AD2CFF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487" y="4319585"/>
            <a:ext cx="7791025" cy="745383"/>
          </a:xfrm>
        </p:spPr>
        <p:txBody>
          <a:bodyPr/>
          <a:lstStyle/>
          <a:p>
            <a:r>
              <a:rPr lang="en-GB" dirty="0"/>
              <a:t>OSI Call Announcement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D37805-5E72-E534-3F2F-83C817C0A2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487" y="5187878"/>
            <a:ext cx="7791025" cy="362413"/>
          </a:xfrm>
        </p:spPr>
        <p:txBody>
          <a:bodyPr/>
          <a:lstStyle/>
          <a:p>
            <a:r>
              <a:rPr lang="it-IT" dirty="0"/>
              <a:t>OSI </a:t>
            </a:r>
            <a:r>
              <a:rPr lang="it-IT" dirty="0" err="1"/>
              <a:t>Infodays</a:t>
            </a:r>
            <a:r>
              <a:rPr lang="it-IT" dirty="0"/>
              <a:t>| Zadar/ Udine</a:t>
            </a: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69B3FF73-B4A7-47CD-A581-9D0634D48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275" y="3006842"/>
            <a:ext cx="7791450" cy="1093817"/>
          </a:xfrm>
        </p:spPr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 sz="3600" dirty="0"/>
              <a:t>2</a:t>
            </a:r>
            <a:r>
              <a:rPr lang="en-GB" sz="3600" baseline="30000" dirty="0"/>
              <a:t>nd</a:t>
            </a:r>
            <a:r>
              <a:rPr lang="en-GB" sz="3600" dirty="0"/>
              <a:t> Call for Proposals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 sz="3600" dirty="0"/>
              <a:t>OSI </a:t>
            </a:r>
            <a:r>
              <a:rPr lang="en-GB" sz="3600" dirty="0" err="1"/>
              <a:t>Infoday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2531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657764" y="1457646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ELIGIBILITY of applicants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601693" y="1864157"/>
            <a:ext cx="8319569" cy="391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2"/>
              </a:buClr>
              <a:buSzPts val="2400"/>
            </a:pPr>
            <a:r>
              <a:rPr lang="en-US" b="1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General provisions</a:t>
            </a:r>
            <a:endParaRPr u="sng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applicants must fulfill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following criteria:</a:t>
            </a:r>
            <a:endParaRPr sz="1350" dirty="0"/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under the national law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Croatia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(except for international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their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official seat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seat of operations in the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 long as the </a:t>
            </a:r>
            <a:r>
              <a:rPr lang="en-US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official seat is active for at least twelve months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the </a:t>
            </a:r>
            <a:r>
              <a:rPr lang="en-US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seat of operation is active for at least six months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before the date of publication of this call announcement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and its location in the area is demonstrated through official documentation 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endowed with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personality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59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Google Shape;199;p14"/>
          <p:cNvGraphicFramePr/>
          <p:nvPr>
            <p:extLst>
              <p:ext uri="{D42A27DB-BD31-4B8C-83A1-F6EECF244321}">
                <p14:modId xmlns:p14="http://schemas.microsoft.com/office/powerpoint/2010/main" val="3459416163"/>
              </p:ext>
            </p:extLst>
          </p:nvPr>
        </p:nvGraphicFramePr>
        <p:xfrm>
          <a:off x="1108827" y="2214672"/>
          <a:ext cx="6926345" cy="3313835"/>
        </p:xfrm>
        <a:graphic>
          <a:graphicData uri="http://schemas.openxmlformats.org/drawingml/2006/table">
            <a:tbl>
              <a:tblPr firstRow="1" bandRow="1" bandCol="1">
                <a:tableStyleId>{B301B821-A1FF-4177-AEE7-76D212191A09}</a:tableStyleId>
              </a:tblPr>
              <a:tblGrid>
                <a:gridCol w="275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9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PUBLIC ENTITIES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/>
                        <a:t>PRIVATE BODIES</a:t>
                      </a:r>
                      <a:endParaRPr sz="15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INTERNATIONAL ORGANISATIONS</a:t>
                      </a:r>
                      <a:endParaRPr sz="15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934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500" u="none" strike="noStrike" cap="none" dirty="0"/>
                        <a:t>National, regional and local public bodies and their associations</a:t>
                      </a:r>
                      <a:endParaRPr sz="1500" u="none" strike="noStrike" cap="none" dirty="0"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500" u="none" strike="noStrike" cap="none" dirty="0"/>
                        <a:t>Bodies governed by public law, as defined in point (4) of article 2(1) of Directive 2014/24/EU on public procurement, and their associations 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500" u="none" strike="noStrike" cap="none" dirty="0"/>
                        <a:t>Non-profit </a:t>
                      </a:r>
                      <a:r>
                        <a:rPr lang="en-US" sz="1500" u="none" strike="noStrike" cap="none" dirty="0" err="1"/>
                        <a:t>organisations</a:t>
                      </a:r>
                      <a:endParaRPr sz="1500" u="none" strike="noStrike" cap="none" dirty="0"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500" u="none" strike="noStrike" cap="none" dirty="0"/>
                        <a:t>Profit-making </a:t>
                      </a:r>
                      <a:r>
                        <a:rPr lang="en-US" sz="1500" u="none" strike="noStrike" cap="none" dirty="0" err="1"/>
                        <a:t>organisations</a:t>
                      </a:r>
                      <a:r>
                        <a:rPr lang="en-US" sz="1500" u="none" strike="noStrike" cap="none" dirty="0"/>
                        <a:t> 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500" u="none" strike="noStrike" cap="none" dirty="0"/>
                        <a:t>International </a:t>
                      </a:r>
                      <a:r>
                        <a:rPr lang="en-US" sz="1500" u="none" strike="noStrike" cap="none" dirty="0" err="1"/>
                        <a:t>organisations</a:t>
                      </a:r>
                      <a:r>
                        <a:rPr lang="en-US" sz="1500" u="none" strike="noStrike" cap="none" dirty="0"/>
                        <a:t> acting under the national law of an EU Member State</a:t>
                      </a:r>
                      <a:endParaRPr sz="1500" u="none" strike="noStrike" cap="none" dirty="0"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1500" u="none" strike="noStrike" cap="none" dirty="0"/>
                        <a:t>International </a:t>
                      </a:r>
                      <a:r>
                        <a:rPr lang="en-US" sz="1500" u="none" strike="noStrike" cap="none" dirty="0" err="1"/>
                        <a:t>organisations</a:t>
                      </a:r>
                      <a:r>
                        <a:rPr lang="en-US" sz="1500" u="none" strike="noStrike" cap="none" dirty="0"/>
                        <a:t> acting under the international law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982980" y="1516400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ELIGIBILITY of applicants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71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569391" y="2164536"/>
            <a:ext cx="7679666" cy="265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for participation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spcBef>
                <a:spcPts val="45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each </a:t>
            </a:r>
            <a:r>
              <a:rPr lang="en-US" sz="15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organisation</a:t>
            </a:r>
            <a:r>
              <a:rPr lang="en-US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can take part in a </a:t>
            </a:r>
            <a:r>
              <a:rPr lang="en-U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maximum of 2 proposals</a:t>
            </a:r>
            <a:r>
              <a:rPr lang="en-US" sz="15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out </a:t>
            </a:r>
            <a:r>
              <a:rPr lang="en-U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of which maximum 1 as Lead Partner</a:t>
            </a:r>
            <a:endParaRPr lang="en-US" sz="15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14313" indent="-214313">
              <a:spcBef>
                <a:spcPts val="450"/>
              </a:spcBef>
              <a:buClr>
                <a:schemeClr val="dk1"/>
              </a:buClr>
              <a:buSzPts val="2000"/>
              <a:buFont typeface="Arial"/>
              <a:buChar char="•"/>
            </a:pPr>
            <a:endParaRPr lang="en-US" sz="15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2000"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 per “department” 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for:</a:t>
            </a: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Ministries</a:t>
            </a: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Regions/Counties</a:t>
            </a: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Universities/Research institutions </a:t>
            </a: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0;p14">
            <a:extLst>
              <a:ext uri="{FF2B5EF4-FFF2-40B4-BE49-F238E27FC236}">
                <a16:creationId xmlns:a16="http://schemas.microsoft.com/office/drawing/2014/main" id="{0B2BFD0C-7506-60E9-DD73-9C69303CD33D}"/>
              </a:ext>
            </a:extLst>
          </p:cNvPr>
          <p:cNvSpPr txBox="1">
            <a:spLocks/>
          </p:cNvSpPr>
          <p:nvPr/>
        </p:nvSpPr>
        <p:spPr>
          <a:xfrm>
            <a:off x="982980" y="1516400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buClr>
                <a:srgbClr val="114B70"/>
              </a:buClr>
              <a:buSzPts val="4553"/>
            </a:pPr>
            <a:r>
              <a:rPr lang="en-US"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ELIGIBILITY of applicants</a:t>
            </a:r>
            <a:endParaRPr lang="en-US"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26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1517398" y="2096785"/>
            <a:ext cx="5616624" cy="36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888888"/>
              </a:buClr>
              <a:buSzPts val="1700"/>
            </a:pPr>
            <a:endParaRPr sz="12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1143000" y="2157380"/>
            <a:ext cx="7086600" cy="2332267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Assimilated partners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 and Croatian entities located outside of the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 that:</a:t>
            </a:r>
            <a:endParaRPr dirty="0"/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competent in their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scope of </a:t>
            </a:r>
            <a:r>
              <a:rPr lang="en-US" dirty="0">
                <a:ea typeface="Calibri"/>
                <a:cs typeface="Calibri"/>
                <a:sym typeface="Calibri"/>
              </a:rPr>
              <a:t>action for certain parts of the </a:t>
            </a:r>
            <a:r>
              <a:rPr lang="en-US" dirty="0" err="1">
                <a:ea typeface="Calibri"/>
                <a:cs typeface="Calibri"/>
                <a:sym typeface="Calibri"/>
              </a:rPr>
              <a:t>Programme</a:t>
            </a:r>
            <a:r>
              <a:rPr lang="en-US" dirty="0">
                <a:ea typeface="Calibri"/>
                <a:cs typeface="Calibri"/>
                <a:sym typeface="Calibri"/>
              </a:rPr>
              <a:t> area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5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 out activities that are beneficial for the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82980" y="1516400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ELIGIBILITY of applicants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68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587321" y="1354216"/>
            <a:ext cx="7032680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provisions applying to the LEAD applicant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901149" y="1751302"/>
            <a:ext cx="7341702" cy="40651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Applicants - 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Only Eligible public entities (reported below) can act as Lead Applicant</a:t>
            </a:r>
            <a:endParaRPr sz="120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66748068-074F-DAED-63CA-F45FA5034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75025"/>
              </p:ext>
            </p:extLst>
          </p:nvPr>
        </p:nvGraphicFramePr>
        <p:xfrm>
          <a:off x="405353" y="2221893"/>
          <a:ext cx="8418136" cy="3870150"/>
        </p:xfrm>
        <a:graphic>
          <a:graphicData uri="http://schemas.openxmlformats.org/drawingml/2006/table">
            <a:tbl>
              <a:tblPr firstRow="1" firstCol="1" bandRow="1"/>
              <a:tblGrid>
                <a:gridCol w="581245">
                  <a:extLst>
                    <a:ext uri="{9D8B030D-6E8A-4147-A177-3AD203B41FA5}">
                      <a16:colId xmlns:a16="http://schemas.microsoft.com/office/drawing/2014/main" val="1256857149"/>
                    </a:ext>
                  </a:extLst>
                </a:gridCol>
                <a:gridCol w="7836891">
                  <a:extLst>
                    <a:ext uri="{9D8B030D-6E8A-4147-A177-3AD203B41FA5}">
                      <a16:colId xmlns:a16="http://schemas.microsoft.com/office/drawing/2014/main" val="264349710"/>
                    </a:ext>
                  </a:extLst>
                </a:gridCol>
              </a:tblGrid>
              <a:tr h="226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S.O.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Eligible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organisation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 typology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068876"/>
                  </a:ext>
                </a:extLst>
              </a:tr>
              <a:tr h="776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1.1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A) Regional public administrations / Counties, such as through the departments having competence in economic development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B) Public sectorial agencies, such as regional development or innovation agencies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C) Business support </a:t>
                      </a:r>
                      <a:r>
                        <a:rPr lang="en-US" sz="13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organisations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, such as chambers of commerce / economy</a:t>
                      </a:r>
                    </a:p>
                    <a:p>
                      <a:pPr algn="just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D) Universities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21325"/>
                  </a:ext>
                </a:extLst>
              </a:tr>
              <a:tr h="582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A) Regional public administrations / Counties, such as through the departments having competence in civil protection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B) Public sectorial agencies, such as regional civil protection agencies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888131"/>
                  </a:ext>
                </a:extLst>
              </a:tr>
              <a:tr h="776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2.2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A) Regional public administrations / Counties, such as through the departments having competence in environmental issues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B) Public sectorial agencies, such as regional or national environmental management public authorities or agencies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52787"/>
                  </a:ext>
                </a:extLst>
              </a:tr>
              <a:tr h="582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A) Regional public administrations / Counties, such as through the departments having competence in maritime transports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B) Public sectorial agencies or authorities, managing public infrastructures, such as Port authorities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66809"/>
                  </a:ext>
                </a:extLst>
              </a:tr>
              <a:tr h="66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4.1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A) Regional public administrations / Counties, such as through the departments having competence in touristic or cultural development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Open Sans" panose="020B0606030504020204" pitchFamily="34" charset="0"/>
                          <a:cs typeface="Calibri" panose="020F0502020204030204" pitchFamily="34" charset="0"/>
                        </a:rPr>
                        <a:t>B) Public sectorial agencies, such as agencies in charge of touristic or cultural development or tourism boards</a:t>
                      </a:r>
                      <a:endParaRPr lang="it-IT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20036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DC36556-6E0E-2992-DFFC-9FF3D03D4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318" y="28158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2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/>
        </p:nvSpPr>
        <p:spPr>
          <a:xfrm>
            <a:off x="472296" y="1865368"/>
            <a:ext cx="7763774" cy="348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partnership requirements</a:t>
            </a:r>
            <a:endParaRPr sz="1600" dirty="0"/>
          </a:p>
          <a:p>
            <a:pPr>
              <a:spcBef>
                <a:spcPts val="450"/>
              </a:spcBef>
            </a:pP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lang="en-US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 is </a:t>
            </a:r>
            <a:r>
              <a:rPr lang="en-US"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recommended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involve an </a:t>
            </a:r>
            <a:r>
              <a:rPr lang="en-US"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appropriate number of partners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with a balanced participation between Italian and Croatian partners, as follows: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specific objective 1.1 </a:t>
            </a:r>
            <a:r>
              <a:rPr lang="en-US"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maximum 4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project partners 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specific objective 1.2 </a:t>
            </a:r>
            <a:r>
              <a:rPr lang="en-US"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maximum 8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project partners 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priorities 2, 3 and 4 </a:t>
            </a:r>
            <a:r>
              <a:rPr lang="en-US"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maximum 12 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project partners are recommended, with a balanced participation between Italian and Croatian partners.</a:t>
            </a:r>
            <a:endParaRPr sz="1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</a:pPr>
            <a:endParaRPr sz="13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4800083" y="4543412"/>
            <a:ext cx="7853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614632" y="1458855"/>
            <a:ext cx="7184150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PARTNERSHIP requirements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aphicFrame>
        <p:nvGraphicFramePr>
          <p:cNvPr id="237" name="Google Shape;237;p18"/>
          <p:cNvGraphicFramePr/>
          <p:nvPr>
            <p:extLst>
              <p:ext uri="{D42A27DB-BD31-4B8C-83A1-F6EECF244321}">
                <p14:modId xmlns:p14="http://schemas.microsoft.com/office/powerpoint/2010/main" val="1139129392"/>
              </p:ext>
            </p:extLst>
          </p:nvPr>
        </p:nvGraphicFramePr>
        <p:xfrm>
          <a:off x="2013037" y="2314588"/>
          <a:ext cx="5117926" cy="1021096"/>
        </p:xfrm>
        <a:graphic>
          <a:graphicData uri="http://schemas.openxmlformats.org/drawingml/2006/table">
            <a:tbl>
              <a:tblPr firstRow="1" bandRow="1" bandCol="1">
                <a:tableStyleId>{B301B821-A1FF-4177-AEE7-76D212191A09}</a:tableStyleId>
              </a:tblPr>
              <a:tblGrid>
                <a:gridCol w="255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Calibri"/>
                        </a:rPr>
                        <a:t>Priority 1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Calibri"/>
                        </a:rPr>
                        <a:t>Priorities 2, 3 and 4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90"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strike="noStrike" cap="none" dirty="0">
                          <a:sym typeface="Calibri"/>
                        </a:rPr>
                        <a:t>at least 2 partners</a:t>
                      </a:r>
                      <a:r>
                        <a:rPr lang="en-US" sz="1400" u="none" strike="noStrike" cap="none" dirty="0">
                          <a:sym typeface="Calibri"/>
                        </a:rPr>
                        <a:t>, out of which </a:t>
                      </a:r>
                      <a:r>
                        <a:rPr lang="en-US" sz="1400" b="1" u="none" strike="noStrike" cap="none" dirty="0">
                          <a:sym typeface="Calibri"/>
                        </a:rPr>
                        <a:t>1 Italian</a:t>
                      </a:r>
                      <a:r>
                        <a:rPr lang="en-US" sz="1400" u="none" strike="noStrike" cap="none" dirty="0">
                          <a:sym typeface="Calibri"/>
                        </a:rPr>
                        <a:t>, and </a:t>
                      </a:r>
                      <a:r>
                        <a:rPr lang="en-US" sz="1400" b="1" u="none" strike="noStrike" cap="none" dirty="0">
                          <a:sym typeface="Calibri"/>
                        </a:rPr>
                        <a:t>1 Croatian </a:t>
                      </a:r>
                      <a:r>
                        <a:rPr lang="en-US" sz="1400" u="none" strike="noStrike" cap="none" dirty="0">
                          <a:sym typeface="Calibri"/>
                        </a:rPr>
                        <a:t>partner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at least 6 </a:t>
                      </a:r>
                      <a:r>
                        <a:rPr lang="en-US" sz="1400" kern="1200" dirty="0">
                          <a:effectLst/>
                        </a:rPr>
                        <a:t>eligible </a:t>
                      </a:r>
                      <a:r>
                        <a:rPr lang="en-US" sz="1400" b="1" kern="1200" dirty="0">
                          <a:effectLst/>
                        </a:rPr>
                        <a:t>partners</a:t>
                      </a:r>
                      <a:r>
                        <a:rPr lang="en-US" sz="1400" kern="1200" dirty="0">
                          <a:effectLst/>
                        </a:rPr>
                        <a:t>, out of which </a:t>
                      </a:r>
                      <a:r>
                        <a:rPr lang="en-US" sz="1400" b="1" kern="1200" dirty="0">
                          <a:effectLst/>
                        </a:rPr>
                        <a:t>at least 3 Italian</a:t>
                      </a:r>
                      <a:r>
                        <a:rPr lang="en-US" sz="1400" kern="1200" dirty="0">
                          <a:effectLst/>
                        </a:rPr>
                        <a:t>, and </a:t>
                      </a:r>
                      <a:r>
                        <a:rPr lang="en-US" sz="1400" b="1" kern="1200" dirty="0">
                          <a:effectLst/>
                        </a:rPr>
                        <a:t>3 Croatian </a:t>
                      </a:r>
                      <a:r>
                        <a:rPr lang="en-US" sz="1400" kern="1200" dirty="0">
                          <a:effectLst/>
                        </a:rPr>
                        <a:t>partners</a:t>
                      </a:r>
                      <a:endParaRPr lang="it-IT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69" marR="54769" marT="34294" marB="34294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BBEA53E-C0B7-4026-8413-6105337E4546}"/>
              </a:ext>
            </a:extLst>
          </p:cNvPr>
          <p:cNvGraphicFramePr>
            <a:graphicFrameLocks noGrp="1"/>
          </p:cNvGraphicFramePr>
          <p:nvPr/>
        </p:nvGraphicFramePr>
        <p:xfrm>
          <a:off x="10492033" y="226243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769630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rgbClr val="0070C0"/>
                      </a:solidFill>
                      <a:prstDash val="solid"/>
                    </a:lnL>
                    <a:lnR w="12700" cmpd="sng">
                      <a:solidFill>
                        <a:srgbClr val="0070C0"/>
                      </a:solidFill>
                      <a:prstDash val="solid"/>
                    </a:lnR>
                    <a:lnT w="12700" cmpd="sng">
                      <a:solidFill>
                        <a:srgbClr val="0070C0"/>
                      </a:solidFill>
                      <a:prstDash val="solid"/>
                    </a:lnT>
                    <a:lnB w="12700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46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0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/>
        </p:nvSpPr>
        <p:spPr>
          <a:xfrm>
            <a:off x="4800083" y="4543412"/>
            <a:ext cx="7853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614632" y="1458855"/>
            <a:ext cx="7184150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PARTNERSHIP requirements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278F3CA-F73C-417E-AB16-DA661FC8024E}"/>
              </a:ext>
            </a:extLst>
          </p:cNvPr>
          <p:cNvSpPr/>
          <p:nvPr/>
        </p:nvSpPr>
        <p:spPr>
          <a:xfrm>
            <a:off x="614632" y="2104609"/>
            <a:ext cx="7928733" cy="262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sz="1600" b="1" dirty="0">
                <a:ea typeface="Calibri"/>
                <a:cs typeface="Calibri"/>
                <a:sym typeface="Calibri"/>
              </a:rPr>
              <a:t>Associated partners </a:t>
            </a:r>
          </a:p>
          <a:p>
            <a:pPr>
              <a:spcBef>
                <a:spcPts val="450"/>
              </a:spcBef>
            </a:pPr>
            <a:r>
              <a:rPr lang="en-US" sz="1600" dirty="0">
                <a:ea typeface="Calibri"/>
                <a:cs typeface="Calibri"/>
                <a:sym typeface="Calibri"/>
              </a:rPr>
              <a:t>Partners, may be </a:t>
            </a:r>
            <a:r>
              <a:rPr lang="en-US" sz="1600" i="1" dirty="0">
                <a:ea typeface="Calibri"/>
                <a:cs typeface="Calibri"/>
                <a:sym typeface="Calibri"/>
              </a:rPr>
              <a:t>outside the </a:t>
            </a:r>
            <a:r>
              <a:rPr lang="en-US" sz="1600" i="1" dirty="0" err="1">
                <a:ea typeface="Calibri"/>
                <a:cs typeface="Calibri"/>
                <a:sym typeface="Calibri"/>
              </a:rPr>
              <a:t>Programme</a:t>
            </a:r>
            <a:r>
              <a:rPr lang="en-US" sz="1600" i="1" dirty="0">
                <a:ea typeface="Calibri"/>
                <a:cs typeface="Calibri"/>
                <a:sym typeface="Calibri"/>
              </a:rPr>
              <a:t> area or from third countries</a:t>
            </a:r>
            <a:r>
              <a:rPr lang="en-US" sz="1600" dirty="0">
                <a:ea typeface="Calibri"/>
                <a:cs typeface="Calibri"/>
                <a:sym typeface="Calibri"/>
              </a:rPr>
              <a:t>, without project budget, but which </a:t>
            </a:r>
            <a:r>
              <a:rPr lang="en-US" sz="1600" u="sng" dirty="0">
                <a:ea typeface="Calibri"/>
                <a:cs typeface="Calibri"/>
                <a:sym typeface="Calibri"/>
              </a:rPr>
              <a:t>directly contribute </a:t>
            </a:r>
            <a:r>
              <a:rPr lang="en-US" sz="1600" dirty="0">
                <a:ea typeface="Calibri"/>
                <a:cs typeface="Calibri"/>
                <a:sym typeface="Calibri"/>
              </a:rPr>
              <a:t>to the achievement of project’s objectives:</a:t>
            </a: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  <a:sym typeface="Calibri"/>
              </a:rPr>
              <a:t>Their participation may be </a:t>
            </a:r>
            <a:r>
              <a:rPr lang="en-US" sz="1600" b="1" dirty="0">
                <a:ea typeface="Calibri"/>
                <a:cs typeface="Calibri"/>
                <a:sym typeface="Calibri"/>
              </a:rPr>
              <a:t>important for </a:t>
            </a:r>
            <a:r>
              <a:rPr lang="en-US" sz="1600" b="1" dirty="0">
                <a:ea typeface="Calibri"/>
                <a:cs typeface="Calibri"/>
              </a:rPr>
              <a:t>capitalizing achieved results</a:t>
            </a:r>
            <a:r>
              <a:rPr lang="en-US" sz="1600" dirty="0">
                <a:ea typeface="Calibri"/>
                <a:cs typeface="Calibri"/>
                <a:sym typeface="Calibri"/>
              </a:rPr>
              <a:t>;</a:t>
            </a: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  <a:sym typeface="Calibri"/>
              </a:rPr>
              <a:t>Their participation may be </a:t>
            </a:r>
            <a:r>
              <a:rPr lang="en-US" sz="1600" b="1" dirty="0">
                <a:ea typeface="Calibri"/>
                <a:cs typeface="Calibri"/>
                <a:sym typeface="Calibri"/>
              </a:rPr>
              <a:t>important</a:t>
            </a:r>
            <a:r>
              <a:rPr lang="en-US" sz="1600" dirty="0">
                <a:ea typeface="Calibri"/>
                <a:cs typeface="Calibri"/>
                <a:sym typeface="Calibri"/>
              </a:rPr>
              <a:t> </a:t>
            </a:r>
            <a:r>
              <a:rPr lang="en-US" sz="1600" dirty="0"/>
              <a:t>for </a:t>
            </a:r>
            <a:r>
              <a:rPr lang="en-US" sz="1600" b="1" dirty="0"/>
              <a:t>synergies</a:t>
            </a:r>
            <a:r>
              <a:rPr lang="en-US" sz="1600" dirty="0"/>
              <a:t> and </a:t>
            </a:r>
            <a:r>
              <a:rPr lang="en-US" sz="1600" b="1" dirty="0"/>
              <a:t>complementarities</a:t>
            </a:r>
            <a:r>
              <a:rPr lang="en-US" sz="1600" dirty="0"/>
              <a:t> among </a:t>
            </a:r>
            <a:r>
              <a:rPr lang="en-US" sz="1600" i="1" dirty="0"/>
              <a:t>projects</a:t>
            </a:r>
            <a:r>
              <a:rPr lang="en-US" sz="1600" dirty="0"/>
              <a:t>, </a:t>
            </a:r>
            <a:r>
              <a:rPr lang="en-US" sz="1600" b="1" dirty="0" err="1"/>
              <a:t>programmes</a:t>
            </a:r>
            <a:r>
              <a:rPr lang="en-US" sz="1600" dirty="0"/>
              <a:t> and EU </a:t>
            </a:r>
            <a:r>
              <a:rPr lang="en-US" sz="1600" b="1" dirty="0"/>
              <a:t>macro-regional strategies;</a:t>
            </a:r>
            <a:endParaRPr lang="en-US" sz="1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spcBef>
                <a:spcPts val="45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IMPORTANT! </a:t>
            </a:r>
            <a:r>
              <a:rPr lang="en-US" sz="1600" b="1" dirty="0"/>
              <a:t>The number of Associated partners shall not exceed the number of project partners.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2684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/>
        </p:nvSpPr>
        <p:spPr>
          <a:xfrm>
            <a:off x="4800083" y="4543412"/>
            <a:ext cx="7853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614632" y="1458855"/>
            <a:ext cx="7184150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PARTNERSHIP requirements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709682" y="3406430"/>
            <a:ext cx="550861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t" anchorCtr="0"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rgbClr val="888888"/>
              </a:buClr>
              <a:buSzPts val="2003"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84F1E05-198E-8026-B89E-E3655648A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83636"/>
              </p:ext>
            </p:extLst>
          </p:nvPr>
        </p:nvGraphicFramePr>
        <p:xfrm>
          <a:off x="915985" y="2129176"/>
          <a:ext cx="6882797" cy="241423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589657">
                  <a:extLst>
                    <a:ext uri="{9D8B030D-6E8A-4147-A177-3AD203B41FA5}">
                      <a16:colId xmlns:a16="http://schemas.microsoft.com/office/drawing/2014/main" val="3227904182"/>
                    </a:ext>
                  </a:extLst>
                </a:gridCol>
                <a:gridCol w="2293140">
                  <a:extLst>
                    <a:ext uri="{9D8B030D-6E8A-4147-A177-3AD203B41FA5}">
                      <a16:colId xmlns:a16="http://schemas.microsoft.com/office/drawing/2014/main" val="3180424426"/>
                    </a:ext>
                  </a:extLst>
                </a:gridCol>
              </a:tblGrid>
              <a:tr h="2384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RULES ON PARTNERSHIPS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9657682"/>
                  </a:ext>
                </a:extLst>
              </a:tr>
              <a:tr h="23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Minimum number of partners per project in Priority 1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 (one from IT, one from HR)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1626094"/>
                  </a:ext>
                </a:extLst>
              </a:tr>
              <a:tr h="23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Minimum number of partners per project in Priorities 2, 3 and 4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(three from IT, three from HR)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70166924"/>
                  </a:ext>
                </a:extLst>
              </a:tr>
              <a:tr h="23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Minimum ERDF budget per partner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300.000 EURO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5475757"/>
                  </a:ext>
                </a:extLst>
              </a:tr>
              <a:tr h="23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Recommended maximum no. of partners per project in S.O. 1.1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0984704"/>
                  </a:ext>
                </a:extLst>
              </a:tr>
              <a:tr h="23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Recommended maximum no. of partners per project in S.O. 1.2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6809252"/>
                  </a:ext>
                </a:extLst>
              </a:tr>
              <a:tr h="491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Recommended maximum no. of partners per project in S.O. 2.1, 2.2, 3.1 and 4.1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4716855"/>
                  </a:ext>
                </a:extLst>
              </a:tr>
              <a:tr h="491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Maximum n. of associated partners per project (all SOs)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Equal to no. of partners (LP + PPs)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207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8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/>
        </p:nvSpPr>
        <p:spPr>
          <a:xfrm>
            <a:off x="4800083" y="4543412"/>
            <a:ext cx="7853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614632" y="1458855"/>
            <a:ext cx="7184150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Contribution to indicators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709682" y="3406430"/>
            <a:ext cx="550861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t" anchorCtr="0">
            <a:normAutofit lnSpcReduction="10000"/>
          </a:bodyPr>
          <a:lstStyle/>
          <a:p>
            <a:pPr algn="just">
              <a:lnSpc>
                <a:spcPct val="90000"/>
              </a:lnSpc>
              <a:buClr>
                <a:srgbClr val="888888"/>
              </a:buClr>
              <a:buSzPts val="2003"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1143ED-08A9-4AC0-7DC3-7CF57BF7E4C6}"/>
              </a:ext>
            </a:extLst>
          </p:cNvPr>
          <p:cNvSpPr txBox="1"/>
          <p:nvPr/>
        </p:nvSpPr>
        <p:spPr>
          <a:xfrm>
            <a:off x="737419" y="2231923"/>
            <a:ext cx="7836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</a:t>
            </a:r>
            <a:r>
              <a:rPr lang="it-IT" dirty="0" err="1"/>
              <a:t>Annex</a:t>
            </a:r>
            <a:r>
              <a:rPr lang="it-IT" dirty="0"/>
              <a:t> 1 to the Call </a:t>
            </a:r>
            <a:r>
              <a:rPr lang="it-IT" dirty="0" err="1"/>
              <a:t>Announcement</a:t>
            </a:r>
            <a:r>
              <a:rPr lang="it-IT" dirty="0"/>
              <a:t>» </a:t>
            </a:r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 err="1"/>
              <a:t>figures</a:t>
            </a:r>
            <a:r>
              <a:rPr lang="it-IT" dirty="0"/>
              <a:t> of </a:t>
            </a:r>
            <a:r>
              <a:rPr lang="it-IT" dirty="0" err="1"/>
              <a:t>expected</a:t>
            </a:r>
            <a:r>
              <a:rPr lang="it-IT" dirty="0"/>
              <a:t> c</a:t>
            </a:r>
            <a:r>
              <a:rPr lang="en-US" dirty="0" err="1"/>
              <a:t>ontribution</a:t>
            </a:r>
            <a:r>
              <a:rPr lang="en-US" dirty="0"/>
              <a:t> to output and result indicators per each OSI project</a:t>
            </a:r>
          </a:p>
          <a:p>
            <a:endParaRPr lang="en-US" dirty="0"/>
          </a:p>
          <a:p>
            <a:r>
              <a:rPr lang="en-US" dirty="0"/>
              <a:t>Examples of intervention logic are also provided</a:t>
            </a:r>
          </a:p>
          <a:p>
            <a:endParaRPr lang="en-US" dirty="0"/>
          </a:p>
          <a:p>
            <a:r>
              <a:rPr lang="en-US" dirty="0"/>
              <a:t>Also check the “Intervention Logic” document for more information on the definitions of each indicator</a:t>
            </a:r>
          </a:p>
          <a:p>
            <a:endParaRPr lang="en-US" dirty="0"/>
          </a:p>
          <a:p>
            <a:r>
              <a:rPr lang="en-US" dirty="0"/>
              <a:t>The assessment foresees the verification of the compliance with intervention logic and indicators’ expected values</a:t>
            </a:r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44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653092" y="1409586"/>
            <a:ext cx="7886700" cy="51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  <a:buFont typeface="Calibri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Assessment procedure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244" name="Google Shape;244;p19" descr="https://lh4.googleusercontent.com/M5E0qwoMPWzIiOOVwa2TOBslArRME6xmyppPRTrXX0YEcXQuIxZASo0CPiZ_amUMtXqeOmda15Y41fGLWwB2A_2DpYrW9HZzgjMUTKko-LBTTvH4UpAD0AlYqmaLVPGXOgktgH97teHU681UZDDmVil3rdvokzi2widU7dK7D80CcGpyTRvABpfDYv2yzSKGwzacvA"/>
          <p:cNvPicPr preferRelativeResize="0"/>
          <p:nvPr/>
        </p:nvPicPr>
        <p:blipFill rotWithShape="1">
          <a:blip r:embed="rId3">
            <a:alphaModFix/>
          </a:blip>
          <a:srcRect l="12462" r="12396" b="30948"/>
          <a:stretch/>
        </p:blipFill>
        <p:spPr>
          <a:xfrm>
            <a:off x="876693" y="1994211"/>
            <a:ext cx="7390614" cy="402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15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565484" y="1384998"/>
            <a:ext cx="6930548" cy="53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Application package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1007199" y="1919301"/>
            <a:ext cx="7129602" cy="4004912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BBD6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dirty="0">
                <a:solidFill>
                  <a:srgbClr val="000000"/>
                </a:solidFill>
              </a:rPr>
              <a:t>Call </a:t>
            </a:r>
            <a:r>
              <a:rPr lang="it-IT" sz="1550" dirty="0" err="1">
                <a:solidFill>
                  <a:srgbClr val="000000"/>
                </a:solidFill>
              </a:rPr>
              <a:t>announcement</a:t>
            </a:r>
            <a:r>
              <a:rPr lang="it-IT" sz="155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Annex 1 to the call announcement “Thematic descriptive sheets”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Annex 2 to the call announcement “Guidance on Aid Schemes for Priority 1”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dirty="0">
                <a:solidFill>
                  <a:srgbClr val="000000"/>
                </a:solidFill>
              </a:rPr>
              <a:t>Project </a:t>
            </a:r>
            <a:r>
              <a:rPr lang="it-IT" sz="1550" dirty="0" err="1">
                <a:solidFill>
                  <a:srgbClr val="000000"/>
                </a:solidFill>
              </a:rPr>
              <a:t>selection</a:t>
            </a:r>
            <a:r>
              <a:rPr lang="it-IT" sz="1550" dirty="0">
                <a:solidFill>
                  <a:srgbClr val="000000"/>
                </a:solidFill>
              </a:rPr>
              <a:t> procedure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Annex 1 to the Project selection procedure “Assessment criteria”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dirty="0">
                <a:solidFill>
                  <a:srgbClr val="000000"/>
                </a:solidFill>
              </a:rPr>
              <a:t>Guidelines for </a:t>
            </a:r>
            <a:r>
              <a:rPr lang="it-IT" sz="1550" dirty="0" err="1">
                <a:solidFill>
                  <a:srgbClr val="000000"/>
                </a:solidFill>
              </a:rPr>
              <a:t>Applicants</a:t>
            </a:r>
            <a:r>
              <a:rPr lang="it-IT" sz="155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Off-line Application Form template for OSIs </a:t>
            </a:r>
            <a:r>
              <a:rPr lang="en-US" sz="1550" i="1" dirty="0">
                <a:solidFill>
                  <a:srgbClr val="000000"/>
                </a:solidFill>
              </a:rPr>
              <a:t>(for information purposes)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Lead partner (LP) Declaration template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550" dirty="0">
                <a:solidFill>
                  <a:srgbClr val="000000"/>
                </a:solidFill>
              </a:rPr>
              <a:t>Project partner (PP) </a:t>
            </a:r>
            <a:r>
              <a:rPr lang="it-IT" sz="1550" dirty="0" err="1">
                <a:solidFill>
                  <a:srgbClr val="000000"/>
                </a:solidFill>
              </a:rPr>
              <a:t>Declaration</a:t>
            </a:r>
            <a:r>
              <a:rPr lang="it-IT" sz="1550" dirty="0">
                <a:solidFill>
                  <a:srgbClr val="000000"/>
                </a:solidFill>
              </a:rPr>
              <a:t> template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Associated partner (AP) Declaration template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0000"/>
                </a:solidFill>
              </a:rPr>
              <a:t>Subsidy Contract template </a:t>
            </a:r>
            <a:r>
              <a:rPr lang="en-US" sz="1550" i="1" dirty="0">
                <a:solidFill>
                  <a:srgbClr val="000000"/>
                </a:solidFill>
              </a:rPr>
              <a:t>(for information purposes)</a:t>
            </a:r>
            <a:endParaRPr lang="it-IT" sz="15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9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691496" y="1496118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  <a:buFont typeface="Calibri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Timeline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745DF2C-7480-4911-82A0-46028F42C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593321"/>
              </p:ext>
            </p:extLst>
          </p:nvPr>
        </p:nvGraphicFramePr>
        <p:xfrm>
          <a:off x="1011811" y="1788506"/>
          <a:ext cx="71769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05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4C459E-79F8-5C79-12EA-2658FDD366C8}"/>
              </a:ext>
            </a:extLst>
          </p:cNvPr>
          <p:cNvSpPr txBox="1"/>
          <p:nvPr/>
        </p:nvSpPr>
        <p:spPr>
          <a:xfrm>
            <a:off x="1066848" y="2788806"/>
            <a:ext cx="70103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Veneto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for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Policies, Human Capital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Programming of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Directorate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Joint Programming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it-IT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sz="1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</a:t>
            </a:r>
            <a:r>
              <a:rPr lang="it-IT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Managing Authority and Joint </a:t>
            </a:r>
            <a:r>
              <a:rPr lang="it-IT" sz="1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Dorsoduro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3494/A - 30123 Venezia </a:t>
            </a: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italia.croazia@regione.veneto.it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italia.croazia@pec.regione.veneto.it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+39 041 2791781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10" y="4538607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10" y="4897161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009" y="5230027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009" y="4130522"/>
            <a:ext cx="280514" cy="2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600885" y="1501019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How to apply and Assistance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72" y="1998437"/>
            <a:ext cx="7032684" cy="109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 marL="214313" indent="-214313">
              <a:lnSpc>
                <a:spcPct val="114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proposals must be submitted in English and only through </a:t>
            </a:r>
            <a:r>
              <a:rPr lang="en-US" sz="15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Jems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45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LP is in charge of the submission of the project proposal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to applicants is provided by the JS in Venice (IT) and Zadar (HR)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1455790" y="3180241"/>
            <a:ext cx="2423161" cy="14747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2003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information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FAQs 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Updates on </a:t>
            </a:r>
            <a:r>
              <a:rPr lang="en-US" sz="1200" b="1" dirty="0" err="1">
                <a:latin typeface="Calibri"/>
                <a:ea typeface="Calibri"/>
                <a:cs typeface="Calibri"/>
                <a:sym typeface="Calibri"/>
              </a:rPr>
              <a:t>Infodays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consultations with the JS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Partner search tool</a:t>
            </a:r>
            <a:endParaRPr sz="1350" dirty="0"/>
          </a:p>
        </p:txBody>
      </p:sp>
      <p:sp>
        <p:nvSpPr>
          <p:cNvPr id="147" name="Google Shape;147;p9"/>
          <p:cNvSpPr txBox="1"/>
          <p:nvPr/>
        </p:nvSpPr>
        <p:spPr>
          <a:xfrm>
            <a:off x="4572000" y="3180240"/>
            <a:ext cx="3047525" cy="2808184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2003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documents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EU Policy Framework documents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Interreg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SEA Environmental Report 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Implementation Manual </a:t>
            </a:r>
            <a:r>
              <a:rPr lang="en-US" sz="12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Intervention logic </a:t>
            </a:r>
            <a:endParaRPr sz="1200" i="1" dirty="0"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Contribution to EUSAIR Flagships </a:t>
            </a:r>
            <a:endParaRPr sz="1350" dirty="0"/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Capitalisation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plan</a:t>
            </a: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200" dirty="0" err="1">
                <a:ea typeface="Calibri"/>
                <a:cs typeface="Calibri"/>
                <a:sym typeface="Calibri"/>
              </a:rPr>
              <a:t>Beneficiary</a:t>
            </a:r>
            <a:r>
              <a:rPr lang="it-IT" sz="1200" dirty="0">
                <a:ea typeface="Calibri"/>
                <a:cs typeface="Calibri"/>
                <a:sym typeface="Calibri"/>
              </a:rPr>
              <a:t> </a:t>
            </a:r>
            <a:r>
              <a:rPr lang="it-IT" sz="1200" dirty="0" err="1">
                <a:ea typeface="Calibri"/>
                <a:cs typeface="Calibri"/>
                <a:sym typeface="Calibri"/>
              </a:rPr>
              <a:t>financial</a:t>
            </a:r>
            <a:r>
              <a:rPr lang="it-IT" sz="1200" dirty="0">
                <a:ea typeface="Calibri"/>
                <a:cs typeface="Calibri"/>
                <a:sym typeface="Calibri"/>
              </a:rPr>
              <a:t> </a:t>
            </a:r>
            <a:r>
              <a:rPr lang="it-IT" sz="1200" dirty="0" err="1">
                <a:ea typeface="Calibri"/>
                <a:cs typeface="Calibri"/>
                <a:sym typeface="Calibri"/>
              </a:rPr>
              <a:t>capacity</a:t>
            </a:r>
            <a:endParaRPr lang="it-IT" sz="1200" dirty="0">
              <a:ea typeface="Calibri"/>
              <a:cs typeface="Calibri"/>
              <a:sym typeface="Calibri"/>
            </a:endParaRP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it-IT" sz="1200" dirty="0">
                <a:ea typeface="Calibri"/>
                <a:cs typeface="Calibri"/>
                <a:sym typeface="Calibri"/>
              </a:rPr>
              <a:t>DNSH procedure</a:t>
            </a:r>
          </a:p>
          <a:p>
            <a:pPr marL="214313" indent="-214313">
              <a:lnSpc>
                <a:spcPct val="114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ea typeface="Calibri"/>
                <a:cs typeface="Calibri"/>
                <a:sym typeface="Calibri"/>
              </a:rPr>
              <a:t>Manual for Submitting Project Application in </a:t>
            </a:r>
            <a:r>
              <a:rPr lang="en-US" sz="1200" dirty="0" err="1">
                <a:ea typeface="Calibri"/>
                <a:cs typeface="Calibri"/>
                <a:sym typeface="Calibri"/>
              </a:rPr>
              <a:t>Jems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82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2466012" y="4543412"/>
            <a:ext cx="784102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3548233" y="4543412"/>
            <a:ext cx="785313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678141" y="2309077"/>
            <a:ext cx="7628642" cy="283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07000"/>
              </a:lnSpc>
              <a:buClr>
                <a:schemeClr val="dk1"/>
              </a:buClr>
              <a:buSzPts val="2800"/>
            </a:pPr>
            <a:r>
              <a:rPr lang="it-IT" sz="21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Operations of Strategic </a:t>
            </a:r>
            <a:r>
              <a:rPr lang="it-IT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Importance</a:t>
            </a:r>
            <a:r>
              <a:rPr lang="it-IT" sz="21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(OSI) projects: </a:t>
            </a:r>
          </a:p>
          <a:p>
            <a:pPr algn="just">
              <a:lnSpc>
                <a:spcPct val="107000"/>
              </a:lnSpc>
              <a:buClr>
                <a:schemeClr val="dk1"/>
              </a:buClr>
              <a:buSzPts val="2800"/>
            </a:pPr>
            <a:endParaRPr lang="en-US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107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high-quality cross-border strategic projects in which </a:t>
            </a:r>
            <a:r>
              <a:rPr lang="en-US" sz="21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organisations</a:t>
            </a:r>
            <a:r>
              <a:rPr lang="en-US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can cooperate to address common relevant thematic issues and very concrete needs in the area;</a:t>
            </a:r>
          </a:p>
          <a:p>
            <a:pPr marL="342900" indent="-342900" algn="just">
              <a:lnSpc>
                <a:spcPct val="107000"/>
              </a:lnSpc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dk1"/>
                </a:solidFill>
                <a:ea typeface="Calibri"/>
                <a:cs typeface="Calibri"/>
              </a:rPr>
              <a:t>complex cooperation projects typically originating from a top-down process, guided by the </a:t>
            </a:r>
            <a:r>
              <a:rPr lang="en-US" sz="2100" dirty="0" err="1">
                <a:solidFill>
                  <a:schemeClr val="dk1"/>
                </a:solidFill>
                <a:ea typeface="Calibri"/>
                <a:cs typeface="Calibri"/>
              </a:rPr>
              <a:t>Programme</a:t>
            </a:r>
            <a:r>
              <a:rPr lang="en-US" sz="2100" dirty="0">
                <a:solidFill>
                  <a:schemeClr val="dk1"/>
                </a:solidFill>
                <a:ea typeface="Calibri"/>
                <a:cs typeface="Calibri"/>
              </a:rPr>
              <a:t> decision-makers, who acknowledge a need or a potential for a cross-border solution.</a:t>
            </a:r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678141" y="1518821"/>
            <a:ext cx="7886700" cy="48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rm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Typology of supported projects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54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/>
        </p:nvSpPr>
        <p:spPr>
          <a:xfrm>
            <a:off x="3548233" y="4543412"/>
            <a:ext cx="785313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4800083" y="4543412"/>
            <a:ext cx="7853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>
            <a:spLocks noGrp="1"/>
          </p:cNvSpPr>
          <p:nvPr>
            <p:ph type="ctrTitle" idx="4294967295"/>
          </p:nvPr>
        </p:nvSpPr>
        <p:spPr>
          <a:xfrm>
            <a:off x="547687" y="1404102"/>
            <a:ext cx="7453313" cy="63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rmAutofit/>
          </a:bodyPr>
          <a:lstStyle/>
          <a:p>
            <a:pPr algn="l"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Objectives of the Call and SOs - OSI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aphicFrame>
        <p:nvGraphicFramePr>
          <p:cNvPr id="87" name="Google Shape;87;p4"/>
          <p:cNvGraphicFramePr/>
          <p:nvPr>
            <p:extLst>
              <p:ext uri="{D42A27DB-BD31-4B8C-83A1-F6EECF244321}">
                <p14:modId xmlns:p14="http://schemas.microsoft.com/office/powerpoint/2010/main" val="352866081"/>
              </p:ext>
            </p:extLst>
          </p:nvPr>
        </p:nvGraphicFramePr>
        <p:xfrm>
          <a:off x="624440" y="2294583"/>
          <a:ext cx="7551488" cy="3473152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49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Specific Objective (SO)</a:t>
                      </a:r>
                      <a:endParaRPr sz="1400" dirty="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solidFill>
                            <a:schemeClr val="dk2"/>
                          </a:solidFill>
                        </a:rPr>
                        <a:t>1</a:t>
                      </a:r>
                      <a:endParaRPr sz="21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1.1 Developing and enhancing research and innovation capacities and the uptake of advanced technologies</a:t>
                      </a:r>
                      <a:endParaRPr sz="140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1.2 Developing skills for smart specialisation, industrial transition and entrepreneurship</a:t>
                      </a:r>
                      <a:endParaRPr sz="140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>
                          <a:solidFill>
                            <a:schemeClr val="dk2"/>
                          </a:solidFill>
                        </a:rPr>
                        <a:t>2</a:t>
                      </a:r>
                      <a:endParaRPr sz="21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2.1 Promoting climate change adaptation and disaster risk prevention, resilience taking into account eco-system based approaches</a:t>
                      </a:r>
                      <a:endParaRPr sz="1400" dirty="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8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2.2 Enhancing protection and preservation of nature, biodiversity and </a:t>
                      </a:r>
                      <a:r>
                        <a:rPr lang="en-US" sz="1400" dirty="0"/>
                        <a:t>green infrastructure, including in urban areas, and reducing all forms of pollution</a:t>
                      </a:r>
                      <a:endParaRPr sz="1400" dirty="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dk2"/>
                          </a:solidFill>
                        </a:rPr>
                        <a:t>3</a:t>
                      </a:r>
                      <a:endParaRPr sz="21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3.1 Developing and enhancing sustainable, climate resilient, intelligent and intermodal national, regional and local mobility, including improved access to TEN-T and cross-border mobility</a:t>
                      </a:r>
                      <a:endParaRPr sz="140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strike="noStrike" cap="none" dirty="0">
                          <a:solidFill>
                            <a:schemeClr val="dk2"/>
                          </a:solidFill>
                        </a:rPr>
                        <a:t>4</a:t>
                      </a:r>
                      <a:endParaRPr sz="2100" u="none" strike="noStrike" cap="none" dirty="0">
                        <a:solidFill>
                          <a:schemeClr val="dk2"/>
                        </a:solidFill>
                      </a:endParaRPr>
                    </a:p>
                  </a:txBody>
                  <a:tcPr marL="68588" marR="68588" marT="34294" marB="34294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4.1 Enhancing the role of culture and sustainable tourism in economic development, social inclusion and social innovation</a:t>
                      </a:r>
                      <a:endParaRPr sz="1400" dirty="0"/>
                    </a:p>
                  </a:txBody>
                  <a:tcPr marL="68588" marR="68588" marT="34294" marB="3429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8" name="Google Shape;88;p4"/>
          <p:cNvSpPr/>
          <p:nvPr/>
        </p:nvSpPr>
        <p:spPr>
          <a:xfrm>
            <a:off x="7270978" y="1423308"/>
            <a:ext cx="1809900" cy="11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OSI Projects</a:t>
            </a:r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shall address the following SOs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88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3548233" y="4543412"/>
            <a:ext cx="785313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4800083" y="4543412"/>
            <a:ext cx="7853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ctrTitle"/>
          </p:nvPr>
        </p:nvSpPr>
        <p:spPr>
          <a:xfrm>
            <a:off x="581055" y="1394964"/>
            <a:ext cx="6858000" cy="42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 algn="l"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Programme cooperation area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6916228" y="1573679"/>
            <a:ext cx="1938212" cy="107442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Projects should clearly create benefit for the Programme area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 descr="https://www.italy-croatia.eu/documents/4208634/4353577/COOPERATION-AREA-NEW.png/0d9a1e87-bfc3-d05c-6948-b749148ff90a?t=1639494294426&amp;imagePreview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4858" y="1873264"/>
            <a:ext cx="4468813" cy="425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6704548" y="3238026"/>
            <a:ext cx="40179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405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303405" y="3238027"/>
            <a:ext cx="665086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5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405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1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669551" y="1447425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Call budget and co-financing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6348510" y="3070804"/>
            <a:ext cx="2192329" cy="247309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 marL="420053" indent="-214312">
              <a:spcBef>
                <a:spcPts val="752"/>
              </a:spcBef>
              <a:buClr>
                <a:schemeClr val="dk1"/>
              </a:buClr>
              <a:buSzPts val="2003"/>
              <a:buFont typeface="Arial"/>
              <a:buChar char="•"/>
            </a:pPr>
            <a:r>
              <a:rPr lang="en-US" sz="1350" dirty="0">
                <a:solidFill>
                  <a:schemeClr val="tx1"/>
                </a:solidFill>
              </a:rPr>
              <a:t>A 20% co-financing not covered by ERDF funds must be ensured by national/own resources for each project/ partner</a:t>
            </a:r>
            <a:endParaRPr dirty="0">
              <a:solidFill>
                <a:schemeClr val="tx1"/>
              </a:solidFill>
            </a:endParaRPr>
          </a:p>
          <a:p>
            <a:pPr marL="420053" indent="-214312">
              <a:spcBef>
                <a:spcPts val="752"/>
              </a:spcBef>
              <a:buClr>
                <a:schemeClr val="dk1"/>
              </a:buClr>
              <a:buSzPts val="2003"/>
              <a:buFont typeface="Arial"/>
              <a:buChar char="•"/>
            </a:pPr>
            <a:r>
              <a:rPr lang="en-US" sz="1350" dirty="0">
                <a:solidFill>
                  <a:schemeClr val="dk1"/>
                </a:solidFill>
              </a:rPr>
              <a:t>Italian national co-financing is ensured by the State (</a:t>
            </a:r>
            <a:r>
              <a:rPr lang="en-US" sz="1350" i="1" dirty="0" err="1">
                <a:solidFill>
                  <a:schemeClr val="dk1"/>
                </a:solidFill>
              </a:rPr>
              <a:t>Fondo</a:t>
            </a:r>
            <a:r>
              <a:rPr lang="en-US" sz="1350" i="1" dirty="0">
                <a:solidFill>
                  <a:schemeClr val="dk1"/>
                </a:solidFill>
              </a:rPr>
              <a:t> di </a:t>
            </a:r>
            <a:r>
              <a:rPr lang="en-US" sz="1350" i="1" dirty="0" err="1">
                <a:solidFill>
                  <a:schemeClr val="dk1"/>
                </a:solidFill>
              </a:rPr>
              <a:t>Rotazione</a:t>
            </a:r>
            <a:r>
              <a:rPr lang="en-US" sz="1350" dirty="0">
                <a:solidFill>
                  <a:schemeClr val="dk1"/>
                </a:solidFill>
              </a:rPr>
              <a:t>) for all PPs</a:t>
            </a:r>
            <a:endParaRPr sz="1350" dirty="0">
              <a:solidFill>
                <a:schemeClr val="dk1"/>
              </a:solidFill>
            </a:endParaRPr>
          </a:p>
        </p:txBody>
      </p:sp>
      <p:graphicFrame>
        <p:nvGraphicFramePr>
          <p:cNvPr id="158" name="Google Shape;158;p10"/>
          <p:cNvGraphicFramePr/>
          <p:nvPr>
            <p:extLst>
              <p:ext uri="{D42A27DB-BD31-4B8C-83A1-F6EECF244321}">
                <p14:modId xmlns:p14="http://schemas.microsoft.com/office/powerpoint/2010/main" val="3460383631"/>
              </p:ext>
            </p:extLst>
          </p:nvPr>
        </p:nvGraphicFramePr>
        <p:xfrm>
          <a:off x="2493000" y="3070804"/>
          <a:ext cx="3746434" cy="2900364"/>
        </p:xfrm>
        <a:graphic>
          <a:graphicData uri="http://schemas.openxmlformats.org/drawingml/2006/table">
            <a:tbl>
              <a:tblPr firstRow="1" lastRow="1" bandRow="1" bandCol="1">
                <a:noFill/>
              </a:tblPr>
              <a:tblGrid>
                <a:gridCol w="74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570">
                  <a:extLst>
                    <a:ext uri="{9D8B030D-6E8A-4147-A177-3AD203B41FA5}">
                      <a16:colId xmlns:a16="http://schemas.microsoft.com/office/drawing/2014/main" val="337775621"/>
                    </a:ext>
                  </a:extLst>
                </a:gridCol>
              </a:tblGrid>
              <a:tr h="771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OSI projects </a:t>
                      </a:r>
                      <a:r>
                        <a:rPr lang="it-IT" sz="15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Expected</a:t>
                      </a:r>
                      <a:r>
                        <a:rPr lang="it-IT" sz="1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budget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(ERDF)</a:t>
                      </a:r>
                      <a:endParaRPr sz="1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it-IT" sz="1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Projects</a:t>
                      </a:r>
                      <a:endParaRPr sz="1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solidFill>
                      <a:srgbClr val="D5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2.500.000,00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5.000.000,00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6.000.000,00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5.500.000,00</a:t>
                      </a:r>
                      <a:endParaRPr lang="en-US" sz="15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69" marR="54769" marT="34294" marB="34294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6.000.000,00</a:t>
                      </a:r>
                      <a:endParaRPr lang="en-US" sz="15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69" marR="54769" marT="34294" marB="34294"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5.500.000,00</a:t>
                      </a:r>
                      <a:endParaRPr lang="en-US" sz="150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69" marR="54769" marT="34294" marB="34294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400"/>
                    </a:p>
                  </a:txBody>
                  <a:tcPr marL="68588" marR="68588" marT="34294" marB="34294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a typeface="Calibri"/>
                          <a:cs typeface="Calibri"/>
                          <a:sym typeface="Calibri"/>
                        </a:rPr>
                        <a:t>30.500.000,00</a:t>
                      </a:r>
                      <a:endParaRPr sz="15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5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9" name="Google Shape;159;p10"/>
          <p:cNvSpPr txBox="1"/>
          <p:nvPr/>
        </p:nvSpPr>
        <p:spPr>
          <a:xfrm>
            <a:off x="1622495" y="1955083"/>
            <a:ext cx="5899009" cy="8976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05740">
              <a:lnSpc>
                <a:spcPct val="90000"/>
              </a:lnSpc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ERDF BUDGET: </a:t>
            </a:r>
            <a:r>
              <a:rPr lang="en-US" sz="15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30,5 M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50" dirty="0"/>
          </a:p>
          <a:p>
            <a:pPr marL="205740">
              <a:lnSpc>
                <a:spcPct val="90000"/>
              </a:lnSpc>
              <a:spcBef>
                <a:spcPts val="752"/>
              </a:spcBef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ERDF rate: 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</a:t>
            </a:r>
          </a:p>
          <a:p>
            <a:pPr marL="205740">
              <a:lnSpc>
                <a:spcPct val="90000"/>
              </a:lnSpc>
              <a:spcBef>
                <a:spcPts val="752"/>
              </a:spcBef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Budget: </a:t>
            </a: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38,1 MEUR</a:t>
            </a: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53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/>
        </p:nvSpPr>
        <p:spPr>
          <a:xfrm>
            <a:off x="2944179" y="4556647"/>
            <a:ext cx="784102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4026400" y="4556647"/>
            <a:ext cx="785313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587614" y="1396214"/>
            <a:ext cx="7085582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Duration and budget size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aphicFrame>
        <p:nvGraphicFramePr>
          <p:cNvPr id="170" name="Google Shape;170;p11"/>
          <p:cNvGraphicFramePr/>
          <p:nvPr>
            <p:extLst>
              <p:ext uri="{D42A27DB-BD31-4B8C-83A1-F6EECF244321}">
                <p14:modId xmlns:p14="http://schemas.microsoft.com/office/powerpoint/2010/main" val="820354034"/>
              </p:ext>
            </p:extLst>
          </p:nvPr>
        </p:nvGraphicFramePr>
        <p:xfrm>
          <a:off x="2889472" y="3162415"/>
          <a:ext cx="3388779" cy="2436932"/>
        </p:xfrm>
        <a:graphic>
          <a:graphicData uri="http://schemas.openxmlformats.org/drawingml/2006/table">
            <a:tbl>
              <a:tblPr firstRow="1" bandRow="1" bandCol="1">
                <a:tableStyleId>{B301B821-A1FF-4177-AEE7-76D212191A09}</a:tableStyleId>
              </a:tblPr>
              <a:tblGrid>
                <a:gridCol w="66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7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sym typeface="Calibri"/>
                        </a:rPr>
                        <a:t>SOs</a:t>
                      </a:r>
                      <a:endParaRPr sz="15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sym typeface="Calibri"/>
                        </a:rPr>
                        <a:t>Minimum ERDF per PP (EUR)</a:t>
                      </a:r>
                      <a:endParaRPr sz="15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sym typeface="Calibri"/>
                        </a:rPr>
                        <a:t>1.1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ym typeface="Calibri"/>
                        </a:rPr>
                        <a:t>300.000,00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ym typeface="Calibri"/>
                        </a:rPr>
                        <a:t>1.2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ym typeface="Calibri"/>
                        </a:rPr>
                        <a:t>2.1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769" marR="54769" marT="34294" marB="34294" anchor="ctr">
                    <a:lnT w="12700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8296B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ym typeface="Calibri"/>
                        </a:rPr>
                        <a:t>2.2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ym typeface="Calibri"/>
                        </a:rPr>
                        <a:t>3.1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 dirty="0">
                          <a:sym typeface="Calibri"/>
                        </a:rPr>
                        <a:t>4.1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88" marR="68588" marT="34294" marB="34294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Google Shape;130;p7">
            <a:extLst>
              <a:ext uri="{FF2B5EF4-FFF2-40B4-BE49-F238E27FC236}">
                <a16:creationId xmlns:a16="http://schemas.microsoft.com/office/drawing/2014/main" id="{20E3F192-3AD1-4E1F-9C38-628A39DA1EEA}"/>
              </a:ext>
            </a:extLst>
          </p:cNvPr>
          <p:cNvSpPr/>
          <p:nvPr/>
        </p:nvSpPr>
        <p:spPr>
          <a:xfrm>
            <a:off x="312421" y="1907352"/>
            <a:ext cx="1938212" cy="107442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DURATION</a:t>
            </a:r>
            <a:endParaRPr sz="20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0;p7">
            <a:extLst>
              <a:ext uri="{FF2B5EF4-FFF2-40B4-BE49-F238E27FC236}">
                <a16:creationId xmlns:a16="http://schemas.microsoft.com/office/drawing/2014/main" id="{A362BAC2-BA1D-46EA-83D3-CF8B46BDB479}"/>
              </a:ext>
            </a:extLst>
          </p:cNvPr>
          <p:cNvSpPr/>
          <p:nvPr/>
        </p:nvSpPr>
        <p:spPr>
          <a:xfrm>
            <a:off x="312421" y="3713684"/>
            <a:ext cx="1938212" cy="107442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Budget size per PP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Google Shape;226;p17">
            <a:extLst>
              <a:ext uri="{FF2B5EF4-FFF2-40B4-BE49-F238E27FC236}">
                <a16:creationId xmlns:a16="http://schemas.microsoft.com/office/drawing/2014/main" id="{FDAFA740-AA64-49F0-8033-FF2E1F9D76D1}"/>
              </a:ext>
            </a:extLst>
          </p:cNvPr>
          <p:cNvSpPr txBox="1"/>
          <p:nvPr/>
        </p:nvSpPr>
        <p:spPr>
          <a:xfrm>
            <a:off x="2357401" y="2061813"/>
            <a:ext cx="5928760" cy="55203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75" tIns="41119" rIns="82275" bIns="41119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  <a:sym typeface="Calibri"/>
              </a:rPr>
              <a:t>Max. 42 months</a:t>
            </a:r>
          </a:p>
          <a:p>
            <a:pPr marL="285750" indent="-28575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  <a:sym typeface="Calibri"/>
              </a:rPr>
              <a:t>end date by 31/12/2028</a:t>
            </a:r>
          </a:p>
          <a:p>
            <a:pPr marL="285750" indent="-28575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72953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/>
        </p:nvSpPr>
        <p:spPr>
          <a:xfrm>
            <a:off x="2944179" y="4556647"/>
            <a:ext cx="784102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4026400" y="4556647"/>
            <a:ext cx="785313" cy="4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13" rIns="0" bIns="0" anchor="t" anchorCtr="0">
            <a:noAutofit/>
          </a:bodyPr>
          <a:lstStyle/>
          <a:p>
            <a:pPr algn="ctr">
              <a:lnSpc>
                <a:spcPct val="139944"/>
              </a:lnSpc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 txBox="1"/>
          <p:nvPr/>
        </p:nvSpPr>
        <p:spPr>
          <a:xfrm>
            <a:off x="1143000" y="857250"/>
            <a:ext cx="2700000" cy="3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716928" y="1423205"/>
            <a:ext cx="6252144" cy="40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19" rIns="82275" bIns="41119" anchor="b" anchorCtr="0">
            <a:noAutofit/>
          </a:bodyPr>
          <a:lstStyle/>
          <a:p>
            <a:pPr>
              <a:buClr>
                <a:srgbClr val="114B70"/>
              </a:buClr>
              <a:buSzPts val="4553"/>
            </a:pPr>
            <a:r>
              <a:rPr lang="en-US" sz="2400" dirty="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2CfP: Budgeting options</a:t>
            </a:r>
            <a:endParaRPr sz="2400" dirty="0">
              <a:solidFill>
                <a:srgbClr val="40A2D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7060100" y="1907356"/>
            <a:ext cx="1668311" cy="297770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equally available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options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spcBef>
                <a:spcPts val="9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 of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SCOs is mandatory,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varying per option</a:t>
            </a: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900"/>
              </a:spcBef>
            </a:pPr>
            <a:r>
              <a:rPr lang="en-US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Additionally:</a:t>
            </a:r>
            <a:endParaRPr sz="1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spcBef>
                <a:spcPts val="9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b="1" dirty="0">
                <a:ea typeface="Calibri"/>
                <a:cs typeface="Calibri"/>
                <a:sym typeface="Calibri"/>
              </a:rPr>
              <a:t>Lump sum for preparation costs</a:t>
            </a:r>
            <a:r>
              <a:rPr lang="en-US" sz="1200" dirty="0">
                <a:ea typeface="Calibri"/>
                <a:cs typeface="Calibri"/>
                <a:sym typeface="Calibri"/>
              </a:rPr>
              <a:t> </a:t>
            </a:r>
          </a:p>
          <a:p>
            <a:pPr>
              <a:spcBef>
                <a:spcPts val="900"/>
              </a:spcBef>
              <a:buClr>
                <a:schemeClr val="dk1"/>
              </a:buClr>
              <a:buSzPts val="1600"/>
            </a:pPr>
            <a:r>
              <a:rPr lang="en-US" sz="1200" dirty="0">
                <a:ea typeface="Calibri"/>
                <a:cs typeface="Calibri"/>
                <a:sym typeface="Calibri"/>
              </a:rPr>
              <a:t>	17.500,000 EUR</a:t>
            </a:r>
          </a:p>
          <a:p>
            <a:pPr marL="214313" indent="-214313">
              <a:spcBef>
                <a:spcPts val="90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b="1" dirty="0">
                <a:ea typeface="Calibri"/>
                <a:cs typeface="Calibri"/>
                <a:sym typeface="Calibri"/>
              </a:rPr>
              <a:t>Lump sum for closure costs </a:t>
            </a:r>
          </a:p>
          <a:p>
            <a:pPr lvl="1">
              <a:spcBef>
                <a:spcPts val="900"/>
              </a:spcBef>
              <a:buClr>
                <a:schemeClr val="dk1"/>
              </a:buClr>
              <a:buSzPts val="1600"/>
            </a:pPr>
            <a:r>
              <a:rPr lang="en-US" sz="1200" dirty="0">
                <a:ea typeface="Calibri"/>
                <a:cs typeface="Calibri"/>
                <a:sym typeface="Calibri"/>
              </a:rPr>
              <a:t>3.000,00 EUR</a:t>
            </a:r>
          </a:p>
        </p:txBody>
      </p:sp>
      <p:graphicFrame>
        <p:nvGraphicFramePr>
          <p:cNvPr id="183" name="Google Shape;183;p12"/>
          <p:cNvGraphicFramePr/>
          <p:nvPr>
            <p:extLst>
              <p:ext uri="{D42A27DB-BD31-4B8C-83A1-F6EECF244321}">
                <p14:modId xmlns:p14="http://schemas.microsoft.com/office/powerpoint/2010/main" val="1157072448"/>
              </p:ext>
            </p:extLst>
          </p:nvPr>
        </p:nvGraphicFramePr>
        <p:xfrm>
          <a:off x="1143000" y="1907355"/>
          <a:ext cx="5619020" cy="37067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5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08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511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 Cost categories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Option 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E1E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Option B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Option C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Flat rate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Flat rate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Flat rate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STAFF COSTS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Part time with fixed percentage method or Full-time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325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20% of other direct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Part time with fixed percentage method or Full-time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O &amp; A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40% of Staff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15% of Staff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15% of Staff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TRAVEL AND ACCOMMODATION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15% of Staff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15% of Staff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/>
                        <a:t>EXTERNAL EXPERTISE AND SERVICES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431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 dirty="0"/>
                        <a:t>EQUIPMENT*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431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 dirty="0"/>
                        <a:t>INFRASTRUCTURE AND WORKS*</a:t>
                      </a:r>
                      <a:endParaRPr sz="11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Real costs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FEE599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9431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163" marR="37163" marT="0" marB="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19573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1659</Words>
  <Application>Microsoft Office PowerPoint</Application>
  <PresentationFormat>Presentazione su schermo (4:3)</PresentationFormat>
  <Paragraphs>284</Paragraphs>
  <Slides>21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Times New Roman</vt:lpstr>
      <vt:lpstr>Copertina</vt:lpstr>
      <vt:lpstr>Layout</vt:lpstr>
      <vt:lpstr>Contatti</vt:lpstr>
      <vt:lpstr>1_Contatti</vt:lpstr>
      <vt:lpstr>Presentazione standard di PowerPoint</vt:lpstr>
      <vt:lpstr>2CfP: Application package</vt:lpstr>
      <vt:lpstr>2CfP: How to apply and Assistance</vt:lpstr>
      <vt:lpstr>2CFP: Typology of supported projects</vt:lpstr>
      <vt:lpstr>2CfP: Objectives of the Call and SOs - OSI</vt:lpstr>
      <vt:lpstr>2CfP: Programme cooperation area</vt:lpstr>
      <vt:lpstr>2CfP: Call budget and co-financing</vt:lpstr>
      <vt:lpstr>2CfP: Duration and budget size</vt:lpstr>
      <vt:lpstr>2CfP: Budgeting options</vt:lpstr>
      <vt:lpstr>2CfP: ELIGIBILITY of applicants</vt:lpstr>
      <vt:lpstr>2CfP: ELIGIBILITY of applicants</vt:lpstr>
      <vt:lpstr>Presentazione standard di PowerPoint</vt:lpstr>
      <vt:lpstr>2CfP: ELIGIBILITY of applicants</vt:lpstr>
      <vt:lpstr>2CfP: provisions applying to the LEAD applicant</vt:lpstr>
      <vt:lpstr>2CfP: PARTNERSHIP requirements</vt:lpstr>
      <vt:lpstr>2CfP: PARTNERSHIP requirements</vt:lpstr>
      <vt:lpstr>2CfP: PARTNERSHIP requirements</vt:lpstr>
      <vt:lpstr>2CfP: Contribution to indicators</vt:lpstr>
      <vt:lpstr>2CfP: Assessment procedure</vt:lpstr>
      <vt:lpstr>2CfP: Timeline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Sara Battini</cp:lastModifiedBy>
  <cp:revision>71</cp:revision>
  <dcterms:created xsi:type="dcterms:W3CDTF">2022-10-17T09:48:48Z</dcterms:created>
  <dcterms:modified xsi:type="dcterms:W3CDTF">2024-09-24T09:12:31Z</dcterms:modified>
</cp:coreProperties>
</file>