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6" r:id="rId3"/>
    <p:sldId id="289" r:id="rId4"/>
    <p:sldId id="290" r:id="rId5"/>
    <p:sldId id="301" r:id="rId6"/>
    <p:sldId id="299" r:id="rId7"/>
    <p:sldId id="297" r:id="rId8"/>
    <p:sldId id="300" r:id="rId9"/>
    <p:sldId id="305" r:id="rId10"/>
    <p:sldId id="30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423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DCCA0-6409-0CB1-30C8-809FD2166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01B45D-856D-0991-651F-90C3EFA2A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5947A-22DB-D099-6C98-B7E69DDC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99A8-36E9-498E-8295-3466DEB7C136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07655-855F-8A75-C5CC-D35B1EB3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DFD75-950D-75EF-B3A6-BFB68321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FE7F-74D2-4C52-BE2B-FB5D468EFC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20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0BCE4-C8B7-A39D-8FE7-A5FA6B14F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2DED2-5DF5-AE2D-BFE5-22C9E4CDD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197D5-CA3F-96F2-5B74-FDA5601B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99A8-36E9-498E-8295-3466DEB7C136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C89A1-9B68-85F2-9BE8-9902FFC0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5B0C9-19C6-1CFD-3C1F-B1AB407A1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FE7F-74D2-4C52-BE2B-FB5D468EFC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677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8F8ACD-AE2C-3A66-6201-D4F553299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10CE6C-7FD4-5895-3AD7-7D0AE8CAC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39C6F-E9E2-20CC-FE1B-C880D6E6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99A8-36E9-498E-8295-3466DEB7C136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9EB15-974D-F807-618E-87E1C4FA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FC587-C1DF-560A-2C7D-B7EDF5F0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FE7F-74D2-4C52-BE2B-FB5D468EFC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014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677FE-757A-6A2E-A280-8DA2E607D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4F545B-22C5-BB7D-55BC-8E5D8144C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730FE-B1D6-174D-6C3B-8483044B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6659-C571-4F24-B32B-F880D4618B79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D7717-BC23-064F-9323-94CBC7D24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DB740-AD70-C6BE-A68C-A79B50C2F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B952-6089-40E6-B5D1-526165421C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925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8C760-764E-DEFE-422B-66A79728B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D15C4-AF14-6EB0-EDD5-EEFEB312A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0C7E9-6341-EDA4-8DF3-5D689503B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6659-C571-4F24-B32B-F880D4618B79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0904C-7FBD-D8FA-91C1-DEA2FBF0F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D167-8CFC-FEF5-35CD-7EED100FD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B952-6089-40E6-B5D1-526165421C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122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6756B-479B-FB6E-5ED0-33123C1E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DC030-AED5-746A-9F34-A1AE19E27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6F6A6-6EC3-E981-EDAA-6E2F2E3F2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6659-C571-4F24-B32B-F880D4618B79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6A5C8-8706-EEF8-19CC-83E521E27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B7CCD-70DA-ED1D-8E4C-4A4DA980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B952-6089-40E6-B5D1-526165421C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418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2DC52-2435-A48B-78E6-AEA995E8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6CEA7-6B89-15E7-33CC-D2AC6BBC8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7942B-1EC2-E638-5197-906A72738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97C33-A2CC-9B59-C675-4A95344D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6659-C571-4F24-B32B-F880D4618B79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ACEEA-B7D2-2F67-F892-07C18D7DF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3A6C5-2848-6510-7CBD-C2904A12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B952-6089-40E6-B5D1-526165421C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807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8D307-45F8-8968-5698-AA04E7D21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CCDCC-03BA-6824-05B7-CCFA9AA0F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710F9-6392-E4F3-C603-68FF33841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165D9-149C-A92F-F7D5-2C072A85BF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D0E2D4-5CB5-2E9B-BEAE-9DF8EADC75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3D338-9E33-75A2-DA24-DEB8585AB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6659-C571-4F24-B32B-F880D4618B79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F71411-C6EF-1EDC-7EB6-0525494BF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ACB355-D15D-2A7B-9F36-F7D291F6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B952-6089-40E6-B5D1-526165421C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1942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A34CB-5504-F153-176B-6B154A5C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1B47-EF37-B390-A3B9-718329A30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6659-C571-4F24-B32B-F880D4618B79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80CED7-8A56-EFDC-EECB-F426731ED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B1276-BFBE-7364-A354-56338B0DD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B952-6089-40E6-B5D1-526165421C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751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A9CDCD-C27D-E0C2-7A66-CCBBB768C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6659-C571-4F24-B32B-F880D4618B79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C1A0B-01B4-0F2F-9215-04A7164B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AA8D7-BABF-2278-8E20-7F8766AC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B952-6089-40E6-B5D1-526165421C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60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D1EF-F0B5-6B42-F430-6DE4E5E79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196A1-6A06-2245-CA30-6D4C5E090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812F2-E6B2-4F92-89DC-374934345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757B2-BC33-86C0-8EFB-2421CF47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6659-C571-4F24-B32B-F880D4618B79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B1373-3EF2-7290-D806-8B65F87D6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B880A-C3A8-554F-DEE8-9F318462C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B952-6089-40E6-B5D1-526165421C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59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C4B8F-C34A-A633-615D-A2CD7643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36A03-A332-B94C-51F1-0AA09E237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7EABE-C894-6FE0-CD46-58F7EC336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99A8-36E9-498E-8295-3466DEB7C136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2DEFC-AC3A-70DB-063F-592B8D92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2A2B-30F4-A48E-C3EA-D0643333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FE7F-74D2-4C52-BE2B-FB5D468EFC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11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3D0E-1E7A-F4DE-0648-1EEA5E36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68C54-6709-F558-CEBB-D5530F8BE4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62F93-D89E-6FA1-CB86-584607241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FBD3B-2A44-E64A-9D6C-5898608DF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6659-C571-4F24-B32B-F880D4618B79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79570-78D4-5716-E44D-15A9C7F8A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0B4CD-68A9-58FD-ADD2-2ED0806A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B952-6089-40E6-B5D1-526165421C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259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5AD7A-72F0-4BC6-7430-FED10299C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39798-0641-E459-FB19-69B85A33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189DA-7A93-1971-C9DF-D658073B8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6659-C571-4F24-B32B-F880D4618B79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897E3-959A-7C7F-3CC1-A1CFCCCB9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C88A8-E7D2-CBDB-521C-0CCE258E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B952-6089-40E6-B5D1-526165421C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995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B72C68-2124-AD8E-898E-000BC6C7D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49EE45-FC4F-1B2D-0A07-68FA1C290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9DDFF-B0B1-CE8E-1EDE-F9EF1DF2C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6659-C571-4F24-B32B-F880D4618B79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001A1-1C91-22B8-DCA2-C88D9E3C0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2718E-8C42-7ABF-9880-E121C3A1B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B952-6089-40E6-B5D1-526165421C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343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730E836D-A59A-46E6-96E6-AF3A49725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DF16701C-5179-2004-D6D7-1BA69F9DA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5554" y="4494616"/>
            <a:ext cx="10458938" cy="605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64194"/>
                </a:solidFill>
              </a:defRPr>
            </a:lvl1pPr>
          </a:lstStyle>
          <a:p>
            <a:pPr lvl="0"/>
            <a:r>
              <a:rPr lang="it-IT" dirty="0"/>
              <a:t>Title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F256A8C-A8F1-B999-E009-AC26CED3B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5553" y="5099632"/>
            <a:ext cx="10458937" cy="43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rgbClr val="164194"/>
                </a:solidFill>
              </a:defRPr>
            </a:lvl1pPr>
          </a:lstStyle>
          <a:p>
            <a:pPr lvl="0"/>
            <a:r>
              <a:rPr lang="it-IT" dirty="0" err="1"/>
              <a:t>Subtitle</a:t>
            </a:r>
            <a:endParaRPr lang="it-IT" dirty="0"/>
          </a:p>
        </p:txBody>
      </p:sp>
      <p:pic>
        <p:nvPicPr>
          <p:cNvPr id="2" name="Immagine 12" descr="Immagine 12">
            <a:extLst>
              <a:ext uri="{FF2B5EF4-FFF2-40B4-BE49-F238E27FC236}">
                <a16:creationId xmlns:a16="http://schemas.microsoft.com/office/drawing/2014/main" id="{D639E8E5-23D3-D261-7345-32288E6DCE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0" y="5936760"/>
            <a:ext cx="9309595" cy="737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 3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458739E5-3566-4F7F-6FD2-97A9CA30BC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71719"/>
          <a:stretch>
            <a:fillRect/>
          </a:stretch>
        </p:blipFill>
        <p:spPr>
          <a:xfrm>
            <a:off x="9947365" y="5823822"/>
            <a:ext cx="1939835" cy="96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51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32E783E2-5DE8-4C2B-B29F-BAC894650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560" r="1489" b="39939"/>
          <a:stretch/>
        </p:blipFill>
        <p:spPr>
          <a:xfrm>
            <a:off x="0" y="0"/>
            <a:ext cx="12192000" cy="1214827"/>
          </a:xfrm>
          <a:prstGeom prst="rect">
            <a:avLst/>
          </a:prstGeo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3A0B32B-FC1A-8AE9-1F9A-48A27E42CA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4988" y="1651000"/>
            <a:ext cx="7893050" cy="996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164194"/>
                </a:solidFill>
              </a:defRPr>
            </a:lvl1pPr>
          </a:lstStyle>
          <a:p>
            <a:pPr lvl="0"/>
            <a:r>
              <a:rPr lang="it-IT" dirty="0"/>
              <a:t>Title of the </a:t>
            </a:r>
            <a:r>
              <a:rPr lang="it-IT" dirty="0" err="1"/>
              <a:t>presentation</a:t>
            </a:r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1512F4E5-770C-A292-F1A4-A256CFF1C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04988" y="2770188"/>
            <a:ext cx="7893050" cy="27716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it-IT" dirty="0" err="1"/>
              <a:t>generic</a:t>
            </a:r>
            <a:r>
              <a:rPr lang="it-IT" dirty="0"/>
              <a:t> text</a:t>
            </a:r>
          </a:p>
        </p:txBody>
      </p:sp>
      <p:pic>
        <p:nvPicPr>
          <p:cNvPr id="12" name="Immagine 11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C89833D8-5074-4F37-80B3-9C3E1E1B27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442" r="52161" b="10641"/>
          <a:stretch>
            <a:fillRect/>
          </a:stretch>
        </p:blipFill>
        <p:spPr>
          <a:xfrm>
            <a:off x="8353677" y="443481"/>
            <a:ext cx="1276571" cy="557791"/>
          </a:xfrm>
          <a:prstGeom prst="rect">
            <a:avLst/>
          </a:prstGeom>
        </p:spPr>
      </p:pic>
      <p:pic>
        <p:nvPicPr>
          <p:cNvPr id="13" name="Immagine 12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B5DE95AB-A6B6-428F-8868-479F0E1F61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rcRect l="46721" t="2497" r="214" b="49777"/>
          <a:stretch>
            <a:fillRect/>
          </a:stretch>
        </p:blipFill>
        <p:spPr>
          <a:xfrm>
            <a:off x="9698039" y="443481"/>
            <a:ext cx="1717595" cy="305142"/>
          </a:xfrm>
          <a:prstGeom prst="rect">
            <a:avLst/>
          </a:prstGeom>
        </p:spPr>
      </p:pic>
      <p:pic>
        <p:nvPicPr>
          <p:cNvPr id="14" name="Immagine 13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3AC1BA41-16A6-4672-A712-9C581ADDD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rcRect l="46721" t="53701" r="214" b="14713"/>
          <a:stretch>
            <a:fillRect/>
          </a:stretch>
        </p:blipFill>
        <p:spPr>
          <a:xfrm>
            <a:off x="9698038" y="797213"/>
            <a:ext cx="1717595" cy="201949"/>
          </a:xfrm>
          <a:prstGeom prst="rect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B986E04-3530-4F36-872B-6C6050777CBC}"/>
              </a:ext>
            </a:extLst>
          </p:cNvPr>
          <p:cNvCxnSpPr>
            <a:cxnSpLocks/>
          </p:cNvCxnSpPr>
          <p:nvPr userDrawn="1"/>
        </p:nvCxnSpPr>
        <p:spPr>
          <a:xfrm>
            <a:off x="928048" y="6395128"/>
            <a:ext cx="10487585" cy="0"/>
          </a:xfrm>
          <a:prstGeom prst="line">
            <a:avLst/>
          </a:prstGeom>
          <a:ln>
            <a:solidFill>
              <a:srgbClr val="EB89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5C10A84-E306-4A25-935C-5EEA4B9DE3EC}"/>
              </a:ext>
            </a:extLst>
          </p:cNvPr>
          <p:cNvSpPr txBox="1"/>
          <p:nvPr userDrawn="1"/>
        </p:nvSpPr>
        <p:spPr>
          <a:xfrm flipH="1">
            <a:off x="859036" y="6353049"/>
            <a:ext cx="4087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0" dirty="0" err="1">
                <a:solidFill>
                  <a:srgbClr val="164194"/>
                </a:solidFill>
              </a:rPr>
              <a:t>Tourism</a:t>
            </a:r>
            <a:r>
              <a:rPr lang="it-IT" sz="1100" b="1" i="0" dirty="0">
                <a:solidFill>
                  <a:srgbClr val="164194"/>
                </a:solidFill>
              </a:rPr>
              <a:t> transition in the </a:t>
            </a:r>
            <a:r>
              <a:rPr lang="it-IT" sz="1100" b="1" i="0" dirty="0" err="1">
                <a:solidFill>
                  <a:srgbClr val="164194"/>
                </a:solidFill>
              </a:rPr>
              <a:t>Mediterranean</a:t>
            </a:r>
            <a:endParaRPr lang="it-IT" sz="1100" b="1" i="0" dirty="0">
              <a:solidFill>
                <a:srgbClr val="1641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20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BA5BE43-7F33-06BD-2E32-B8BA164F5B63}"/>
              </a:ext>
            </a:extLst>
          </p:cNvPr>
          <p:cNvSpPr/>
          <p:nvPr userDrawn="1"/>
        </p:nvSpPr>
        <p:spPr>
          <a:xfrm>
            <a:off x="538843" y="0"/>
            <a:ext cx="1698171" cy="1518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C116B89B-2FCB-61F5-60BE-A0C08B91B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49476" y="1647825"/>
            <a:ext cx="7731504" cy="1000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164194"/>
                </a:solidFill>
              </a:defRPr>
            </a:lvl1pPr>
          </a:lstStyle>
          <a:p>
            <a:pPr lvl="0"/>
            <a:r>
              <a:rPr lang="it-IT" dirty="0"/>
              <a:t>Title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B083F73E-59A7-3E77-4E00-B74943EB08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9475" y="2873376"/>
            <a:ext cx="7731503" cy="26657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text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425C548-603D-4FE2-9D42-E61C4CADAF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560" r="1489" b="39939"/>
          <a:stretch/>
        </p:blipFill>
        <p:spPr>
          <a:xfrm>
            <a:off x="0" y="0"/>
            <a:ext cx="12192000" cy="1214827"/>
          </a:xfrm>
          <a:prstGeom prst="rect">
            <a:avLst/>
          </a:prstGeom>
        </p:spPr>
      </p:pic>
      <p:pic>
        <p:nvPicPr>
          <p:cNvPr id="10" name="Immagine 9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C6C2EBB8-065B-4C9E-ABBD-10EF99FC2D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442" r="52161" b="10641"/>
          <a:stretch>
            <a:fillRect/>
          </a:stretch>
        </p:blipFill>
        <p:spPr>
          <a:xfrm>
            <a:off x="8353677" y="443481"/>
            <a:ext cx="1276571" cy="557791"/>
          </a:xfrm>
          <a:prstGeom prst="rect">
            <a:avLst/>
          </a:prstGeom>
        </p:spPr>
      </p:pic>
      <p:pic>
        <p:nvPicPr>
          <p:cNvPr id="11" name="Immagine 10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848E2D95-FFAA-4583-BCF3-D22E589442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rcRect l="46721" t="2497" r="214" b="49777"/>
          <a:stretch>
            <a:fillRect/>
          </a:stretch>
        </p:blipFill>
        <p:spPr>
          <a:xfrm>
            <a:off x="9698039" y="443481"/>
            <a:ext cx="1717595" cy="305142"/>
          </a:xfrm>
          <a:prstGeom prst="rect">
            <a:avLst/>
          </a:prstGeom>
        </p:spPr>
      </p:pic>
      <p:pic>
        <p:nvPicPr>
          <p:cNvPr id="13" name="Immagine 12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E8A64860-0CF8-412F-9573-C26411552F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rcRect l="46721" t="53701" r="214" b="14713"/>
          <a:stretch>
            <a:fillRect/>
          </a:stretch>
        </p:blipFill>
        <p:spPr>
          <a:xfrm>
            <a:off x="9698038" y="797213"/>
            <a:ext cx="1717595" cy="201949"/>
          </a:xfrm>
          <a:prstGeom prst="rect">
            <a:avLst/>
          </a:prstGeom>
        </p:spPr>
      </p:pic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C1F3935D-072D-47B4-9C29-ADAB743DD6A6}"/>
              </a:ext>
            </a:extLst>
          </p:cNvPr>
          <p:cNvCxnSpPr>
            <a:cxnSpLocks/>
          </p:cNvCxnSpPr>
          <p:nvPr userDrawn="1"/>
        </p:nvCxnSpPr>
        <p:spPr>
          <a:xfrm>
            <a:off x="928048" y="6395128"/>
            <a:ext cx="10487585" cy="0"/>
          </a:xfrm>
          <a:prstGeom prst="line">
            <a:avLst/>
          </a:prstGeom>
          <a:ln>
            <a:solidFill>
              <a:srgbClr val="EB89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E892110-A6B8-4EF8-9B48-CC336A1071EB}"/>
              </a:ext>
            </a:extLst>
          </p:cNvPr>
          <p:cNvSpPr txBox="1"/>
          <p:nvPr userDrawn="1"/>
        </p:nvSpPr>
        <p:spPr>
          <a:xfrm flipH="1">
            <a:off x="859036" y="6353049"/>
            <a:ext cx="4087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0" dirty="0" err="1">
                <a:solidFill>
                  <a:srgbClr val="164194"/>
                </a:solidFill>
              </a:rPr>
              <a:t>Tourism</a:t>
            </a:r>
            <a:r>
              <a:rPr lang="it-IT" sz="1100" b="1" i="0" dirty="0">
                <a:solidFill>
                  <a:srgbClr val="164194"/>
                </a:solidFill>
              </a:rPr>
              <a:t> transition in the </a:t>
            </a:r>
            <a:r>
              <a:rPr lang="it-IT" sz="1100" b="1" i="0" dirty="0" err="1">
                <a:solidFill>
                  <a:srgbClr val="164194"/>
                </a:solidFill>
              </a:rPr>
              <a:t>Mediterranean</a:t>
            </a:r>
            <a:endParaRPr lang="it-IT" sz="1100" b="1" i="0" dirty="0">
              <a:solidFill>
                <a:srgbClr val="1641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23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BA5BE43-7F33-06BD-2E32-B8BA164F5B63}"/>
              </a:ext>
            </a:extLst>
          </p:cNvPr>
          <p:cNvSpPr/>
          <p:nvPr userDrawn="1"/>
        </p:nvSpPr>
        <p:spPr>
          <a:xfrm>
            <a:off x="538843" y="0"/>
            <a:ext cx="1698171" cy="1518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C96984-8008-25AA-CD23-E71A203F4269}"/>
              </a:ext>
            </a:extLst>
          </p:cNvPr>
          <p:cNvSpPr txBox="1"/>
          <p:nvPr userDrawn="1"/>
        </p:nvSpPr>
        <p:spPr>
          <a:xfrm>
            <a:off x="1" y="183581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3600" b="1" dirty="0">
                <a:solidFill>
                  <a:srgbClr val="164194"/>
                </a:solidFill>
              </a:rPr>
              <a:t>THANK YOU FOR YOUR ATTENTION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3934649-FC73-709A-05E2-A2E4A3B355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53513" y="2799396"/>
            <a:ext cx="8169961" cy="274963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it-IT" dirty="0"/>
              <a:t>Name </a:t>
            </a:r>
            <a:r>
              <a:rPr lang="it-IT" dirty="0" err="1"/>
              <a:t>Surname</a:t>
            </a:r>
            <a:r>
              <a:rPr lang="it-IT" dirty="0"/>
              <a:t> | email address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CC91FCB-8537-EB14-5154-13B1D9AEEA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184" r="1489" b="39938"/>
          <a:stretch>
            <a:fillRect/>
          </a:stretch>
        </p:blipFill>
        <p:spPr>
          <a:xfrm>
            <a:off x="0" y="-17122"/>
            <a:ext cx="12192000" cy="1518557"/>
          </a:xfrm>
          <a:prstGeom prst="rect">
            <a:avLst/>
          </a:prstGeom>
        </p:spPr>
      </p:pic>
      <p:pic>
        <p:nvPicPr>
          <p:cNvPr id="12" name="Immagine 11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8B0D171A-7ECB-434B-A6A9-7D60EB07EE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442" r="52161" b="10641"/>
          <a:stretch>
            <a:fillRect/>
          </a:stretch>
        </p:blipFill>
        <p:spPr>
          <a:xfrm>
            <a:off x="3891774" y="5736116"/>
            <a:ext cx="1813876" cy="792563"/>
          </a:xfrm>
          <a:prstGeom prst="rect">
            <a:avLst/>
          </a:prstGeom>
        </p:spPr>
      </p:pic>
      <p:pic>
        <p:nvPicPr>
          <p:cNvPr id="13" name="Immagine 12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73FADB2B-4B2D-4915-964B-BAADA175B1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rcRect l="46721" t="2497" r="214" b="49777"/>
          <a:stretch>
            <a:fillRect/>
          </a:stretch>
        </p:blipFill>
        <p:spPr>
          <a:xfrm>
            <a:off x="5808797" y="5788810"/>
            <a:ext cx="2440522" cy="433575"/>
          </a:xfrm>
          <a:prstGeom prst="rect">
            <a:avLst/>
          </a:prstGeom>
        </p:spPr>
      </p:pic>
      <p:pic>
        <p:nvPicPr>
          <p:cNvPr id="15" name="Immagine 14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B0E5EB8F-CC3E-409C-A007-E580A4004C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rcRect l="46721" t="53701" r="214" b="14713"/>
          <a:stretch>
            <a:fillRect/>
          </a:stretch>
        </p:blipFill>
        <p:spPr>
          <a:xfrm>
            <a:off x="5808792" y="6185975"/>
            <a:ext cx="2440526" cy="2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7B8F5-AC23-E694-E8E0-77DA56969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165A0-4093-550D-8C68-0A2A4FF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5CF1C-4EE3-CAFA-A84B-F216D43D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99A8-36E9-498E-8295-3466DEB7C136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134F-D793-A8B5-92DA-C8329365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6D97F-11D6-CBA0-BA4C-147BFFAC3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FE7F-74D2-4C52-BE2B-FB5D468EFC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32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D857-E212-A964-A8E0-5CEBDC3CB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9074E-C4C3-D236-2F70-CBA8CF15B7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3DD68-CF7C-250B-FE48-18A287226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CA08A-CAC3-0453-97A9-5A198D0E5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99A8-36E9-498E-8295-3466DEB7C136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A7E85-4F78-BB59-6FBC-551602128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A40F8-0E6A-DBCF-090C-51D224AF7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FE7F-74D2-4C52-BE2B-FB5D468EFC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23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2C098-D090-63A2-3C52-FC4596B0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B0B8A-3E06-9E6A-445B-27FBEB865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0AE0-3F7E-7413-880B-9B22CA071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47A131-D473-9A52-92EE-3AF141D01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777F9A-168A-FACA-26AE-56283F558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67E04D-3ECF-F693-9621-F75AF1506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99A8-36E9-498E-8295-3466DEB7C136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1F8D3-F31C-C21B-5F0E-57100CEA5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B3B1D9-3017-0C6B-5FC0-22E4DC98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FE7F-74D2-4C52-BE2B-FB5D468EFC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434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0BB0A-7222-0A6D-CE19-74ED209D4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254208-07C2-1C03-EB7A-5BFB48044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99A8-36E9-498E-8295-3466DEB7C136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F68C2-12A2-166F-9B88-29FF2AB7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2D821-1EDC-78A8-5884-EE3AFA0DE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FE7F-74D2-4C52-BE2B-FB5D468EFC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39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3D703C-E00A-E016-1558-79B65F8B8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99A8-36E9-498E-8295-3466DEB7C136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ACBD2-58DC-6331-7037-04052715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4C3B2-F21D-6CDF-1ECD-EA6E2AD45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FE7F-74D2-4C52-BE2B-FB5D468EFC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78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CA7C9-6154-B68D-EBE8-80C19F6D5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EFA7B-4FB9-33D3-E112-822F86ECC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4424-DEF3-F8AB-F8B9-FDF981B3F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53B29-1BE1-C6BA-FFB1-D3FFF9D84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99A8-36E9-498E-8295-3466DEB7C136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BEDE7-9A1B-D70C-F450-6653A61F6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55215-5C41-C038-6A4B-91CF455C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FE7F-74D2-4C52-BE2B-FB5D468EFC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01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0AF3D-AB63-9B72-C43E-2AECD369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AE1A9D-8034-8641-DE3B-16DC86CB2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2039C5-BB87-4A55-F51F-A5EAB4932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B92EE-A977-4812-560F-B53C7DFF4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99A8-36E9-498E-8295-3466DEB7C136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411CE-BEB4-7813-29B4-75B798F4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D9A80-0380-23C1-60DA-6D537C052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FE7F-74D2-4C52-BE2B-FB5D468EFC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838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6176D-3AB1-9D8F-9B91-B4E213067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1D1C4-AC22-3840-5F28-E7B328A35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BF343-7BBC-E558-2F76-8854227D2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C99A8-36E9-498E-8295-3466DEB7C136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234F9-DA2D-24F6-AAA7-4917C38CD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8FF02-E3E7-13F1-717F-FFAEE7CD9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1FE7F-74D2-4C52-BE2B-FB5D468EFC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34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7FD275-6E19-EECC-1675-7FD0D169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A9554-59D7-831F-BE37-CAAB23BC2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94AB8-8915-F06B-77F1-4322CFF44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6659-C571-4F24-B32B-F880D4618B79}" type="datetimeFigureOut">
              <a:rPr lang="it-IT" smtClean="0"/>
              <a:t>12/06/2026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6DA3A-F971-1B68-6812-68D4B97F7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A80D6-5A68-FA5F-2D02-608A424C0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CB952-6089-40E6-B5D1-526165421C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78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aeodigit-stg.virtualcontent.it/it/hom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939D5-4A34-A837-518C-E77BBA223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490B31-09F1-733F-8C66-BFEE1F43283A}"/>
              </a:ext>
            </a:extLst>
          </p:cNvPr>
          <p:cNvSpPr txBox="1"/>
          <p:nvPr/>
        </p:nvSpPr>
        <p:spPr>
          <a:xfrm>
            <a:off x="1112520" y="4625288"/>
            <a:ext cx="9966960" cy="5125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2A8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ARCHAEODIGIT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337B46-8571-6AC2-682E-C1C85138F697}"/>
              </a:ext>
            </a:extLst>
          </p:cNvPr>
          <p:cNvSpPr txBox="1"/>
          <p:nvPr/>
        </p:nvSpPr>
        <p:spPr>
          <a:xfrm>
            <a:off x="1112520" y="5121097"/>
            <a:ext cx="9966960" cy="3363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1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Digital Paths for Sustainable Archaeological Tourism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5EEF5A-AA45-D701-00E2-FBA98ED1A8B2}"/>
              </a:ext>
            </a:extLst>
          </p:cNvPr>
          <p:cNvSpPr txBox="1"/>
          <p:nvPr/>
        </p:nvSpPr>
        <p:spPr>
          <a:xfrm>
            <a:off x="1112520" y="5549849"/>
            <a:ext cx="9966960" cy="2883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Claudio Carlone - Project Coordinator, Municipality of Macerata</a:t>
            </a:r>
          </a:p>
        </p:txBody>
      </p:sp>
    </p:spTree>
    <p:extLst>
      <p:ext uri="{BB962C8B-B14F-4D97-AF65-F5344CB8AC3E}">
        <p14:creationId xmlns:p14="http://schemas.microsoft.com/office/powerpoint/2010/main" val="591467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A507064-4D7C-FF7B-1794-78C3AC979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923" y="1495357"/>
            <a:ext cx="11488366" cy="498813"/>
          </a:xfrm>
        </p:spPr>
        <p:txBody>
          <a:bodyPr/>
          <a:lstStyle/>
          <a:p>
            <a:r>
              <a:rPr lang="en-GB" b="1" dirty="0"/>
              <a:t>ARCHAEODIGIT in short</a:t>
            </a:r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1B54A0-EFEF-221B-88E6-A8AFAAA52A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281" y="2143760"/>
            <a:ext cx="11513008" cy="398272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ARCHAEODIGIT developed an </a:t>
            </a:r>
            <a:r>
              <a:rPr lang="en-US" sz="2100" b="1" dirty="0"/>
              <a:t>innovative Methodology</a:t>
            </a:r>
            <a:r>
              <a:rPr lang="en-US" sz="2100" dirty="0"/>
              <a:t>, an </a:t>
            </a:r>
            <a:r>
              <a:rPr lang="en-US" sz="2100" b="1" dirty="0"/>
              <a:t>Integrated Strategy </a:t>
            </a:r>
            <a:r>
              <a:rPr lang="en-US" sz="2100" dirty="0"/>
              <a:t>and </a:t>
            </a:r>
            <a:r>
              <a:rPr lang="en-US" sz="2100" b="1" dirty="0"/>
              <a:t>advanced skills </a:t>
            </a:r>
            <a:r>
              <a:rPr lang="en-US" sz="2100" dirty="0"/>
              <a:t>for </a:t>
            </a:r>
            <a:r>
              <a:rPr lang="en-US" sz="2100" b="1" dirty="0"/>
              <a:t>preserving, interpreting and valorising archaeological areas</a:t>
            </a:r>
            <a:r>
              <a:rPr lang="en-US" sz="2100" dirty="0"/>
              <a:t>, integrating them into wider </a:t>
            </a:r>
            <a:r>
              <a:rPr lang="en-US" sz="2100" b="1" dirty="0"/>
              <a:t>cultural and tourism territorial ecosystems.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21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The Methodology has guided partners in </a:t>
            </a:r>
            <a:r>
              <a:rPr lang="en-US" sz="2100" dirty="0" err="1"/>
              <a:t>analysing</a:t>
            </a:r>
            <a:r>
              <a:rPr lang="en-US" sz="2100" dirty="0"/>
              <a:t> the selected archaeological areas (identifying its territorial context, connecting tangible and intangible heritage, and selecting the most suitable digital and management solutions).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21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This methodology has been then applied in 4 test areas (in Italy and Croatia) as follows: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Elaboration of 4 management plans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New services and digital tools developed and a common digital platform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Pilot actions implementing the plan ad testing the proposed solutions and training contents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Formal adoption of management plans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Definition of follow up joint strategy to consolidate the project results</a:t>
            </a:r>
          </a:p>
          <a:p>
            <a:endParaRPr lang="it-IT" sz="2100" dirty="0"/>
          </a:p>
        </p:txBody>
      </p:sp>
    </p:spTree>
    <p:extLst>
      <p:ext uri="{BB962C8B-B14F-4D97-AF65-F5344CB8AC3E}">
        <p14:creationId xmlns:p14="http://schemas.microsoft.com/office/powerpoint/2010/main" val="3801176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FC95595-FC7F-4F85-BF6C-CB661ECDE3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5441" y="2150971"/>
            <a:ext cx="11522304" cy="38620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/>
              <a:t>Proposed digital and physical solutions include: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1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Interpretation of archaeological heritage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Orientation and visitor engagement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Storytelling based on tangible and intangible heritage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Links between archaeological sites, landscapes and local routes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More inclusive and attractive tourism experiences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21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b="1" dirty="0"/>
              <a:t>The ULTIMATE GOAL was to demonstrate how proposed digital and physical solutions make archaeological heritage more accessible and connect the sites with their wider territorial context.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100" dirty="0"/>
          </a:p>
          <a:p>
            <a:endParaRPr lang="it-IT" sz="21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7D323B-96FD-07D3-0FD2-EB2F739EAC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467" y="1561141"/>
            <a:ext cx="11517549" cy="433894"/>
          </a:xfrm>
        </p:spPr>
        <p:txBody>
          <a:bodyPr>
            <a:noAutofit/>
          </a:bodyPr>
          <a:lstStyle/>
          <a:p>
            <a:r>
              <a:rPr lang="it-IT" b="1" dirty="0"/>
              <a:t>Pilot actions in practice</a:t>
            </a:r>
          </a:p>
        </p:txBody>
      </p:sp>
    </p:spTree>
    <p:extLst>
      <p:ext uri="{BB962C8B-B14F-4D97-AF65-F5344CB8AC3E}">
        <p14:creationId xmlns:p14="http://schemas.microsoft.com/office/powerpoint/2010/main" val="2594401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671A55-95FE-B72B-BD13-706D0E76E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/>
          <a:stretch>
            <a:fillRect/>
          </a:stretch>
        </p:blipFill>
        <p:spPr>
          <a:xfrm>
            <a:off x="3067051" y="2783840"/>
            <a:ext cx="2565609" cy="327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B558E0-5380-C1CC-841E-BA0214D8E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/>
          <a:stretch>
            <a:fillRect/>
          </a:stretch>
        </p:blipFill>
        <p:spPr>
          <a:xfrm>
            <a:off x="445771" y="2438400"/>
            <a:ext cx="2565609" cy="327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64431-BAB2-5321-C5B5-A0730F90E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5"/>
          <a:stretch>
            <a:fillRect/>
          </a:stretch>
        </p:blipFill>
        <p:spPr>
          <a:xfrm>
            <a:off x="6358890" y="2011680"/>
            <a:ext cx="2655894" cy="334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1808E-E624-1C5E-C6DA-4335650CD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0"/>
          <a:stretch>
            <a:fillRect/>
          </a:stretch>
        </p:blipFill>
        <p:spPr>
          <a:xfrm>
            <a:off x="9071610" y="1503680"/>
            <a:ext cx="2671846" cy="334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495D33-4942-C92C-48F5-24B2033B3847}"/>
              </a:ext>
            </a:extLst>
          </p:cNvPr>
          <p:cNvSpPr txBox="1"/>
          <p:nvPr/>
        </p:nvSpPr>
        <p:spPr>
          <a:xfrm>
            <a:off x="6268720" y="5450116"/>
            <a:ext cx="49105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Omišalj / Fulfinum-Mirine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Outdoor interactive totem and family-oriented digital engagement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FA9D94-1B8D-3D60-E5B7-0CA44CDDA6E1}"/>
              </a:ext>
            </a:extLst>
          </p:cNvPr>
          <p:cNvSpPr txBox="1"/>
          <p:nvPr/>
        </p:nvSpPr>
        <p:spPr>
          <a:xfrm>
            <a:off x="296605" y="1331440"/>
            <a:ext cx="50718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Kaštela / Trstenik–Salona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Tactile 3D model and multimedia storytelling for accessible heritage</a:t>
            </a:r>
          </a:p>
        </p:txBody>
      </p:sp>
    </p:spTree>
    <p:extLst>
      <p:ext uri="{BB962C8B-B14F-4D97-AF65-F5344CB8AC3E}">
        <p14:creationId xmlns:p14="http://schemas.microsoft.com/office/powerpoint/2010/main" val="40695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93EAD1-BB83-07F9-48AC-7965C057F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5"/>
          <a:stretch>
            <a:fillRect/>
          </a:stretch>
        </p:blipFill>
        <p:spPr>
          <a:xfrm>
            <a:off x="897489" y="1808479"/>
            <a:ext cx="5482991" cy="2987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46D336-8427-C6C4-0FDC-860C934F9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24" y="2631440"/>
            <a:ext cx="5355916" cy="34783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CC8180-4C45-27E5-3FDB-FB11FED017EB}"/>
              </a:ext>
            </a:extLst>
          </p:cNvPr>
          <p:cNvSpPr txBox="1"/>
          <p:nvPr/>
        </p:nvSpPr>
        <p:spPr>
          <a:xfrm>
            <a:off x="7274560" y="2059355"/>
            <a:ext cx="4439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Macerata / Helvia Ricina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Immersive and interpretive visitor experience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49323D-D51D-DD00-AB6A-7D9E42FCE96C}"/>
              </a:ext>
            </a:extLst>
          </p:cNvPr>
          <p:cNvSpPr txBox="1"/>
          <p:nvPr/>
        </p:nvSpPr>
        <p:spPr>
          <a:xfrm>
            <a:off x="812800" y="5097195"/>
            <a:ext cx="5486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Sepino / Saepinum</a:t>
            </a:r>
            <a:b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reconstruction and VR-based archaeological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1225744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367A6-801D-B6D1-4968-2C47F7910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949F270-4E4C-9A00-742F-8AE3E27349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5441" y="2140811"/>
            <a:ext cx="11522304" cy="3862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/>
              <a:t>ARCHAEODIGIT develops a joint digital ecosystem composed of four mobile visitor applications and a dedicated joint platform, where each test area can adapt/add contents based on its identity, audiences and visitor needs.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1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AC8BE8-04AB-2967-FB75-57973B8B20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467" y="1561141"/>
            <a:ext cx="11517549" cy="43389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 digital platform for the four archaeological sites</a:t>
            </a:r>
            <a:endParaRPr lang="it-IT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CAB71C-0D34-6529-22B1-4CE42C83BB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87" r="13435"/>
          <a:stretch/>
        </p:blipFill>
        <p:spPr>
          <a:xfrm>
            <a:off x="6812737" y="3195155"/>
            <a:ext cx="5076194" cy="265506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89B0D19-F31E-DD7A-66E2-BA9FF7E5D950}"/>
              </a:ext>
            </a:extLst>
          </p:cNvPr>
          <p:cNvSpPr txBox="1"/>
          <p:nvPr/>
        </p:nvSpPr>
        <p:spPr>
          <a:xfrm>
            <a:off x="324255" y="3381311"/>
            <a:ext cx="64010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Through the mobile apps and the platform, visitors can: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Follow map-based itineraries and Points of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Access concise interpretive texts, images and audio contents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Discover storytelling formats for adults, families and young audiences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Connect monuments with landscapes, museums, cities and local routes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1CEB560-C59D-C08E-4867-77303E6F8D5B}"/>
              </a:ext>
            </a:extLst>
          </p:cNvPr>
          <p:cNvSpPr txBox="1"/>
          <p:nvPr/>
        </p:nvSpPr>
        <p:spPr>
          <a:xfrm>
            <a:off x="6812737" y="5911154"/>
            <a:ext cx="503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hlinkClick r:id="rId3"/>
              </a:rPr>
              <a:t>https://archaeodigit-stg.virtualcontent.it/it/home</a:t>
            </a:r>
            <a:r>
              <a:rPr lang="it-IT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3336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25B45D-6C1B-ED07-D06A-4FEEB9EEB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"/>
          <a:stretch>
            <a:fillRect/>
          </a:stretch>
        </p:blipFill>
        <p:spPr>
          <a:xfrm>
            <a:off x="831200" y="1737360"/>
            <a:ext cx="1963520" cy="4067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8E2E52-2DD6-298A-D128-C36E1CCE0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"/>
          <a:stretch>
            <a:fillRect/>
          </a:stretch>
        </p:blipFill>
        <p:spPr>
          <a:xfrm>
            <a:off x="3686160" y="2265680"/>
            <a:ext cx="1963520" cy="4039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AD5D8F-A1DD-F38E-9A62-2FC98BAFF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2"/>
          <a:stretch>
            <a:fillRect/>
          </a:stretch>
        </p:blipFill>
        <p:spPr>
          <a:xfrm>
            <a:off x="6541120" y="1767840"/>
            <a:ext cx="1963520" cy="4032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B95BE-A0CA-4B7B-AD44-AAADBD0B5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1"/>
          <a:stretch>
            <a:fillRect/>
          </a:stretch>
        </p:blipFill>
        <p:spPr>
          <a:xfrm>
            <a:off x="9424019" y="2265680"/>
            <a:ext cx="1973192" cy="403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C584A5-0E30-5CA9-3CAC-77526801AC65}"/>
              </a:ext>
            </a:extLst>
          </p:cNvPr>
          <p:cNvSpPr txBox="1"/>
          <p:nvPr/>
        </p:nvSpPr>
        <p:spPr>
          <a:xfrm>
            <a:off x="507999" y="5753854"/>
            <a:ext cx="26835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Home</a:t>
            </a:r>
            <a:endParaRPr lang="en-US" sz="1600" dirty="0"/>
          </a:p>
          <a:p>
            <a:pPr algn="ctr"/>
            <a:r>
              <a:rPr lang="en-US" sz="1600" dirty="0"/>
              <a:t>choose the visitor experience</a:t>
            </a:r>
            <a:endParaRPr lang="it-IT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1D294-7A82-64C3-E74A-A5860CF535B8}"/>
              </a:ext>
            </a:extLst>
          </p:cNvPr>
          <p:cNvSpPr txBox="1"/>
          <p:nvPr/>
        </p:nvSpPr>
        <p:spPr>
          <a:xfrm>
            <a:off x="3495040" y="1700014"/>
            <a:ext cx="2387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Point of Interest</a:t>
            </a:r>
            <a:r>
              <a:rPr lang="it-IT" sz="1600" dirty="0"/>
              <a:t> </a:t>
            </a:r>
          </a:p>
          <a:p>
            <a:pPr algn="ctr"/>
            <a:r>
              <a:rPr lang="it-IT" sz="1600" dirty="0"/>
              <a:t>access heritage content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15A49E-2BB7-76F1-9F1E-E7644C42DA61}"/>
              </a:ext>
            </a:extLst>
          </p:cNvPr>
          <p:cNvSpPr txBox="1"/>
          <p:nvPr/>
        </p:nvSpPr>
        <p:spPr>
          <a:xfrm>
            <a:off x="6380480" y="5764014"/>
            <a:ext cx="2275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Gamified route</a:t>
            </a:r>
            <a:r>
              <a:rPr lang="it-IT" sz="1600" dirty="0"/>
              <a:t> </a:t>
            </a:r>
          </a:p>
          <a:p>
            <a:pPr algn="ctr"/>
            <a:r>
              <a:rPr lang="it-IT" sz="1600" dirty="0"/>
              <a:t>follow a geolocated path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5C9185-5499-B09D-0661-540D1CA349C2}"/>
              </a:ext>
            </a:extLst>
          </p:cNvPr>
          <p:cNvSpPr txBox="1"/>
          <p:nvPr/>
        </p:nvSpPr>
        <p:spPr>
          <a:xfrm>
            <a:off x="9194800" y="1456174"/>
            <a:ext cx="24485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Interactive task</a:t>
            </a:r>
          </a:p>
          <a:p>
            <a:pPr algn="ctr"/>
            <a:r>
              <a:rPr lang="en-US" sz="1600" dirty="0"/>
              <a:t>engage through interactive storytelling</a:t>
            </a:r>
            <a:endParaRPr lang="it-IT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5800E2-9440-295B-615C-144A7296A0C4}"/>
              </a:ext>
            </a:extLst>
          </p:cNvPr>
          <p:cNvSpPr txBox="1"/>
          <p:nvPr/>
        </p:nvSpPr>
        <p:spPr>
          <a:xfrm>
            <a:off x="355600" y="1222494"/>
            <a:ext cx="1151390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164194"/>
                </a:solidFill>
              </a:rPr>
              <a:t>Example</a:t>
            </a:r>
            <a:r>
              <a:rPr lang="en-US" sz="2600" dirty="0"/>
              <a:t> </a:t>
            </a:r>
            <a:r>
              <a:rPr lang="en-US" sz="2600" b="1" dirty="0">
                <a:solidFill>
                  <a:srgbClr val="164194"/>
                </a:solidFill>
              </a:rPr>
              <a:t>from Macerata test area: a gamified visitor experience</a:t>
            </a:r>
            <a:endParaRPr lang="it-IT" sz="2600" b="1" dirty="0">
              <a:solidFill>
                <a:srgbClr val="1641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32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C3589-7B14-06AD-6160-D20B94EE9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70B6AB8-72C4-20A1-D484-DB0E681514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5281" y="2140810"/>
            <a:ext cx="11532464" cy="41479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/>
              <a:t>ARCHAEODIGIT can be adapted to other territories, indeed test areas have different features in terms of: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1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Level of jurisdictional competences for archaeological heritage protection (national and local)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Capacity and level of innovation in archaeological heritage management;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Touristic ecosystems’ features: some are in very popular coastal destinations, other in inland areas where touristic opportunities are less exploited).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1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b="1" dirty="0"/>
              <a:t>Transferability and sustainability is also ensured by a strong co-creation approach (transnational co-creation workshops and territorial local hubs) and sustainable capacity building measures (MOOC, Train the trainer) and the elaboration of a follow up Joint Strategy.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100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i="1" dirty="0"/>
              <a:t>ARCHAEODIGIT turns archaeological heritage into accessible, digital and sustainable tourism paths.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1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65BFC25-B113-C0CC-4CB3-642905E764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467" y="1561141"/>
            <a:ext cx="11517549" cy="433894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/>
              <a:t>A </a:t>
            </a:r>
            <a:r>
              <a:rPr lang="it-IT" b="1" dirty="0" err="1"/>
              <a:t>transferable</a:t>
            </a:r>
            <a:r>
              <a:rPr lang="it-IT" b="1" dirty="0"/>
              <a:t> and </a:t>
            </a:r>
            <a:r>
              <a:rPr lang="it-IT" b="1" dirty="0" err="1"/>
              <a:t>sustainable</a:t>
            </a:r>
            <a:r>
              <a:rPr lang="it-IT" b="1" dirty="0"/>
              <a:t> </a:t>
            </a:r>
            <a:r>
              <a:rPr lang="it-IT" b="1" dirty="0" err="1"/>
              <a:t>methodology</a:t>
            </a:r>
            <a:r>
              <a:rPr lang="it-IT" b="1" dirty="0"/>
              <a:t> for Mediterranean destinations</a:t>
            </a:r>
          </a:p>
        </p:txBody>
      </p:sp>
    </p:spTree>
    <p:extLst>
      <p:ext uri="{BB962C8B-B14F-4D97-AF65-F5344CB8AC3E}">
        <p14:creationId xmlns:p14="http://schemas.microsoft.com/office/powerpoint/2010/main" val="3760254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1A14CC6-8DD2-8355-6DDD-B0E1496C4B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" y="5009005"/>
            <a:ext cx="11521441" cy="72612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Claudio Carlone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Email: </a:t>
            </a:r>
            <a:r>
              <a:rPr lang="it-IT" sz="1800" dirty="0"/>
              <a:t>ufficio.europa@comune.macerata.it</a:t>
            </a:r>
            <a:endParaRPr lang="en-US" sz="1800" dirty="0"/>
          </a:p>
          <a:p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2ED0C-D41A-274C-CD9B-65373B433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760" y="2453400"/>
            <a:ext cx="3586479" cy="1733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D027A6-0A35-B13A-28B4-BD6C653B9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42" y="4148091"/>
            <a:ext cx="642995" cy="651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22EC8-695B-76B9-D977-1CCB1C43F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90" y="4253114"/>
            <a:ext cx="390246" cy="4673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A55E9A-4B79-AC09-B24B-1AFB8369D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05" y="4303914"/>
            <a:ext cx="239853" cy="3606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A52245-2EFB-9D3C-2DFA-98182E226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980" y="4235335"/>
            <a:ext cx="1128097" cy="4791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337546-A020-B80C-68B9-D635D5263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9415" y="4283594"/>
            <a:ext cx="363353" cy="3633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9D4F1A-7252-DEA4-0A5B-E93F2451D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349" y="4318929"/>
            <a:ext cx="1070816" cy="3151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D9E07A-CB66-F9ED-28DB-FB8FD4B7F0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01" y="4228697"/>
            <a:ext cx="844957" cy="4894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2566F0-EBFC-DEAD-6D40-D01B7D2DFB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38" y="4319155"/>
            <a:ext cx="826849" cy="32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33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536</Words>
  <Application>Microsoft Office PowerPoint</Application>
  <PresentationFormat>Widescreen</PresentationFormat>
  <Paragraphs>60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Office Theme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Claudio Carlone</dc:creator>
  <cp:lastModifiedBy>Claudio Carlone</cp:lastModifiedBy>
  <cp:revision>18</cp:revision>
  <dcterms:created xsi:type="dcterms:W3CDTF">2026-06-11T10:49:23Z</dcterms:created>
  <dcterms:modified xsi:type="dcterms:W3CDTF">2026-06-12T11:47:37Z</dcterms:modified>
</cp:coreProperties>
</file>