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9" r:id="rId4"/>
    <p:sldId id="270" r:id="rId5"/>
    <p:sldId id="273" r:id="rId6"/>
    <p:sldId id="272" r:id="rId7"/>
    <p:sldId id="261" r:id="rId8"/>
    <p:sldId id="265" r:id="rId9"/>
    <p:sldId id="274" r:id="rId10"/>
    <p:sldId id="268" r:id="rId11"/>
  </p:sldIdLst>
  <p:sldSz cx="12192000" cy="6858000"/>
  <p:notesSz cx="6797675" cy="99266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D"/>
    <a:srgbClr val="00497C"/>
    <a:srgbClr val="004C80"/>
    <a:srgbClr val="004A7B"/>
    <a:srgbClr val="004A7C"/>
    <a:srgbClr val="44BFBD"/>
    <a:srgbClr val="00477B"/>
    <a:srgbClr val="001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50" d="100"/>
          <a:sy n="50" d="100"/>
        </p:scale>
        <p:origin x="64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416081-0A13-4987-8D9F-4A297511215D}" type="datetimeFigureOut">
              <a:rPr lang="it-IT" smtClean="0"/>
              <a:t>15/05/2024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DEAF00C-60B5-4A91-813B-AA563D0F9C2D}" type="slidenum">
              <a:rPr lang="it-IT" smtClean="0"/>
              <a:t>‹N›</a:t>
            </a:fld>
            <a:endParaRPr lang="it-IT"/>
          </a:p>
        </p:txBody>
      </p:sp>
    </p:spTree>
    <p:extLst>
      <p:ext uri="{BB962C8B-B14F-4D97-AF65-F5344CB8AC3E}">
        <p14:creationId xmlns:p14="http://schemas.microsoft.com/office/powerpoint/2010/main" val="383492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DEAF00C-60B5-4A91-813B-AA563D0F9C2D}" type="slidenum">
              <a:rPr lang="it-IT" smtClean="0"/>
              <a:t>10</a:t>
            </a:fld>
            <a:endParaRPr lang="it-IT"/>
          </a:p>
        </p:txBody>
      </p:sp>
    </p:spTree>
    <p:extLst>
      <p:ext uri="{BB962C8B-B14F-4D97-AF65-F5344CB8AC3E}">
        <p14:creationId xmlns:p14="http://schemas.microsoft.com/office/powerpoint/2010/main" val="403549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BF32-6198-447C-8FFD-356E8AD6484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E142D89B-1329-4F07-800C-FC3E06C25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a:extLst>
              <a:ext uri="{FF2B5EF4-FFF2-40B4-BE49-F238E27FC236}">
                <a16:creationId xmlns:a16="http://schemas.microsoft.com/office/drawing/2014/main" id="{59C1A6E6-6940-4408-9466-6EB2E8CAE2C8}"/>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5" name="Footer Placeholder 4">
            <a:extLst>
              <a:ext uri="{FF2B5EF4-FFF2-40B4-BE49-F238E27FC236}">
                <a16:creationId xmlns:a16="http://schemas.microsoft.com/office/drawing/2014/main" id="{CCC63169-2D52-45C9-BB87-CF02DC9C32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393313-7B57-424D-AACD-2ACFBDB4A420}"/>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342985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340A-C318-477B-B5FD-F8A2D6809FC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4C7E11-8584-4067-8BDB-74E9465DBA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7E2197-D445-43A3-AF8D-2D96A6D4F820}"/>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5" name="Footer Placeholder 4">
            <a:extLst>
              <a:ext uri="{FF2B5EF4-FFF2-40B4-BE49-F238E27FC236}">
                <a16:creationId xmlns:a16="http://schemas.microsoft.com/office/drawing/2014/main" id="{59E6CDA8-DE30-4A44-8AD9-B9DE8BA851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BECB20-238B-42CF-8ABA-8AB60DADD0FA}"/>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92566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B6F24C-589C-4052-B2CD-14A8BEA877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857F7D4-FF7B-423E-9C38-0500483E80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EB7C40-5025-43A1-BC93-4A315094395D}"/>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5" name="Footer Placeholder 4">
            <a:extLst>
              <a:ext uri="{FF2B5EF4-FFF2-40B4-BE49-F238E27FC236}">
                <a16:creationId xmlns:a16="http://schemas.microsoft.com/office/drawing/2014/main" id="{99DDDC47-7807-4A28-A7A9-043205220F5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034C93-8777-4081-84AD-C12619F4C306}"/>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10039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482F-43B4-474E-9F39-828BDE8923D2}"/>
              </a:ext>
            </a:extLst>
          </p:cNvPr>
          <p:cNvSpPr>
            <a:spLocks noGrp="1"/>
          </p:cNvSpPr>
          <p:nvPr>
            <p:ph type="title"/>
          </p:nvPr>
        </p:nvSpPr>
        <p:spPr>
          <a:xfrm>
            <a:off x="838200" y="1258380"/>
            <a:ext cx="10515600" cy="902511"/>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6648743-E002-4CBC-8160-2C8E1880BA07}"/>
              </a:ext>
            </a:extLst>
          </p:cNvPr>
          <p:cNvSpPr>
            <a:spLocks noGrp="1"/>
          </p:cNvSpPr>
          <p:nvPr>
            <p:ph idx="1"/>
          </p:nvPr>
        </p:nvSpPr>
        <p:spPr>
          <a:xfrm>
            <a:off x="838200" y="2401367"/>
            <a:ext cx="10515600" cy="3775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2B842395-A73B-497D-A0A4-723611580069}"/>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5" name="Footer Placeholder 4">
            <a:extLst>
              <a:ext uri="{FF2B5EF4-FFF2-40B4-BE49-F238E27FC236}">
                <a16:creationId xmlns:a16="http://schemas.microsoft.com/office/drawing/2014/main" id="{9205B1FB-5638-4906-89D5-3B3B54C686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4E5873-CE67-4520-A354-A59F6618757D}"/>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407945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3BC4-E96D-4629-9D1E-9B7B2FF4B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5119CCE-0226-474B-9A8F-E1A7EA617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106BFB-4A2B-448E-9AD2-DD4C7765D962}"/>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5" name="Footer Placeholder 4">
            <a:extLst>
              <a:ext uri="{FF2B5EF4-FFF2-40B4-BE49-F238E27FC236}">
                <a16:creationId xmlns:a16="http://schemas.microsoft.com/office/drawing/2014/main" id="{4E98CF7E-D360-43B5-9CA0-2156CAEF4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E85A1-91FF-4CE2-8EE7-03EA2A015B50}"/>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349544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B8AE-34CE-4408-90AF-9D14B33A757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8CC3716-0510-4422-9DB1-F190E1F785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43FA1A-8B75-4EC6-8AEC-1539DD92A4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CEFD2D0-2A26-47EF-B83F-177B9E612163}"/>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6" name="Footer Placeholder 5">
            <a:extLst>
              <a:ext uri="{FF2B5EF4-FFF2-40B4-BE49-F238E27FC236}">
                <a16:creationId xmlns:a16="http://schemas.microsoft.com/office/drawing/2014/main" id="{EF362853-2151-4369-8F2E-EAD9B4B783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5D92BA-FC89-42F1-B563-ECAB0A9AB76C}"/>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350477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1BE4-6F64-452D-9C10-8AD760657E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CEA134-59BD-4E19-9233-70B51020D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571072-73C3-4528-9ED8-CE491C9BB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C1D593-25E3-4CA2-A60B-C7338E341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740BCD-9DE5-4F64-9AA8-8D7C2A3977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558783F-C970-4E31-9E3D-D4D184D496A0}"/>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8" name="Footer Placeholder 7">
            <a:extLst>
              <a:ext uri="{FF2B5EF4-FFF2-40B4-BE49-F238E27FC236}">
                <a16:creationId xmlns:a16="http://schemas.microsoft.com/office/drawing/2014/main" id="{7E99558E-077C-4147-8EA8-62D7A6864C5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23F121D-AAC1-4980-98F7-E9A293B7B836}"/>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65082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21A9-5A14-455F-835E-43214999297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CC0EAAF-1F68-48C5-AD42-BD0B5F6D15E9}"/>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4" name="Footer Placeholder 3">
            <a:extLst>
              <a:ext uri="{FF2B5EF4-FFF2-40B4-BE49-F238E27FC236}">
                <a16:creationId xmlns:a16="http://schemas.microsoft.com/office/drawing/2014/main" id="{8E82A23B-9AB1-4F4F-A940-ABF0BD19A5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F76C17-EC69-470F-A374-89F2F460A0DD}"/>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207339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51695-FF4A-494B-B2ED-CD7F53B2D234}"/>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3" name="Footer Placeholder 2">
            <a:extLst>
              <a:ext uri="{FF2B5EF4-FFF2-40B4-BE49-F238E27FC236}">
                <a16:creationId xmlns:a16="http://schemas.microsoft.com/office/drawing/2014/main" id="{8232A593-12F4-4848-A921-5BFA9C37534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0C98C04-7845-4D90-BB52-E2A376118D9F}"/>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18605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01AC-B8F1-4B5B-976A-48E88B9CCF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8C9D9EE-6D6D-4059-AF6B-169F840B9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853C7F3-F967-43A4-8C5B-C3D3DEDCA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7750F2-D484-44F9-BA05-D9609E8D058C}"/>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6" name="Footer Placeholder 5">
            <a:extLst>
              <a:ext uri="{FF2B5EF4-FFF2-40B4-BE49-F238E27FC236}">
                <a16:creationId xmlns:a16="http://schemas.microsoft.com/office/drawing/2014/main" id="{E4423675-7D12-474F-BA4B-64350A6AC08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2893486-F6B8-42CA-9A35-69DB939A6494}"/>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385041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1F0E-DAEA-4B7B-9C8D-1D9EB7B64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28E2D0-C9AD-4C0A-A4B1-D87B7D9C58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9B33740-A81B-472F-BCD0-99551E997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4B8410-CBCF-43AB-ABE6-DC1505CB2303}"/>
              </a:ext>
            </a:extLst>
          </p:cNvPr>
          <p:cNvSpPr>
            <a:spLocks noGrp="1"/>
          </p:cNvSpPr>
          <p:nvPr>
            <p:ph type="dt" sz="half" idx="10"/>
          </p:nvPr>
        </p:nvSpPr>
        <p:spPr/>
        <p:txBody>
          <a:bodyPr/>
          <a:lstStyle/>
          <a:p>
            <a:fld id="{778E712D-6574-465E-BA8F-C10AE8AFCE51}" type="datetimeFigureOut">
              <a:rPr lang="en-CA" smtClean="0"/>
              <a:t>2024-05-15</a:t>
            </a:fld>
            <a:endParaRPr lang="en-CA"/>
          </a:p>
        </p:txBody>
      </p:sp>
      <p:sp>
        <p:nvSpPr>
          <p:cNvPr id="6" name="Footer Placeholder 5">
            <a:extLst>
              <a:ext uri="{FF2B5EF4-FFF2-40B4-BE49-F238E27FC236}">
                <a16:creationId xmlns:a16="http://schemas.microsoft.com/office/drawing/2014/main" id="{43D9F785-EAA5-4618-B66B-6E40A842DBD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9B69248-4692-4FF6-8FC6-7E57CFB4DAB8}"/>
              </a:ext>
            </a:extLst>
          </p:cNvPr>
          <p:cNvSpPr>
            <a:spLocks noGrp="1"/>
          </p:cNvSpPr>
          <p:nvPr>
            <p:ph type="sldNum" sz="quarter" idx="12"/>
          </p:nvPr>
        </p:nvSpPr>
        <p:spPr/>
        <p:txBody>
          <a:bodyPr/>
          <a:lstStyle/>
          <a:p>
            <a:fld id="{4FE964A8-4C2B-4CD3-B694-9306F4F7BD18}" type="slidenum">
              <a:rPr lang="en-CA" smtClean="0"/>
              <a:t>‹N›</a:t>
            </a:fld>
            <a:endParaRPr lang="en-CA"/>
          </a:p>
        </p:txBody>
      </p:sp>
    </p:spTree>
    <p:extLst>
      <p:ext uri="{BB962C8B-B14F-4D97-AF65-F5344CB8AC3E}">
        <p14:creationId xmlns:p14="http://schemas.microsoft.com/office/powerpoint/2010/main" val="127317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2516A-E875-438A-AB22-4DCE405CF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39C611-80CF-44DE-85BD-2A430D5F7E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03E181-9F2D-4198-92BD-88A7CFD8F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E712D-6574-465E-BA8F-C10AE8AFCE51}" type="datetimeFigureOut">
              <a:rPr lang="en-CA" smtClean="0"/>
              <a:t>2024-05-15</a:t>
            </a:fld>
            <a:endParaRPr lang="en-CA"/>
          </a:p>
        </p:txBody>
      </p:sp>
      <p:sp>
        <p:nvSpPr>
          <p:cNvPr id="5" name="Footer Placeholder 4">
            <a:extLst>
              <a:ext uri="{FF2B5EF4-FFF2-40B4-BE49-F238E27FC236}">
                <a16:creationId xmlns:a16="http://schemas.microsoft.com/office/drawing/2014/main" id="{D120EE96-A402-44C9-9D35-E9696F83F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25F3552-7E3E-4C58-8C9B-369AD81FB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964A8-4C2B-4CD3-B694-9306F4F7BD18}" type="slidenum">
              <a:rPr lang="en-CA" smtClean="0"/>
              <a:t>‹N›</a:t>
            </a:fld>
            <a:endParaRPr lang="en-CA"/>
          </a:p>
        </p:txBody>
      </p:sp>
    </p:spTree>
    <p:extLst>
      <p:ext uri="{BB962C8B-B14F-4D97-AF65-F5344CB8AC3E}">
        <p14:creationId xmlns:p14="http://schemas.microsoft.com/office/powerpoint/2010/main" val="412434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14D791-4D8A-4854-B8FC-6959656D0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076E76-3EB3-4269-8135-07CAB20E59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B7B6543-AAE0-4186-AD95-917A2B5C5708}"/>
              </a:ext>
            </a:extLst>
          </p:cNvPr>
          <p:cNvSpPr>
            <a:spLocks noGrp="1"/>
          </p:cNvSpPr>
          <p:nvPr>
            <p:ph type="ctrTitle"/>
          </p:nvPr>
        </p:nvSpPr>
        <p:spPr>
          <a:xfrm>
            <a:off x="1849582" y="923952"/>
            <a:ext cx="8790709" cy="2387918"/>
          </a:xfrm>
        </p:spPr>
        <p:txBody>
          <a:bodyPr anchor="b">
            <a:normAutofit/>
          </a:bodyPr>
          <a:lstStyle/>
          <a:p>
            <a:r>
              <a:rPr lang="it-IT" sz="5200" dirty="0">
                <a:solidFill>
                  <a:srgbClr val="004D7D"/>
                </a:solidFill>
                <a:effectLst>
                  <a:outerShdw blurRad="38100" dist="38100" dir="2700000" algn="tl">
                    <a:srgbClr val="000000">
                      <a:alpha val="43137"/>
                    </a:srgbClr>
                  </a:outerShdw>
                </a:effectLst>
              </a:rPr>
              <a:t>6TH ADRIATIC IONIAN YOUTH </a:t>
            </a:r>
            <a:br>
              <a:rPr lang="it-IT" sz="5200" dirty="0">
                <a:solidFill>
                  <a:srgbClr val="004D7D"/>
                </a:solidFill>
                <a:effectLst>
                  <a:outerShdw blurRad="38100" dist="38100" dir="2700000" algn="tl">
                    <a:srgbClr val="000000">
                      <a:alpha val="43137"/>
                    </a:srgbClr>
                  </a:outerShdw>
                </a:effectLst>
              </a:rPr>
            </a:br>
            <a:r>
              <a:rPr lang="it-IT" sz="5200" dirty="0">
                <a:solidFill>
                  <a:srgbClr val="004D7D"/>
                </a:solidFill>
                <a:effectLst>
                  <a:outerShdw blurRad="38100" dist="38100" dir="2700000" algn="tl">
                    <a:srgbClr val="000000">
                      <a:alpha val="43137"/>
                    </a:srgbClr>
                  </a:outerShdw>
                </a:effectLst>
              </a:rPr>
              <a:t>ORGANISATIONS FORUM </a:t>
            </a:r>
            <a:endParaRPr lang="en-CA" sz="5200" dirty="0">
              <a:solidFill>
                <a:srgbClr val="004D7D"/>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32EC616D-941E-4A54-B57B-F107B3C229C6}"/>
              </a:ext>
            </a:extLst>
          </p:cNvPr>
          <p:cNvSpPr>
            <a:spLocks noGrp="1"/>
          </p:cNvSpPr>
          <p:nvPr>
            <p:ph type="subTitle" idx="1"/>
          </p:nvPr>
        </p:nvSpPr>
        <p:spPr>
          <a:xfrm>
            <a:off x="2725504" y="4872679"/>
            <a:ext cx="6740685" cy="682079"/>
          </a:xfrm>
        </p:spPr>
        <p:txBody>
          <a:bodyPr>
            <a:normAutofit fontScale="92500" lnSpcReduction="10000"/>
          </a:bodyPr>
          <a:lstStyle/>
          <a:p>
            <a:r>
              <a:rPr lang="it-IT" sz="2000" dirty="0" err="1">
                <a:solidFill>
                  <a:schemeClr val="tx2"/>
                </a:solidFill>
              </a:rPr>
              <a:t>Adriatic</a:t>
            </a:r>
            <a:r>
              <a:rPr lang="it-IT" sz="2000" dirty="0">
                <a:solidFill>
                  <a:schemeClr val="tx2"/>
                </a:solidFill>
              </a:rPr>
              <a:t> </a:t>
            </a:r>
            <a:r>
              <a:rPr lang="it-IT" sz="2000" dirty="0" err="1">
                <a:solidFill>
                  <a:schemeClr val="tx2"/>
                </a:solidFill>
              </a:rPr>
              <a:t>Ionian</a:t>
            </a:r>
            <a:r>
              <a:rPr lang="it-IT" sz="2000" dirty="0">
                <a:solidFill>
                  <a:schemeClr val="tx2"/>
                </a:solidFill>
              </a:rPr>
              <a:t> </a:t>
            </a:r>
            <a:r>
              <a:rPr lang="it-IT" sz="2000" dirty="0" err="1">
                <a:solidFill>
                  <a:schemeClr val="tx2"/>
                </a:solidFill>
              </a:rPr>
              <a:t>Euroregion</a:t>
            </a:r>
            <a:r>
              <a:rPr lang="it-IT" sz="2000" dirty="0">
                <a:solidFill>
                  <a:schemeClr val="tx2"/>
                </a:solidFill>
              </a:rPr>
              <a:t> </a:t>
            </a:r>
            <a:endParaRPr lang="hr-HR" sz="2000" dirty="0">
              <a:solidFill>
                <a:schemeClr val="tx2"/>
              </a:solidFill>
            </a:endParaRPr>
          </a:p>
          <a:p>
            <a:r>
              <a:rPr lang="it-IT" sz="2000" dirty="0">
                <a:solidFill>
                  <a:schemeClr val="tx2"/>
                </a:solidFill>
              </a:rPr>
              <a:t>15 </a:t>
            </a:r>
            <a:r>
              <a:rPr lang="it-IT" sz="2000" dirty="0" err="1">
                <a:solidFill>
                  <a:schemeClr val="tx2"/>
                </a:solidFill>
              </a:rPr>
              <a:t>May</a:t>
            </a:r>
            <a:r>
              <a:rPr lang="hr-HR" sz="2000" dirty="0">
                <a:solidFill>
                  <a:schemeClr val="tx2"/>
                </a:solidFill>
              </a:rPr>
              <a:t>, </a:t>
            </a:r>
            <a:r>
              <a:rPr lang="it-IT" sz="2000" dirty="0">
                <a:solidFill>
                  <a:schemeClr val="tx2"/>
                </a:solidFill>
              </a:rPr>
              <a:t>Sibenik V</a:t>
            </a:r>
            <a:endParaRPr lang="en-CA" sz="2000" dirty="0">
              <a:solidFill>
                <a:schemeClr val="tx2"/>
              </a:solidFill>
            </a:endParaRPr>
          </a:p>
        </p:txBody>
      </p:sp>
      <p:grpSp>
        <p:nvGrpSpPr>
          <p:cNvPr id="28" name="Group 27">
            <a:extLst>
              <a:ext uri="{FF2B5EF4-FFF2-40B4-BE49-F238E27FC236}">
                <a16:creationId xmlns:a16="http://schemas.microsoft.com/office/drawing/2014/main" id="{5EB3C7E5-50E1-4F9E-AEA3-A6D2190394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1078992"/>
            <a:ext cx="5163047" cy="3153018"/>
            <a:chOff x="6867015" y="-1"/>
            <a:chExt cx="5324985" cy="3251912"/>
          </a:xfrm>
          <a:solidFill>
            <a:schemeClr val="accent5">
              <a:alpha val="10000"/>
            </a:schemeClr>
          </a:solidFill>
        </p:grpSpPr>
        <p:sp>
          <p:nvSpPr>
            <p:cNvPr id="29" name="Freeform: Shape 28">
              <a:extLst>
                <a:ext uri="{FF2B5EF4-FFF2-40B4-BE49-F238E27FC236}">
                  <a16:creationId xmlns:a16="http://schemas.microsoft.com/office/drawing/2014/main" id="{80233B5C-C5A9-48C0-8C07-21E6F6B36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0F3AF96-AAC1-41E3-9F66-0A6277845D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DF38A98-557F-4C23-935A-42806B67AA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CEB13D-EBFC-4288-B604-572C2F779A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988F9A4-0578-4C59-8B4A-346E02CF3A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5007388"/>
            <a:ext cx="3142400" cy="2716805"/>
            <a:chOff x="-305" y="-4155"/>
            <a:chExt cx="2514948" cy="2174333"/>
          </a:xfrm>
        </p:grpSpPr>
        <p:sp>
          <p:nvSpPr>
            <p:cNvPr id="35" name="Freeform: Shape 34">
              <a:extLst>
                <a:ext uri="{FF2B5EF4-FFF2-40B4-BE49-F238E27FC236}">
                  <a16:creationId xmlns:a16="http://schemas.microsoft.com/office/drawing/2014/main" id="{F63F827B-FA00-442A-A09C-806F1FFA34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C876680-EE75-4791-842F-E23509221D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B9819B2-70D4-4E0A-8D51-6B359B44CB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5FA8033D-6A70-4FA5-8F37-7F8C117C98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magine 4">
            <a:extLst>
              <a:ext uri="{FF2B5EF4-FFF2-40B4-BE49-F238E27FC236}">
                <a16:creationId xmlns:a16="http://schemas.microsoft.com/office/drawing/2014/main" id="{406E1684-3EF3-FA16-4222-DE8021731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7" name="Immagine 6">
            <a:extLst>
              <a:ext uri="{FF2B5EF4-FFF2-40B4-BE49-F238E27FC236}">
                <a16:creationId xmlns:a16="http://schemas.microsoft.com/office/drawing/2014/main" id="{538F6D49-4D42-E520-5C20-F3DE156BA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6" y="6654634"/>
            <a:ext cx="11461810" cy="1281595"/>
          </a:xfrm>
          <a:prstGeom prst="rect">
            <a:avLst/>
          </a:prstGeom>
        </p:spPr>
      </p:pic>
      <p:sp>
        <p:nvSpPr>
          <p:cNvPr id="8" name="Title 1">
            <a:extLst>
              <a:ext uri="{FF2B5EF4-FFF2-40B4-BE49-F238E27FC236}">
                <a16:creationId xmlns:a16="http://schemas.microsoft.com/office/drawing/2014/main" id="{2D770B55-364B-77AD-536F-1818BA4A2552}"/>
              </a:ext>
            </a:extLst>
          </p:cNvPr>
          <p:cNvSpPr txBox="1">
            <a:spLocks/>
          </p:cNvSpPr>
          <p:nvPr/>
        </p:nvSpPr>
        <p:spPr>
          <a:xfrm>
            <a:off x="2258137" y="2401364"/>
            <a:ext cx="7675417" cy="2387918"/>
          </a:xfrm>
          <a:prstGeom prst="rect">
            <a:avLst/>
          </a:prstGeom>
        </p:spPr>
        <p:txBody>
          <a:bodyPr vert="horz" lIns="91440" tIns="45720" rIns="91440" bIns="45720" rtlCol="0" anchor="b">
            <a:normAutofit/>
          </a:bodyPr>
          <a:lstStyle>
            <a:lvl1pPr algn="ctr">
              <a:lnSpc>
                <a:spcPct val="90000"/>
              </a:lnSpc>
              <a:spcBef>
                <a:spcPct val="0"/>
              </a:spcBef>
              <a:buNone/>
              <a:defRPr sz="5200">
                <a:solidFill>
                  <a:srgbClr val="004D7D"/>
                </a:solidFill>
                <a:latin typeface="+mj-lt"/>
                <a:ea typeface="+mj-ea"/>
                <a:cs typeface="+mj-cs"/>
              </a:defRPr>
            </a:lvl1pPr>
          </a:lstStyle>
          <a:p>
            <a:r>
              <a:rPr lang="en-GB" sz="2800" b="1" dirty="0"/>
              <a:t>EU opportunities for creating an ecosystem of informed young stakeholders to shape the future of the Adriatic and Ionian Region</a:t>
            </a:r>
            <a:endParaRPr lang="en-CA" sz="2800" b="1" dirty="0"/>
          </a:p>
        </p:txBody>
      </p:sp>
    </p:spTree>
    <p:extLst>
      <p:ext uri="{BB962C8B-B14F-4D97-AF65-F5344CB8AC3E}">
        <p14:creationId xmlns:p14="http://schemas.microsoft.com/office/powerpoint/2010/main" val="248999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936" y="6924876"/>
            <a:ext cx="9051722" cy="1012113"/>
          </a:xfrm>
          <a:prstGeom prst="rect">
            <a:avLst/>
          </a:prstGeom>
        </p:spPr>
      </p:pic>
      <p:cxnSp>
        <p:nvCxnSpPr>
          <p:cNvPr id="19" name="Google Shape;55;p13">
            <a:extLst>
              <a:ext uri="{FF2B5EF4-FFF2-40B4-BE49-F238E27FC236}">
                <a16:creationId xmlns:a16="http://schemas.microsoft.com/office/drawing/2014/main" id="{C0012E4B-449C-4AE3-87E3-98241BC370A7}"/>
              </a:ext>
            </a:extLst>
          </p:cNvPr>
          <p:cNvCxnSpPr>
            <a:cxnSpLocks/>
          </p:cNvCxnSpPr>
          <p:nvPr/>
        </p:nvCxnSpPr>
        <p:spPr>
          <a:xfrm>
            <a:off x="582472" y="1436097"/>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22" name="CasellaDiTesto 21">
            <a:extLst>
              <a:ext uri="{FF2B5EF4-FFF2-40B4-BE49-F238E27FC236}">
                <a16:creationId xmlns:a16="http://schemas.microsoft.com/office/drawing/2014/main" id="{C8F777A9-2226-4852-ABAE-C2FC01C7BF29}"/>
              </a:ext>
            </a:extLst>
          </p:cNvPr>
          <p:cNvSpPr txBox="1"/>
          <p:nvPr/>
        </p:nvSpPr>
        <p:spPr>
          <a:xfrm>
            <a:off x="591143" y="1104162"/>
            <a:ext cx="6096000" cy="369332"/>
          </a:xfrm>
          <a:prstGeom prst="rect">
            <a:avLst/>
          </a:prstGeom>
          <a:noFill/>
        </p:spPr>
        <p:txBody>
          <a:bodyPr wrap="square">
            <a:spAutoFit/>
          </a:bodyPr>
          <a:lstStyle/>
          <a:p>
            <a:r>
              <a:rPr lang="it-IT" sz="1800" b="1" dirty="0">
                <a:solidFill>
                  <a:srgbClr val="3D85C6"/>
                </a:solidFill>
                <a:latin typeface="Raleway"/>
                <a:ea typeface="Raleway"/>
                <a:cs typeface="Raleway"/>
                <a:sym typeface="Raleway"/>
              </a:rPr>
              <a:t>GEAR UP! PROJECT</a:t>
            </a:r>
          </a:p>
        </p:txBody>
      </p:sp>
      <p:sp>
        <p:nvSpPr>
          <p:cNvPr id="21" name="CasellaDiTesto 20">
            <a:extLst>
              <a:ext uri="{FF2B5EF4-FFF2-40B4-BE49-F238E27FC236}">
                <a16:creationId xmlns:a16="http://schemas.microsoft.com/office/drawing/2014/main" id="{607897C2-0186-42A7-B4FE-1FE58ABE6281}"/>
              </a:ext>
            </a:extLst>
          </p:cNvPr>
          <p:cNvSpPr txBox="1"/>
          <p:nvPr/>
        </p:nvSpPr>
        <p:spPr>
          <a:xfrm>
            <a:off x="815816" y="1706585"/>
            <a:ext cx="9781310" cy="400110"/>
          </a:xfrm>
          <a:prstGeom prst="rect">
            <a:avLst/>
          </a:prstGeom>
          <a:noFill/>
        </p:spPr>
        <p:txBody>
          <a:bodyPr wrap="square">
            <a:spAutoFit/>
          </a:bodyPr>
          <a:lstStyle/>
          <a:p>
            <a:pPr algn="ctr"/>
            <a:r>
              <a:rPr lang="it-IT" sz="2000" dirty="0">
                <a:solidFill>
                  <a:srgbClr val="3D85C6"/>
                </a:solidFill>
                <a:latin typeface="Raleway"/>
              </a:rPr>
              <a:t>Thank </a:t>
            </a:r>
            <a:r>
              <a:rPr lang="it-IT" sz="2000" dirty="0" err="1">
                <a:solidFill>
                  <a:srgbClr val="3D85C6"/>
                </a:solidFill>
                <a:latin typeface="Raleway"/>
              </a:rPr>
              <a:t>you</a:t>
            </a:r>
            <a:r>
              <a:rPr lang="it-IT" sz="2000" dirty="0">
                <a:solidFill>
                  <a:srgbClr val="3D85C6"/>
                </a:solidFill>
                <a:latin typeface="Raleway"/>
              </a:rPr>
              <a:t> for </a:t>
            </a:r>
            <a:r>
              <a:rPr lang="it-IT" sz="2000" dirty="0" err="1">
                <a:solidFill>
                  <a:srgbClr val="3D85C6"/>
                </a:solidFill>
                <a:latin typeface="Raleway"/>
              </a:rPr>
              <a:t>your</a:t>
            </a:r>
            <a:r>
              <a:rPr lang="it-IT" sz="2000" dirty="0">
                <a:solidFill>
                  <a:srgbClr val="3D85C6"/>
                </a:solidFill>
                <a:latin typeface="Raleway"/>
              </a:rPr>
              <a:t> </a:t>
            </a:r>
            <a:r>
              <a:rPr lang="it-IT" sz="2000" dirty="0" err="1">
                <a:solidFill>
                  <a:srgbClr val="3D85C6"/>
                </a:solidFill>
                <a:latin typeface="Raleway"/>
              </a:rPr>
              <a:t>attention</a:t>
            </a:r>
            <a:r>
              <a:rPr lang="it-IT" sz="2000" dirty="0">
                <a:solidFill>
                  <a:srgbClr val="3D85C6"/>
                </a:solidFill>
                <a:latin typeface="Raleway"/>
              </a:rPr>
              <a:t>!</a:t>
            </a:r>
          </a:p>
        </p:txBody>
      </p:sp>
      <p:pic>
        <p:nvPicPr>
          <p:cNvPr id="20" name="Immagine 19">
            <a:extLst>
              <a:ext uri="{FF2B5EF4-FFF2-40B4-BE49-F238E27FC236}">
                <a16:creationId xmlns:a16="http://schemas.microsoft.com/office/drawing/2014/main" id="{32E7F2BA-F4DD-459F-AA86-F9B9CEDD4265}"/>
              </a:ext>
            </a:extLst>
          </p:cNvPr>
          <p:cNvPicPr>
            <a:picLocks noChangeAspect="1"/>
          </p:cNvPicPr>
          <p:nvPr/>
        </p:nvPicPr>
        <p:blipFill>
          <a:blip r:embed="rId5"/>
          <a:stretch>
            <a:fillRect/>
          </a:stretch>
        </p:blipFill>
        <p:spPr>
          <a:xfrm>
            <a:off x="2654978" y="1602078"/>
            <a:ext cx="6056024" cy="4010208"/>
          </a:xfrm>
          <a:prstGeom prst="rect">
            <a:avLst/>
          </a:prstGeom>
        </p:spPr>
      </p:pic>
      <p:sp>
        <p:nvSpPr>
          <p:cNvPr id="24" name="CasellaDiTesto 23">
            <a:extLst>
              <a:ext uri="{FF2B5EF4-FFF2-40B4-BE49-F238E27FC236}">
                <a16:creationId xmlns:a16="http://schemas.microsoft.com/office/drawing/2014/main" id="{C081AB92-23A3-45FC-917C-43ACF47835F8}"/>
              </a:ext>
            </a:extLst>
          </p:cNvPr>
          <p:cNvSpPr txBox="1"/>
          <p:nvPr/>
        </p:nvSpPr>
        <p:spPr>
          <a:xfrm>
            <a:off x="4087726" y="5743033"/>
            <a:ext cx="3190529" cy="584775"/>
          </a:xfrm>
          <a:prstGeom prst="rect">
            <a:avLst/>
          </a:prstGeom>
          <a:noFill/>
        </p:spPr>
        <p:txBody>
          <a:bodyPr wrap="square">
            <a:spAutoFit/>
          </a:bodyPr>
          <a:lstStyle/>
          <a:p>
            <a:r>
              <a:rPr lang="it-IT" sz="1600" dirty="0" smtClean="0">
                <a:solidFill>
                  <a:srgbClr val="3D85C6"/>
                </a:solidFill>
                <a:latin typeface="Raleway"/>
              </a:rPr>
              <a:t>GEAR </a:t>
            </a:r>
            <a:r>
              <a:rPr lang="it-IT" sz="1600" dirty="0">
                <a:solidFill>
                  <a:srgbClr val="3D85C6"/>
                </a:solidFill>
                <a:latin typeface="Raleway"/>
              </a:rPr>
              <a:t>UP! Project partners</a:t>
            </a:r>
          </a:p>
          <a:p>
            <a:r>
              <a:rPr lang="it-IT" sz="1600" dirty="0">
                <a:solidFill>
                  <a:srgbClr val="3D85C6"/>
                </a:solidFill>
                <a:latin typeface="Raleway"/>
              </a:rPr>
              <a:t>Marche </a:t>
            </a:r>
            <a:r>
              <a:rPr lang="it-IT" sz="1600" dirty="0" err="1">
                <a:solidFill>
                  <a:srgbClr val="3D85C6"/>
                </a:solidFill>
                <a:latin typeface="Raleway"/>
              </a:rPr>
              <a:t>Region</a:t>
            </a:r>
            <a:r>
              <a:rPr lang="it-IT" sz="1600" dirty="0">
                <a:solidFill>
                  <a:srgbClr val="3D85C6"/>
                </a:solidFill>
                <a:latin typeface="Raleway"/>
              </a:rPr>
              <a:t> Lead Partner</a:t>
            </a:r>
          </a:p>
        </p:txBody>
      </p:sp>
    </p:spTree>
    <p:extLst>
      <p:ext uri="{BB962C8B-B14F-4D97-AF65-F5344CB8AC3E}">
        <p14:creationId xmlns:p14="http://schemas.microsoft.com/office/powerpoint/2010/main" val="401903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CBA241A1-F8D8-251D-0F3E-CAAF8F354D85}"/>
              </a:ext>
            </a:extLst>
          </p:cNvPr>
          <p:cNvSpPr txBox="1">
            <a:spLocks/>
          </p:cNvSpPr>
          <p:nvPr/>
        </p:nvSpPr>
        <p:spPr>
          <a:xfrm>
            <a:off x="2149859" y="1507814"/>
            <a:ext cx="7891975" cy="2387918"/>
          </a:xfrm>
          <a:prstGeom prst="rect">
            <a:avLst/>
          </a:prstGeom>
        </p:spPr>
        <p:txBody>
          <a:bodyPr vert="horz" lIns="91440" tIns="45720" rIns="91440" bIns="45720" rtlCol="0" anchor="b">
            <a:normAutofit/>
          </a:bodyPr>
          <a:lstStyle>
            <a:lvl1pPr algn="ctr">
              <a:lnSpc>
                <a:spcPct val="90000"/>
              </a:lnSpc>
              <a:spcBef>
                <a:spcPct val="0"/>
              </a:spcBef>
              <a:buNone/>
              <a:defRPr sz="5200">
                <a:solidFill>
                  <a:srgbClr val="004D7D"/>
                </a:solidFill>
                <a:latin typeface="+mj-lt"/>
                <a:ea typeface="+mj-ea"/>
                <a:cs typeface="+mj-cs"/>
              </a:defRPr>
            </a:lvl1pPr>
          </a:lstStyle>
          <a:p>
            <a:endParaRPr lang="en-CA" sz="3200" b="1" dirty="0"/>
          </a:p>
        </p:txBody>
      </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936" y="6924876"/>
            <a:ext cx="9051722" cy="1012113"/>
          </a:xfrm>
          <a:prstGeom prst="rect">
            <a:avLst/>
          </a:prstGeom>
        </p:spPr>
      </p:pic>
      <p:cxnSp>
        <p:nvCxnSpPr>
          <p:cNvPr id="19"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22" name="CasellaDiTesto 21">
            <a:extLst>
              <a:ext uri="{FF2B5EF4-FFF2-40B4-BE49-F238E27FC236}">
                <a16:creationId xmlns:a16="http://schemas.microsoft.com/office/drawing/2014/main" id="{C8F777A9-2226-4852-ABAE-C2FC01C7BF29}"/>
              </a:ext>
            </a:extLst>
          </p:cNvPr>
          <p:cNvSpPr txBox="1"/>
          <p:nvPr/>
        </p:nvSpPr>
        <p:spPr>
          <a:xfrm>
            <a:off x="854110" y="1208520"/>
            <a:ext cx="9322277" cy="369332"/>
          </a:xfrm>
          <a:prstGeom prst="rect">
            <a:avLst/>
          </a:prstGeom>
          <a:noFill/>
        </p:spPr>
        <p:txBody>
          <a:bodyPr wrap="square">
            <a:spAutoFit/>
          </a:bodyPr>
          <a:lstStyle/>
          <a:p>
            <a:r>
              <a:rPr lang="it" dirty="0" smtClean="0">
                <a:solidFill>
                  <a:srgbClr val="3D85C6"/>
                </a:solidFill>
                <a:latin typeface="Raleway"/>
                <a:sym typeface="Raleway"/>
              </a:rPr>
              <a:t>DEVELOPMENT EDUCATION AND AWARENESS RAISING (</a:t>
            </a:r>
            <a:r>
              <a:rPr lang="it" dirty="0" smtClean="0">
                <a:solidFill>
                  <a:srgbClr val="3D85C6"/>
                </a:solidFill>
                <a:latin typeface="Raleway Black" pitchFamily="2" charset="0"/>
                <a:sym typeface="Raleway"/>
              </a:rPr>
              <a:t>DEAR</a:t>
            </a:r>
            <a:r>
              <a:rPr lang="it" dirty="0" smtClean="0">
                <a:solidFill>
                  <a:srgbClr val="3D85C6"/>
                </a:solidFill>
                <a:latin typeface="Raleway"/>
                <a:sym typeface="Raleway"/>
              </a:rPr>
              <a:t>) PROGRAMME</a:t>
            </a:r>
            <a:endParaRPr lang="it-IT" sz="1800" dirty="0">
              <a:solidFill>
                <a:srgbClr val="3D85C6"/>
              </a:solidFill>
              <a:latin typeface="Raleway"/>
            </a:endParaRPr>
          </a:p>
        </p:txBody>
      </p:sp>
      <p:sp>
        <p:nvSpPr>
          <p:cNvPr id="2" name="Rettangolo 1"/>
          <p:cNvSpPr/>
          <p:nvPr/>
        </p:nvSpPr>
        <p:spPr>
          <a:xfrm>
            <a:off x="5974813" y="3244334"/>
            <a:ext cx="242374" cy="369332"/>
          </a:xfrm>
          <a:prstGeom prst="rect">
            <a:avLst/>
          </a:prstGeom>
        </p:spPr>
        <p:txBody>
          <a:bodyPr wrap="none">
            <a:spAutoFit/>
          </a:bodyPr>
          <a:lstStyle/>
          <a:p>
            <a:r>
              <a:rPr lang="en-AE" dirty="0">
                <a:solidFill>
                  <a:srgbClr val="000000"/>
                </a:solidFill>
                <a:latin typeface="Times New Roman" panose="02020603050405020304" pitchFamily="18" charset="0"/>
              </a:rPr>
              <a:t> </a:t>
            </a:r>
            <a:endParaRPr lang="it-IT" dirty="0"/>
          </a:p>
        </p:txBody>
      </p:sp>
      <p:sp>
        <p:nvSpPr>
          <p:cNvPr id="4" name="AutoShape 2" descr="Programma europeo DEAR | Regione Piemo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7" name="Gruppo 6"/>
          <p:cNvGrpSpPr/>
          <p:nvPr/>
        </p:nvGrpSpPr>
        <p:grpSpPr>
          <a:xfrm>
            <a:off x="692159" y="2777952"/>
            <a:ext cx="5993777" cy="1898712"/>
            <a:chOff x="692159" y="2777952"/>
            <a:chExt cx="5993777" cy="1898712"/>
          </a:xfrm>
        </p:grpSpPr>
        <p:pic>
          <p:nvPicPr>
            <p:cNvPr id="42" name="Immagine 41" descr="DEAR Programm | Südwind">
              <a:extLst>
                <a:ext uri="{FF2B5EF4-FFF2-40B4-BE49-F238E27FC236}">
                  <a16:creationId xmlns:a16="http://schemas.microsoft.com/office/drawing/2014/main" id="{80FF40DB-E4A2-1D6F-D8C8-7894A1910865}"/>
                </a:ext>
              </a:extLst>
            </p:cNvPr>
            <p:cNvPicPr>
              <a:picLocks noChangeAspect="1"/>
            </p:cNvPicPr>
            <p:nvPr/>
          </p:nvPicPr>
          <p:blipFill>
            <a:blip r:embed="rId4"/>
            <a:stretch>
              <a:fillRect/>
            </a:stretch>
          </p:blipFill>
          <p:spPr>
            <a:xfrm>
              <a:off x="692159" y="2786425"/>
              <a:ext cx="3586009" cy="1890239"/>
            </a:xfrm>
            <a:prstGeom prst="rect">
              <a:avLst/>
            </a:prstGeom>
          </p:spPr>
        </p:pic>
        <p:pic>
          <p:nvPicPr>
            <p:cNvPr id="43" name="Immagine 42" descr="Welcome - EU DEAR Programme">
              <a:extLst>
                <a:ext uri="{FF2B5EF4-FFF2-40B4-BE49-F238E27FC236}">
                  <a16:creationId xmlns:a16="http://schemas.microsoft.com/office/drawing/2014/main" id="{5CBDB782-E5E9-A75B-A269-E9E9A2581847}"/>
                </a:ext>
              </a:extLst>
            </p:cNvPr>
            <p:cNvPicPr>
              <a:picLocks noChangeAspect="1"/>
            </p:cNvPicPr>
            <p:nvPr/>
          </p:nvPicPr>
          <p:blipFill rotWithShape="1">
            <a:blip r:embed="rId5"/>
            <a:srcRect l="68129" t="-1" r="24738" b="-2470"/>
            <a:stretch/>
          </p:blipFill>
          <p:spPr>
            <a:xfrm>
              <a:off x="4195207" y="2777952"/>
              <a:ext cx="524277" cy="1871890"/>
            </a:xfrm>
            <a:prstGeom prst="rect">
              <a:avLst/>
            </a:prstGeom>
          </p:spPr>
        </p:pic>
        <p:pic>
          <p:nvPicPr>
            <p:cNvPr id="6" name="Immagine 5"/>
            <p:cNvPicPr>
              <a:picLocks noChangeAspect="1"/>
            </p:cNvPicPr>
            <p:nvPr/>
          </p:nvPicPr>
          <p:blipFill rotWithShape="1">
            <a:blip r:embed="rId6"/>
            <a:srcRect l="23539" b="42757"/>
            <a:stretch/>
          </p:blipFill>
          <p:spPr>
            <a:xfrm>
              <a:off x="4660490" y="3223382"/>
              <a:ext cx="2025446" cy="849155"/>
            </a:xfrm>
            <a:prstGeom prst="rect">
              <a:avLst/>
            </a:prstGeom>
          </p:spPr>
        </p:pic>
      </p:grpSp>
      <p:sp>
        <p:nvSpPr>
          <p:cNvPr id="8" name="Rettangolo 7"/>
          <p:cNvSpPr/>
          <p:nvPr/>
        </p:nvSpPr>
        <p:spPr>
          <a:xfrm>
            <a:off x="6575229" y="2492268"/>
            <a:ext cx="4268582" cy="2862322"/>
          </a:xfrm>
          <a:prstGeom prst="rect">
            <a:avLst/>
          </a:prstGeom>
        </p:spPr>
        <p:txBody>
          <a:bodyPr wrap="square">
            <a:spAutoFit/>
          </a:bodyPr>
          <a:lstStyle/>
          <a:p>
            <a:r>
              <a:rPr lang="en-US" dirty="0"/>
              <a:t>The EU DEAR </a:t>
            </a:r>
            <a:r>
              <a:rPr lang="en-US" dirty="0" err="1"/>
              <a:t>Programme</a:t>
            </a:r>
            <a:r>
              <a:rPr lang="en-US" dirty="0"/>
              <a:t> funds projects that engage people in Europe in worldwide issues of social, economic and environmental development and cooperation. It supports civil society </a:t>
            </a:r>
            <a:r>
              <a:rPr lang="en-US" dirty="0" err="1"/>
              <a:t>organisations</a:t>
            </a:r>
            <a:r>
              <a:rPr lang="en-US" dirty="0"/>
              <a:t> and local authorities to promote global justice, human rights, sustainable development and democratic participation. It empowers people, especially young people, to take action</a:t>
            </a:r>
            <a:endParaRPr lang="it-IT" dirty="0"/>
          </a:p>
        </p:txBody>
      </p:sp>
    </p:spTree>
    <p:extLst>
      <p:ext uri="{BB962C8B-B14F-4D97-AF65-F5344CB8AC3E}">
        <p14:creationId xmlns:p14="http://schemas.microsoft.com/office/powerpoint/2010/main" val="225538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A241A1-F8D8-251D-0F3E-CAAF8F354D85}"/>
              </a:ext>
            </a:extLst>
          </p:cNvPr>
          <p:cNvSpPr txBox="1">
            <a:spLocks/>
          </p:cNvSpPr>
          <p:nvPr/>
        </p:nvSpPr>
        <p:spPr>
          <a:xfrm>
            <a:off x="2149859" y="1507814"/>
            <a:ext cx="7891975" cy="2387918"/>
          </a:xfrm>
          <a:prstGeom prst="rect">
            <a:avLst/>
          </a:prstGeom>
        </p:spPr>
        <p:txBody>
          <a:bodyPr vert="horz" lIns="91440" tIns="45720" rIns="91440" bIns="45720" rtlCol="0" anchor="b">
            <a:normAutofit/>
          </a:bodyPr>
          <a:lstStyle>
            <a:lvl1pPr algn="ctr">
              <a:lnSpc>
                <a:spcPct val="90000"/>
              </a:lnSpc>
              <a:spcBef>
                <a:spcPct val="0"/>
              </a:spcBef>
              <a:buNone/>
              <a:defRPr sz="5200">
                <a:solidFill>
                  <a:srgbClr val="004D7D"/>
                </a:solidFill>
                <a:latin typeface="+mj-lt"/>
                <a:ea typeface="+mj-ea"/>
                <a:cs typeface="+mj-cs"/>
              </a:defRPr>
            </a:lvl1pPr>
          </a:lstStyle>
          <a:p>
            <a:endParaRPr lang="en-CA" sz="3200" b="1" dirty="0"/>
          </a:p>
        </p:txBody>
      </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428" y="5845887"/>
            <a:ext cx="9051722" cy="1012113"/>
          </a:xfrm>
          <a:prstGeom prst="rect">
            <a:avLst/>
          </a:prstGeom>
        </p:spPr>
      </p:pic>
      <p:pic>
        <p:nvPicPr>
          <p:cNvPr id="17" name="Immagine 16">
            <a:extLst>
              <a:ext uri="{FF2B5EF4-FFF2-40B4-BE49-F238E27FC236}">
                <a16:creationId xmlns:a16="http://schemas.microsoft.com/office/drawing/2014/main" id="{73DB7620-D350-477A-904D-20FA4CEBC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325" y="2639853"/>
            <a:ext cx="3666839" cy="2511758"/>
          </a:xfrm>
          <a:prstGeom prst="rect">
            <a:avLst/>
          </a:prstGeom>
        </p:spPr>
      </p:pic>
      <p:pic>
        <p:nvPicPr>
          <p:cNvPr id="18" name="Immagine 17">
            <a:extLst>
              <a:ext uri="{FF2B5EF4-FFF2-40B4-BE49-F238E27FC236}">
                <a16:creationId xmlns:a16="http://schemas.microsoft.com/office/drawing/2014/main" id="{2F75B964-592E-4F43-92FC-773AB6192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687" y="1686922"/>
            <a:ext cx="2891990" cy="3916945"/>
          </a:xfrm>
          <a:prstGeom prst="rect">
            <a:avLst/>
          </a:prstGeom>
        </p:spPr>
      </p:pic>
      <p:cxnSp>
        <p:nvCxnSpPr>
          <p:cNvPr id="19"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22" name="CasellaDiTesto 21">
            <a:extLst>
              <a:ext uri="{FF2B5EF4-FFF2-40B4-BE49-F238E27FC236}">
                <a16:creationId xmlns:a16="http://schemas.microsoft.com/office/drawing/2014/main" id="{C8F777A9-2226-4852-ABAE-C2FC01C7BF29}"/>
              </a:ext>
            </a:extLst>
          </p:cNvPr>
          <p:cNvSpPr txBox="1"/>
          <p:nvPr/>
        </p:nvSpPr>
        <p:spPr>
          <a:xfrm>
            <a:off x="854111" y="1208518"/>
            <a:ext cx="6096000" cy="369332"/>
          </a:xfrm>
          <a:prstGeom prst="rect">
            <a:avLst/>
          </a:prstGeom>
          <a:noFill/>
        </p:spPr>
        <p:txBody>
          <a:bodyPr wrap="square">
            <a:spAutoFit/>
          </a:bodyPr>
          <a:lstStyle/>
          <a:p>
            <a:r>
              <a:rPr lang="it" sz="1800" b="1" dirty="0">
                <a:solidFill>
                  <a:srgbClr val="3D85C6"/>
                </a:solidFill>
                <a:latin typeface="Raleway"/>
                <a:sym typeface="Raleway"/>
              </a:rPr>
              <a:t>GEAR UP! PROJECT</a:t>
            </a:r>
            <a:endParaRPr lang="it-IT" sz="1800" b="1" dirty="0">
              <a:solidFill>
                <a:srgbClr val="3D85C6"/>
              </a:solidFill>
              <a:latin typeface="Raleway"/>
            </a:endParaRPr>
          </a:p>
        </p:txBody>
      </p:sp>
    </p:spTree>
    <p:extLst>
      <p:ext uri="{BB962C8B-B14F-4D97-AF65-F5344CB8AC3E}">
        <p14:creationId xmlns:p14="http://schemas.microsoft.com/office/powerpoint/2010/main" val="286890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A241A1-F8D8-251D-0F3E-CAAF8F354D85}"/>
              </a:ext>
            </a:extLst>
          </p:cNvPr>
          <p:cNvSpPr txBox="1">
            <a:spLocks/>
          </p:cNvSpPr>
          <p:nvPr/>
        </p:nvSpPr>
        <p:spPr>
          <a:xfrm>
            <a:off x="2149859" y="1507814"/>
            <a:ext cx="7891975" cy="2387918"/>
          </a:xfrm>
          <a:prstGeom prst="rect">
            <a:avLst/>
          </a:prstGeom>
        </p:spPr>
        <p:txBody>
          <a:bodyPr vert="horz" lIns="91440" tIns="45720" rIns="91440" bIns="45720" rtlCol="0" anchor="b">
            <a:normAutofit/>
          </a:bodyPr>
          <a:lstStyle>
            <a:lvl1pPr algn="ctr">
              <a:lnSpc>
                <a:spcPct val="90000"/>
              </a:lnSpc>
              <a:spcBef>
                <a:spcPct val="0"/>
              </a:spcBef>
              <a:buNone/>
              <a:defRPr sz="5200">
                <a:solidFill>
                  <a:srgbClr val="004D7D"/>
                </a:solidFill>
                <a:latin typeface="+mj-lt"/>
                <a:ea typeface="+mj-ea"/>
                <a:cs typeface="+mj-cs"/>
              </a:defRPr>
            </a:lvl1pPr>
          </a:lstStyle>
          <a:p>
            <a:endParaRPr lang="en-CA" sz="3200" b="1" dirty="0"/>
          </a:p>
        </p:txBody>
      </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86" y="5845887"/>
            <a:ext cx="9051722" cy="1012113"/>
          </a:xfrm>
          <a:prstGeom prst="rect">
            <a:avLst/>
          </a:prstGeom>
        </p:spPr>
      </p:pic>
      <p:cxnSp>
        <p:nvCxnSpPr>
          <p:cNvPr id="19"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22" name="CasellaDiTesto 21">
            <a:extLst>
              <a:ext uri="{FF2B5EF4-FFF2-40B4-BE49-F238E27FC236}">
                <a16:creationId xmlns:a16="http://schemas.microsoft.com/office/drawing/2014/main" id="{C8F777A9-2226-4852-ABAE-C2FC01C7BF29}"/>
              </a:ext>
            </a:extLst>
          </p:cNvPr>
          <p:cNvSpPr txBox="1"/>
          <p:nvPr/>
        </p:nvSpPr>
        <p:spPr>
          <a:xfrm>
            <a:off x="619433" y="1108869"/>
            <a:ext cx="6096000" cy="461665"/>
          </a:xfrm>
          <a:prstGeom prst="rect">
            <a:avLst/>
          </a:prstGeom>
          <a:noFill/>
        </p:spPr>
        <p:txBody>
          <a:bodyPr wrap="square">
            <a:spAutoFit/>
          </a:bodyPr>
          <a:lstStyle/>
          <a:p>
            <a:r>
              <a:rPr lang="it" sz="2400" dirty="0">
                <a:solidFill>
                  <a:srgbClr val="3D85C6"/>
                </a:solidFill>
                <a:latin typeface="Raleway" pitchFamily="2" charset="0"/>
                <a:sym typeface="Raleway"/>
              </a:rPr>
              <a:t>GEAR UP! </a:t>
            </a:r>
            <a:r>
              <a:rPr lang="it" sz="2400" dirty="0" smtClean="0">
                <a:solidFill>
                  <a:srgbClr val="3D85C6"/>
                </a:solidFill>
                <a:latin typeface="Raleway" pitchFamily="2" charset="0"/>
                <a:sym typeface="Raleway"/>
              </a:rPr>
              <a:t>FOCUS</a:t>
            </a:r>
            <a:endParaRPr lang="it-IT" sz="2400" dirty="0">
              <a:solidFill>
                <a:srgbClr val="3D85C6"/>
              </a:solidFill>
              <a:latin typeface="Raleway" pitchFamily="2" charset="0"/>
            </a:endParaRPr>
          </a:p>
        </p:txBody>
      </p:sp>
      <p:sp>
        <p:nvSpPr>
          <p:cNvPr id="21" name="Segnaposto testo 22">
            <a:extLst>
              <a:ext uri="{FF2B5EF4-FFF2-40B4-BE49-F238E27FC236}">
                <a16:creationId xmlns:a16="http://schemas.microsoft.com/office/drawing/2014/main" id="{B88939B0-5B9A-4423-AFD1-CF6B22268795}"/>
              </a:ext>
            </a:extLst>
          </p:cNvPr>
          <p:cNvSpPr txBox="1">
            <a:spLocks/>
          </p:cNvSpPr>
          <p:nvPr/>
        </p:nvSpPr>
        <p:spPr>
          <a:xfrm>
            <a:off x="619433" y="1339701"/>
            <a:ext cx="10320724" cy="4871543"/>
          </a:xfrm>
          <a:prstGeom prst="rect">
            <a:avLst/>
          </a:prstGeom>
        </p:spPr>
        <p:txBody>
          <a:bodyPr vert="horz" lIns="91440" tIns="45720" rIns="91440" bIns="45720" rtlCol="0" anchor="ctr"/>
          <a:lstStyle>
            <a:defPPr>
              <a:defRPr lang="it-IT"/>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Aft>
                <a:spcPts val="1200"/>
              </a:spcAft>
              <a:buFont typeface="Arial" panose="020B0604020202020204" pitchFamily="34" charset="0"/>
              <a:buChar char="•"/>
            </a:pPr>
            <a:r>
              <a:rPr lang="en-US" sz="1600" dirty="0">
                <a:solidFill>
                  <a:srgbClr val="3D85C6"/>
                </a:solidFill>
                <a:latin typeface="Raleway"/>
              </a:rPr>
              <a:t>Supporting the initiatives of local authorities and civil society </a:t>
            </a:r>
            <a:r>
              <a:rPr lang="en-US" sz="1600" dirty="0">
                <a:solidFill>
                  <a:srgbClr val="3D85C6"/>
                </a:solidFill>
                <a:latin typeface="Raleway"/>
              </a:rPr>
              <a:t>organizations </a:t>
            </a:r>
            <a:r>
              <a:rPr lang="en-US" sz="1600" dirty="0">
                <a:solidFill>
                  <a:srgbClr val="3D85C6"/>
                </a:solidFill>
                <a:latin typeface="Raleway"/>
              </a:rPr>
              <a:t>in </a:t>
            </a:r>
            <a:r>
              <a:rPr lang="en-US" sz="1600" dirty="0">
                <a:solidFill>
                  <a:srgbClr val="3D85C6"/>
                </a:solidFill>
                <a:latin typeface="Raleway Black" pitchFamily="2" charset="0"/>
              </a:rPr>
              <a:t>8 EU </a:t>
            </a:r>
            <a:r>
              <a:rPr lang="en-US" sz="1600" dirty="0" smtClean="0">
                <a:solidFill>
                  <a:srgbClr val="3D85C6"/>
                </a:solidFill>
                <a:latin typeface="Raleway Black" pitchFamily="2" charset="0"/>
              </a:rPr>
              <a:t>countries </a:t>
            </a:r>
            <a:r>
              <a:rPr lang="en-US" sz="1600" dirty="0" smtClean="0">
                <a:solidFill>
                  <a:srgbClr val="3D85C6"/>
                </a:solidFill>
                <a:latin typeface="Raleway"/>
              </a:rPr>
              <a:t> </a:t>
            </a:r>
            <a:r>
              <a:rPr lang="en-US" sz="1600" dirty="0">
                <a:solidFill>
                  <a:srgbClr val="3D85C6"/>
                </a:solidFill>
                <a:latin typeface="Raleway"/>
              </a:rPr>
              <a:t>AND </a:t>
            </a:r>
            <a:r>
              <a:rPr lang="en-US" sz="1600" dirty="0">
                <a:solidFill>
                  <a:srgbClr val="3D85C6"/>
                </a:solidFill>
                <a:latin typeface="Raleway Black" pitchFamily="2" charset="0"/>
              </a:rPr>
              <a:t>5 IPA COUNTRIES </a:t>
            </a:r>
            <a:r>
              <a:rPr lang="en-US" sz="1800" kern="0" dirty="0" smtClean="0">
                <a:solidFill>
                  <a:srgbClr val="E48312"/>
                </a:solidFill>
                <a:latin typeface="Raleway Black"/>
                <a:ea typeface="Raleway Black"/>
                <a:cs typeface="Raleway Black"/>
              </a:rPr>
              <a:t>(7 </a:t>
            </a:r>
            <a:r>
              <a:rPr lang="en-US" sz="1800" kern="0" dirty="0" err="1">
                <a:solidFill>
                  <a:srgbClr val="E48312"/>
                </a:solidFill>
                <a:latin typeface="Raleway Black"/>
                <a:ea typeface="Raleway Black"/>
                <a:cs typeface="Raleway Black"/>
              </a:rPr>
              <a:t>eusair</a:t>
            </a:r>
            <a:r>
              <a:rPr lang="en-US" sz="1800" kern="0" dirty="0">
                <a:solidFill>
                  <a:srgbClr val="E48312"/>
                </a:solidFill>
                <a:latin typeface="Raleway Black"/>
                <a:ea typeface="Raleway Black"/>
                <a:cs typeface="Raleway Black"/>
              </a:rPr>
              <a:t> countries)</a:t>
            </a:r>
            <a:r>
              <a:rPr lang="en-US" sz="1600" dirty="0" smtClean="0">
                <a:solidFill>
                  <a:srgbClr val="FFC000"/>
                </a:solidFill>
                <a:latin typeface="Raleway Black" pitchFamily="2" charset="0"/>
              </a:rPr>
              <a:t> </a:t>
            </a:r>
            <a:r>
              <a:rPr lang="en-US" sz="1600" dirty="0" smtClean="0">
                <a:solidFill>
                  <a:srgbClr val="3D85C6"/>
                </a:solidFill>
                <a:latin typeface="Raleway"/>
              </a:rPr>
              <a:t>through </a:t>
            </a:r>
            <a:r>
              <a:rPr lang="en-US" sz="1600" dirty="0">
                <a:solidFill>
                  <a:srgbClr val="3D85C6"/>
                </a:solidFill>
                <a:latin typeface="Raleway Black" pitchFamily="2" charset="0"/>
              </a:rPr>
              <a:t>financial support </a:t>
            </a:r>
            <a:r>
              <a:rPr lang="en-US" sz="1600" dirty="0">
                <a:solidFill>
                  <a:srgbClr val="3D85C6"/>
                </a:solidFill>
                <a:latin typeface="Raleway Black" pitchFamily="2" charset="0"/>
              </a:rPr>
              <a:t>instruments</a:t>
            </a:r>
          </a:p>
          <a:p>
            <a:pPr marL="285750" indent="-285750" algn="just">
              <a:spcAft>
                <a:spcPts val="1200"/>
              </a:spcAft>
              <a:buFont typeface="Arial" panose="020B0604020202020204" pitchFamily="34" charset="0"/>
              <a:buChar char="•"/>
            </a:pPr>
            <a:r>
              <a:rPr lang="en-US" sz="1600" dirty="0">
                <a:solidFill>
                  <a:srgbClr val="3D85C6"/>
                </a:solidFill>
                <a:latin typeface="Raleway"/>
              </a:rPr>
              <a:t>Strengthening capacities, competences, exchange processes and resources of local authorities and civil society </a:t>
            </a:r>
            <a:r>
              <a:rPr lang="en-US" sz="1600" dirty="0" err="1">
                <a:solidFill>
                  <a:srgbClr val="3D85C6"/>
                </a:solidFill>
                <a:latin typeface="Raleway"/>
              </a:rPr>
              <a:t>organisations</a:t>
            </a:r>
            <a:r>
              <a:rPr lang="en-US" sz="1600" dirty="0">
                <a:solidFill>
                  <a:srgbClr val="3D85C6"/>
                </a:solidFill>
                <a:latin typeface="Raleway"/>
              </a:rPr>
              <a:t> on </a:t>
            </a:r>
            <a:r>
              <a:rPr lang="en-US" sz="1600" dirty="0" smtClean="0">
                <a:solidFill>
                  <a:srgbClr val="3D85C6"/>
                </a:solidFill>
                <a:latin typeface="Raleway"/>
              </a:rPr>
              <a:t>GCE </a:t>
            </a:r>
            <a:r>
              <a:rPr lang="en-US" sz="1600" dirty="0">
                <a:solidFill>
                  <a:srgbClr val="3D85C6"/>
                </a:solidFill>
                <a:latin typeface="Raleway"/>
              </a:rPr>
              <a:t>through capacity building and networking activities at regional and European </a:t>
            </a:r>
            <a:r>
              <a:rPr lang="en-US" sz="1600" dirty="0">
                <a:solidFill>
                  <a:srgbClr val="3D85C6"/>
                </a:solidFill>
                <a:latin typeface="Raleway"/>
              </a:rPr>
              <a:t>level</a:t>
            </a:r>
          </a:p>
          <a:p>
            <a:pPr marL="285750" indent="-285750" algn="just">
              <a:spcAft>
                <a:spcPts val="1200"/>
              </a:spcAft>
              <a:buFont typeface="Arial" panose="020B0604020202020204" pitchFamily="34" charset="0"/>
              <a:buChar char="•"/>
            </a:pPr>
            <a:r>
              <a:rPr lang="en-US" sz="1600" dirty="0">
                <a:solidFill>
                  <a:srgbClr val="3D85C6"/>
                </a:solidFill>
                <a:latin typeface="Raleway Black" pitchFamily="2" charset="0"/>
              </a:rPr>
              <a:t>increasing </a:t>
            </a:r>
            <a:r>
              <a:rPr lang="en-US" sz="1600" dirty="0">
                <a:solidFill>
                  <a:srgbClr val="3D85C6"/>
                </a:solidFill>
                <a:latin typeface="Raleway Black" pitchFamily="2" charset="0"/>
              </a:rPr>
              <a:t>awareness and sensitivity </a:t>
            </a:r>
            <a:r>
              <a:rPr lang="en-US" sz="1600" dirty="0">
                <a:solidFill>
                  <a:srgbClr val="3D85C6"/>
                </a:solidFill>
                <a:latin typeface="Raleway"/>
              </a:rPr>
              <a:t>towards Sustainable Development and global challenges among </a:t>
            </a:r>
            <a:r>
              <a:rPr lang="en-US" sz="1600" dirty="0">
                <a:solidFill>
                  <a:srgbClr val="3D85C6"/>
                </a:solidFill>
                <a:latin typeface="Raleway Black" pitchFamily="2" charset="0"/>
              </a:rPr>
              <a:t>young people </a:t>
            </a:r>
            <a:r>
              <a:rPr lang="en-US" sz="1600" dirty="0">
                <a:solidFill>
                  <a:srgbClr val="3D85C6"/>
                </a:solidFill>
                <a:latin typeface="Raleway"/>
              </a:rPr>
              <a:t>(15-30 years old) of the 8 EU territories involved, through their involvement in ECG actions promoted by local authorities and civil society </a:t>
            </a:r>
            <a:r>
              <a:rPr lang="en-US" sz="1600" dirty="0">
                <a:solidFill>
                  <a:srgbClr val="3D85C6"/>
                </a:solidFill>
                <a:latin typeface="Raleway"/>
              </a:rPr>
              <a:t>organizations</a:t>
            </a:r>
          </a:p>
          <a:p>
            <a:pPr marL="285750" indent="-285750" algn="just">
              <a:spcAft>
                <a:spcPts val="1200"/>
              </a:spcAft>
              <a:buFont typeface="Arial" panose="020B0604020202020204" pitchFamily="34" charset="0"/>
              <a:buChar char="•"/>
            </a:pPr>
            <a:r>
              <a:rPr lang="en-US" sz="1600" dirty="0">
                <a:solidFill>
                  <a:srgbClr val="3D85C6"/>
                </a:solidFill>
                <a:latin typeface="Raleway Black" pitchFamily="2" charset="0"/>
              </a:rPr>
              <a:t>increasing </a:t>
            </a:r>
            <a:r>
              <a:rPr lang="en-US" sz="1600" dirty="0">
                <a:solidFill>
                  <a:srgbClr val="3D85C6"/>
                </a:solidFill>
                <a:latin typeface="Raleway Black" pitchFamily="2" charset="0"/>
              </a:rPr>
              <a:t>knowledge and awareness on gender and non-discrimination </a:t>
            </a:r>
            <a:r>
              <a:rPr lang="en-US" sz="1600" dirty="0">
                <a:solidFill>
                  <a:srgbClr val="3D85C6"/>
                </a:solidFill>
                <a:latin typeface="Raleway"/>
              </a:rPr>
              <a:t>in the debate </a:t>
            </a:r>
            <a:r>
              <a:rPr lang="en-US" sz="1600" dirty="0">
                <a:solidFill>
                  <a:srgbClr val="3D85C6"/>
                </a:solidFill>
                <a:latin typeface="Raleway Black" pitchFamily="2" charset="0"/>
              </a:rPr>
              <a:t>between </a:t>
            </a:r>
            <a:r>
              <a:rPr lang="en-US" sz="1600" dirty="0" smtClean="0">
                <a:solidFill>
                  <a:srgbClr val="3D85C6"/>
                </a:solidFill>
                <a:latin typeface="Raleway Black" pitchFamily="2" charset="0"/>
              </a:rPr>
              <a:t>associations</a:t>
            </a:r>
            <a:r>
              <a:rPr lang="en-US" sz="1600" dirty="0">
                <a:solidFill>
                  <a:srgbClr val="3D85C6"/>
                </a:solidFill>
                <a:latin typeface="Raleway Black" pitchFamily="2" charset="0"/>
              </a:rPr>
              <a:t>, networks and young </a:t>
            </a:r>
            <a:r>
              <a:rPr lang="en-US" sz="1600" dirty="0" smtClean="0">
                <a:solidFill>
                  <a:srgbClr val="3D85C6"/>
                </a:solidFill>
                <a:latin typeface="Raleway Black" pitchFamily="2" charset="0"/>
              </a:rPr>
              <a:t>people</a:t>
            </a:r>
            <a:r>
              <a:rPr lang="en-US" sz="1600" dirty="0" smtClean="0">
                <a:solidFill>
                  <a:srgbClr val="3D85C6"/>
                </a:solidFill>
                <a:latin typeface="Raleway"/>
              </a:rPr>
              <a:t>, </a:t>
            </a:r>
            <a:r>
              <a:rPr lang="en-US" sz="1600" dirty="0">
                <a:solidFill>
                  <a:srgbClr val="3D85C6"/>
                </a:solidFill>
                <a:latin typeface="Raleway"/>
              </a:rPr>
              <a:t>ensuring a balanced application in the activities, in terms of policies and practices adopted</a:t>
            </a:r>
            <a:endParaRPr lang="it-IT" sz="1600" dirty="0">
              <a:solidFill>
                <a:srgbClr val="3D85C6"/>
              </a:solidFill>
              <a:latin typeface="Raleway"/>
            </a:endParaRPr>
          </a:p>
        </p:txBody>
      </p:sp>
    </p:spTree>
    <p:extLst>
      <p:ext uri="{BB962C8B-B14F-4D97-AF65-F5344CB8AC3E}">
        <p14:creationId xmlns:p14="http://schemas.microsoft.com/office/powerpoint/2010/main" val="41567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936" y="6924876"/>
            <a:ext cx="9051722" cy="1012113"/>
          </a:xfrm>
          <a:prstGeom prst="rect">
            <a:avLst/>
          </a:prstGeom>
        </p:spPr>
      </p:pic>
      <p:sp>
        <p:nvSpPr>
          <p:cNvPr id="51" name="Google Shape;127;p3"/>
          <p:cNvSpPr txBox="1"/>
          <p:nvPr/>
        </p:nvSpPr>
        <p:spPr>
          <a:xfrm>
            <a:off x="401144" y="2353708"/>
            <a:ext cx="5757465" cy="3958150"/>
          </a:xfrm>
          <a:prstGeom prst="rect">
            <a:avLst/>
          </a:prstGeom>
          <a:noFill/>
          <a:ln>
            <a:noFill/>
          </a:ln>
        </p:spPr>
        <p:txBody>
          <a:bodyPr spcFirstLastPara="1" wrap="square" lIns="91425" tIns="45700" rIns="91425" bIns="45700" anchor="ctr" anchorCtr="0">
            <a:noAutofit/>
          </a:bodyPr>
          <a:lstStyle/>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CONCORD ITALIA </a:t>
            </a:r>
            <a:r>
              <a:rPr lang="en-GB" sz="1600" kern="0" dirty="0">
                <a:solidFill>
                  <a:srgbClr val="3F739B"/>
                </a:solidFill>
                <a:latin typeface="Raleway"/>
                <a:ea typeface="Raleway"/>
                <a:cs typeface="Raleway"/>
                <a:sym typeface="Raleway"/>
              </a:rPr>
              <a:t>(ITALY)</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ADRIATIC-IONIAN EUROREGION </a:t>
            </a:r>
            <a:r>
              <a:rPr lang="en-GB" sz="1600" kern="0" dirty="0">
                <a:solidFill>
                  <a:srgbClr val="3F739B"/>
                </a:solidFill>
                <a:latin typeface="Raleway"/>
                <a:ea typeface="Raleway"/>
                <a:cs typeface="Raleway"/>
                <a:sym typeface="Raleway"/>
              </a:rPr>
              <a:t>(CROATIA)</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CITY OF ZAGREB </a:t>
            </a:r>
            <a:r>
              <a:rPr lang="en-GB" sz="1600" kern="0" dirty="0">
                <a:solidFill>
                  <a:srgbClr val="3F739B"/>
                </a:solidFill>
                <a:latin typeface="Raleway"/>
                <a:ea typeface="Raleway"/>
                <a:cs typeface="Raleway"/>
                <a:sym typeface="Raleway"/>
              </a:rPr>
              <a:t>(CROATIA)</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CROSOL</a:t>
            </a:r>
            <a:r>
              <a:rPr lang="en-GB" sz="1600" kern="0" dirty="0">
                <a:solidFill>
                  <a:srgbClr val="3F739B"/>
                </a:solidFill>
                <a:latin typeface="Raleway"/>
                <a:ea typeface="Raleway"/>
                <a:cs typeface="Raleway"/>
                <a:sym typeface="Raleway"/>
              </a:rPr>
              <a:t> – CROATIAN PLATFORM FOR INTERNATIONAL CITIZEN SOLIDARITY (CROATIA)</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EWNT</a:t>
            </a:r>
            <a:r>
              <a:rPr lang="en-GB" sz="1600" kern="0" dirty="0">
                <a:solidFill>
                  <a:srgbClr val="3F739B"/>
                </a:solidFill>
                <a:latin typeface="Raleway"/>
                <a:ea typeface="Raleway"/>
                <a:cs typeface="Raleway"/>
                <a:sym typeface="Raleway"/>
              </a:rPr>
              <a:t> THÜRINGEN – GERMAN PLATFORM OF NGOS (GERMANY)</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FORS</a:t>
            </a:r>
            <a:r>
              <a:rPr lang="en-GB" sz="1600" kern="0" dirty="0">
                <a:solidFill>
                  <a:srgbClr val="3F739B"/>
                </a:solidFill>
                <a:latin typeface="Raleway"/>
                <a:ea typeface="Raleway"/>
                <a:cs typeface="Raleway"/>
                <a:sym typeface="Raleway"/>
              </a:rPr>
              <a:t> - CZECH FORUM FOR DEVELOPMENT COOPERATION (CZECH REPUBLIC)</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HAND</a:t>
            </a:r>
            <a:r>
              <a:rPr lang="en-GB" sz="1600" kern="0" dirty="0">
                <a:solidFill>
                  <a:srgbClr val="3F739B"/>
                </a:solidFill>
                <a:latin typeface="Raleway"/>
                <a:ea typeface="Raleway"/>
                <a:cs typeface="Raleway"/>
                <a:sym typeface="Raleway"/>
              </a:rPr>
              <a:t> - HUNGARIAN ASSOCIATION OF NGOS FOR DEVELOPMENT AND HUMANITARIAN AID (HUNGARY)</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HAUTS-DE-FRANCE REGION </a:t>
            </a:r>
            <a:r>
              <a:rPr lang="en-GB" sz="1600" kern="0" dirty="0">
                <a:solidFill>
                  <a:srgbClr val="3F739B"/>
                </a:solidFill>
                <a:latin typeface="Raleway"/>
                <a:ea typeface="Raleway"/>
                <a:cs typeface="Raleway"/>
                <a:sym typeface="Raleway"/>
              </a:rPr>
              <a:t>(FRANCE)</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LAPAS</a:t>
            </a:r>
            <a:r>
              <a:rPr lang="en-GB" sz="1600" kern="0" dirty="0">
                <a:solidFill>
                  <a:srgbClr val="3F739B"/>
                </a:solidFill>
                <a:latin typeface="Raleway"/>
                <a:ea typeface="Raleway"/>
                <a:cs typeface="Raleway"/>
                <a:sym typeface="Raleway"/>
              </a:rPr>
              <a:t> - LATVIAN PLATFORM FOR DEVELOPMENT COOPERATION (LATVIA)</a:t>
            </a:r>
            <a:endParaRPr sz="1400" kern="0" dirty="0">
              <a:solidFill>
                <a:srgbClr val="000000"/>
              </a:solidFill>
              <a:latin typeface="Arial"/>
              <a:cs typeface="Arial"/>
              <a:sym typeface="Arial"/>
            </a:endParaRPr>
          </a:p>
          <a:p>
            <a:pPr marL="285750" indent="-285750" algn="just">
              <a:buClr>
                <a:srgbClr val="E48312"/>
              </a:buClr>
              <a:buSzPts val="1600"/>
              <a:buFont typeface="Arial"/>
              <a:buChar char="•"/>
            </a:pPr>
            <a:r>
              <a:rPr lang="en-GB" sz="1600" kern="0" dirty="0">
                <a:solidFill>
                  <a:srgbClr val="E48312"/>
                </a:solidFill>
                <a:latin typeface="Raleway Black"/>
                <a:ea typeface="Raleway Black"/>
                <a:cs typeface="Raleway Black"/>
                <a:sym typeface="Raleway Black"/>
              </a:rPr>
              <a:t>ZARAGOZA</a:t>
            </a:r>
            <a:r>
              <a:rPr lang="en-GB" sz="1600" kern="0" dirty="0">
                <a:solidFill>
                  <a:srgbClr val="3F739B"/>
                </a:solidFill>
                <a:latin typeface="Raleway"/>
                <a:ea typeface="Raleway"/>
                <a:cs typeface="Raleway"/>
                <a:sym typeface="Raleway"/>
              </a:rPr>
              <a:t> CITY COUNCIL (SPAIN)</a:t>
            </a:r>
            <a:endParaRPr sz="1600" b="1" kern="0" dirty="0">
              <a:solidFill>
                <a:srgbClr val="FFFFFF"/>
              </a:solidFill>
              <a:latin typeface="Raleway"/>
              <a:ea typeface="Raleway"/>
              <a:cs typeface="Raleway"/>
              <a:sym typeface="Raleway"/>
            </a:endParaRPr>
          </a:p>
          <a:p>
            <a:pPr marL="285750" indent="-184150" algn="just">
              <a:buClr>
                <a:srgbClr val="FFFFFF"/>
              </a:buClr>
              <a:buSzPts val="1600"/>
              <a:buFont typeface="Arial"/>
              <a:buNone/>
            </a:pPr>
            <a:endParaRPr sz="1600" b="1" kern="0" dirty="0">
              <a:solidFill>
                <a:srgbClr val="FFFFFF"/>
              </a:solidFill>
              <a:latin typeface="Raleway"/>
              <a:ea typeface="Raleway"/>
              <a:cs typeface="Raleway"/>
              <a:sym typeface="Raleway"/>
            </a:endParaRPr>
          </a:p>
        </p:txBody>
      </p:sp>
      <p:sp>
        <p:nvSpPr>
          <p:cNvPr id="52" name="Google Shape;128;p3"/>
          <p:cNvSpPr txBox="1"/>
          <p:nvPr/>
        </p:nvSpPr>
        <p:spPr>
          <a:xfrm>
            <a:off x="6622304" y="2059073"/>
            <a:ext cx="4802754" cy="2546716"/>
          </a:xfrm>
          <a:prstGeom prst="rect">
            <a:avLst/>
          </a:prstGeom>
          <a:noFill/>
          <a:ln>
            <a:noFill/>
          </a:ln>
        </p:spPr>
        <p:txBody>
          <a:bodyPr spcFirstLastPara="1" wrap="square" lIns="91425" tIns="45700" rIns="91425" bIns="45700" anchor="ctr" anchorCtr="0">
            <a:noAutofit/>
          </a:bodyPr>
          <a:lstStyle/>
          <a:p>
            <a:pPr marL="285750" indent="-285750" algn="just">
              <a:buClr>
                <a:srgbClr val="E48312"/>
              </a:buClr>
              <a:buSzPts val="1600"/>
              <a:buFont typeface="Arial"/>
              <a:buChar char="•"/>
            </a:pPr>
            <a:r>
              <a:rPr lang="en-GB" sz="1600" kern="0">
                <a:solidFill>
                  <a:srgbClr val="E48312"/>
                </a:solidFill>
                <a:latin typeface="Raleway Black"/>
                <a:ea typeface="Raleway Black"/>
                <a:cs typeface="Raleway Black"/>
                <a:sym typeface="Raleway Black"/>
              </a:rPr>
              <a:t>THURINGIA REGION </a:t>
            </a:r>
            <a:r>
              <a:rPr lang="en-GB" sz="1600" kern="0">
                <a:solidFill>
                  <a:srgbClr val="3F739B"/>
                </a:solidFill>
                <a:latin typeface="Raleway"/>
                <a:ea typeface="Raleway"/>
                <a:cs typeface="Raleway"/>
                <a:sym typeface="Raleway"/>
              </a:rPr>
              <a:t>(GERMANY)</a:t>
            </a:r>
            <a:endParaRPr sz="1400" kern="0">
              <a:solidFill>
                <a:srgbClr val="000000"/>
              </a:solidFill>
              <a:latin typeface="Arial"/>
              <a:cs typeface="Arial"/>
              <a:sym typeface="Arial"/>
            </a:endParaRPr>
          </a:p>
          <a:p>
            <a:pPr marL="285750" indent="-285750" algn="just">
              <a:buClr>
                <a:srgbClr val="E48312"/>
              </a:buClr>
              <a:buSzPts val="1600"/>
              <a:buFont typeface="Arial"/>
              <a:buChar char="•"/>
            </a:pPr>
            <a:r>
              <a:rPr lang="en-GB" sz="1600" kern="0">
                <a:solidFill>
                  <a:srgbClr val="E48312"/>
                </a:solidFill>
                <a:latin typeface="Raleway Black"/>
                <a:ea typeface="Raleway Black"/>
                <a:cs typeface="Raleway Black"/>
                <a:sym typeface="Raleway Black"/>
              </a:rPr>
              <a:t>EMILIA ROMAGNA REGION </a:t>
            </a:r>
            <a:r>
              <a:rPr lang="en-GB" sz="1600" kern="0">
                <a:solidFill>
                  <a:srgbClr val="3F739B"/>
                </a:solidFill>
                <a:latin typeface="Raleway"/>
                <a:ea typeface="Raleway"/>
                <a:cs typeface="Raleway"/>
                <a:sym typeface="Raleway"/>
              </a:rPr>
              <a:t>(ITALY)</a:t>
            </a:r>
            <a:endParaRPr sz="1400" kern="0">
              <a:solidFill>
                <a:srgbClr val="000000"/>
              </a:solidFill>
              <a:latin typeface="Arial"/>
              <a:cs typeface="Arial"/>
              <a:sym typeface="Arial"/>
            </a:endParaRPr>
          </a:p>
          <a:p>
            <a:pPr marL="285750" indent="-285750" algn="just">
              <a:buClr>
                <a:srgbClr val="E48312"/>
              </a:buClr>
              <a:buSzPts val="1600"/>
              <a:buFont typeface="Arial"/>
              <a:buChar char="•"/>
            </a:pPr>
            <a:r>
              <a:rPr lang="en-GB" sz="1600" kern="0">
                <a:solidFill>
                  <a:srgbClr val="E48312"/>
                </a:solidFill>
                <a:latin typeface="Raleway Black"/>
                <a:ea typeface="Raleway Black"/>
                <a:cs typeface="Raleway Black"/>
                <a:sym typeface="Raleway Black"/>
              </a:rPr>
              <a:t>PROVINCE OF ZARAGOZA </a:t>
            </a:r>
            <a:r>
              <a:rPr lang="en-GB" sz="1600" kern="0">
                <a:solidFill>
                  <a:srgbClr val="3F739B"/>
                </a:solidFill>
                <a:latin typeface="Raleway"/>
                <a:ea typeface="Raleway"/>
                <a:cs typeface="Raleway"/>
                <a:sym typeface="Raleway"/>
              </a:rPr>
              <a:t>(SPAIN) </a:t>
            </a:r>
            <a:endParaRPr sz="1400" kern="0">
              <a:solidFill>
                <a:srgbClr val="000000"/>
              </a:solidFill>
              <a:latin typeface="Arial"/>
              <a:cs typeface="Arial"/>
              <a:sym typeface="Arial"/>
            </a:endParaRPr>
          </a:p>
          <a:p>
            <a:pPr marL="285750" indent="-285750" algn="just">
              <a:buClr>
                <a:srgbClr val="E48312"/>
              </a:buClr>
              <a:buSzPts val="1600"/>
              <a:buFont typeface="Arial"/>
              <a:buChar char="•"/>
            </a:pPr>
            <a:r>
              <a:rPr lang="en-GB" sz="1600" kern="0">
                <a:solidFill>
                  <a:srgbClr val="E48312"/>
                </a:solidFill>
                <a:latin typeface="Raleway Black"/>
                <a:ea typeface="Raleway Black"/>
                <a:cs typeface="Raleway Black"/>
                <a:sym typeface="Raleway Black"/>
              </a:rPr>
              <a:t>PROVINCE OF BARCELONA </a:t>
            </a:r>
            <a:r>
              <a:rPr lang="en-GB" sz="1600" kern="0">
                <a:solidFill>
                  <a:srgbClr val="3F739B"/>
                </a:solidFill>
                <a:latin typeface="Raleway"/>
                <a:ea typeface="Raleway"/>
                <a:cs typeface="Raleway"/>
                <a:sym typeface="Raleway"/>
              </a:rPr>
              <a:t>(SPAIN)</a:t>
            </a:r>
            <a:endParaRPr sz="1400" kern="0">
              <a:solidFill>
                <a:srgbClr val="000000"/>
              </a:solidFill>
              <a:latin typeface="Arial"/>
              <a:cs typeface="Arial"/>
              <a:sym typeface="Arial"/>
            </a:endParaRPr>
          </a:p>
          <a:p>
            <a:pPr marL="285750" indent="-285750" algn="just">
              <a:buClr>
                <a:srgbClr val="E48312"/>
              </a:buClr>
              <a:buSzPts val="1600"/>
              <a:buFont typeface="Arial"/>
              <a:buChar char="•"/>
            </a:pPr>
            <a:r>
              <a:rPr lang="en-GB" sz="1600" kern="0">
                <a:solidFill>
                  <a:srgbClr val="E48312"/>
                </a:solidFill>
                <a:latin typeface="Raleway Black"/>
                <a:ea typeface="Raleway Black"/>
                <a:cs typeface="Raleway Black"/>
                <a:sym typeface="Raleway Black"/>
              </a:rPr>
              <a:t>BUDAPEST CAPITAL CITY IX DISTRICT </a:t>
            </a:r>
            <a:r>
              <a:rPr lang="en-GB" sz="1600" kern="0">
                <a:solidFill>
                  <a:srgbClr val="3F739B"/>
                </a:solidFill>
                <a:latin typeface="Raleway"/>
                <a:ea typeface="Raleway"/>
                <a:cs typeface="Raleway"/>
                <a:sym typeface="Raleway"/>
              </a:rPr>
              <a:t>(HUNGARY)</a:t>
            </a:r>
            <a:endParaRPr sz="1400" kern="0">
              <a:solidFill>
                <a:srgbClr val="000000"/>
              </a:solidFill>
              <a:latin typeface="Arial"/>
              <a:cs typeface="Arial"/>
              <a:sym typeface="Arial"/>
            </a:endParaRPr>
          </a:p>
          <a:p>
            <a:pPr marL="285750" indent="-285750" algn="just">
              <a:buClr>
                <a:srgbClr val="E48312"/>
              </a:buClr>
              <a:buSzPts val="1600"/>
              <a:buFont typeface="Arial"/>
              <a:buChar char="•"/>
            </a:pPr>
            <a:r>
              <a:rPr lang="en-GB" sz="1600" kern="0">
                <a:solidFill>
                  <a:srgbClr val="E48312"/>
                </a:solidFill>
                <a:latin typeface="Raleway Black"/>
                <a:ea typeface="Raleway Black"/>
                <a:cs typeface="Raleway Black"/>
                <a:sym typeface="Raleway Black"/>
              </a:rPr>
              <a:t>RIGA CITY MUNICIPALITY </a:t>
            </a:r>
            <a:r>
              <a:rPr lang="en-GB" sz="1600" kern="0">
                <a:solidFill>
                  <a:srgbClr val="3F739B"/>
                </a:solidFill>
                <a:latin typeface="Raleway"/>
                <a:ea typeface="Raleway"/>
                <a:cs typeface="Raleway"/>
                <a:sym typeface="Raleway"/>
              </a:rPr>
              <a:t>(LATVIA) </a:t>
            </a:r>
            <a:endParaRPr sz="1400" kern="0">
              <a:solidFill>
                <a:srgbClr val="000000"/>
              </a:solidFill>
              <a:latin typeface="Arial"/>
              <a:cs typeface="Arial"/>
              <a:sym typeface="Arial"/>
            </a:endParaRPr>
          </a:p>
          <a:p>
            <a:pPr marL="285750" indent="-184150" algn="just">
              <a:buClr>
                <a:srgbClr val="FFFFFF"/>
              </a:buClr>
              <a:buSzPts val="1600"/>
              <a:buFont typeface="Arial"/>
              <a:buNone/>
            </a:pPr>
            <a:endParaRPr sz="1600" kern="0">
              <a:solidFill>
                <a:srgbClr val="3F739B"/>
              </a:solidFill>
              <a:latin typeface="Raleway"/>
              <a:ea typeface="Raleway"/>
              <a:cs typeface="Raleway"/>
              <a:sym typeface="Raleway"/>
            </a:endParaRPr>
          </a:p>
        </p:txBody>
      </p:sp>
      <p:sp>
        <p:nvSpPr>
          <p:cNvPr id="53" name="Google Shape;130;p3"/>
          <p:cNvSpPr/>
          <p:nvPr/>
        </p:nvSpPr>
        <p:spPr>
          <a:xfrm>
            <a:off x="6622304" y="1664529"/>
            <a:ext cx="2401619" cy="52322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2800" kern="0">
                <a:solidFill>
                  <a:srgbClr val="3D85C6"/>
                </a:solidFill>
                <a:latin typeface="Raleway Black"/>
                <a:ea typeface="Raleway Black"/>
                <a:cs typeface="Raleway Black"/>
                <a:sym typeface="Raleway Black"/>
              </a:rPr>
              <a:t>ASSOCIATES</a:t>
            </a:r>
            <a:endParaRPr sz="2800" kern="0">
              <a:solidFill>
                <a:srgbClr val="000000"/>
              </a:solidFill>
              <a:ea typeface="Calibri"/>
              <a:cs typeface="Calibri"/>
              <a:sym typeface="Calibri"/>
            </a:endParaRPr>
          </a:p>
        </p:txBody>
      </p:sp>
      <p:sp>
        <p:nvSpPr>
          <p:cNvPr id="54" name="Google Shape;131;p3"/>
          <p:cNvSpPr/>
          <p:nvPr/>
        </p:nvSpPr>
        <p:spPr>
          <a:xfrm>
            <a:off x="565506" y="1664529"/>
            <a:ext cx="2063385" cy="52322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2800" kern="0">
                <a:solidFill>
                  <a:srgbClr val="3D85C6"/>
                </a:solidFill>
                <a:latin typeface="Raleway Black"/>
                <a:ea typeface="Raleway Black"/>
                <a:cs typeface="Raleway Black"/>
                <a:sym typeface="Raleway Black"/>
              </a:rPr>
              <a:t>PARTNERS</a:t>
            </a:r>
            <a:endParaRPr sz="2800" kern="0">
              <a:solidFill>
                <a:srgbClr val="000000"/>
              </a:solidFill>
              <a:ea typeface="Calibri"/>
              <a:cs typeface="Calibri"/>
              <a:sym typeface="Calibri"/>
            </a:endParaRPr>
          </a:p>
        </p:txBody>
      </p:sp>
      <p:cxnSp>
        <p:nvCxnSpPr>
          <p:cNvPr id="55"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56" name="CasellaDiTesto 55">
            <a:extLst>
              <a:ext uri="{FF2B5EF4-FFF2-40B4-BE49-F238E27FC236}">
                <a16:creationId xmlns:a16="http://schemas.microsoft.com/office/drawing/2014/main" id="{C8F777A9-2226-4852-ABAE-C2FC01C7BF29}"/>
              </a:ext>
            </a:extLst>
          </p:cNvPr>
          <p:cNvSpPr txBox="1"/>
          <p:nvPr/>
        </p:nvSpPr>
        <p:spPr>
          <a:xfrm>
            <a:off x="619433" y="1108869"/>
            <a:ext cx="6096000" cy="461665"/>
          </a:xfrm>
          <a:prstGeom prst="rect">
            <a:avLst/>
          </a:prstGeom>
          <a:noFill/>
        </p:spPr>
        <p:txBody>
          <a:bodyPr wrap="square">
            <a:spAutoFit/>
          </a:bodyPr>
          <a:lstStyle/>
          <a:p>
            <a:r>
              <a:rPr lang="it" sz="2400" dirty="0" smtClean="0">
                <a:solidFill>
                  <a:srgbClr val="3D85C6"/>
                </a:solidFill>
                <a:latin typeface="Raleway" pitchFamily="2" charset="0"/>
                <a:sym typeface="Raleway"/>
              </a:rPr>
              <a:t>CONSORTIUM</a:t>
            </a:r>
            <a:endParaRPr lang="it-IT" sz="2400" dirty="0">
              <a:solidFill>
                <a:srgbClr val="3D85C6"/>
              </a:solidFill>
              <a:latin typeface="Raleway" pitchFamily="2" charset="0"/>
            </a:endParaRPr>
          </a:p>
        </p:txBody>
      </p:sp>
    </p:spTree>
    <p:extLst>
      <p:ext uri="{BB962C8B-B14F-4D97-AF65-F5344CB8AC3E}">
        <p14:creationId xmlns:p14="http://schemas.microsoft.com/office/powerpoint/2010/main" val="266869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936" y="6924876"/>
            <a:ext cx="9051722" cy="1012113"/>
          </a:xfrm>
          <a:prstGeom prst="rect">
            <a:avLst/>
          </a:prstGeom>
        </p:spPr>
      </p:pic>
      <p:pic>
        <p:nvPicPr>
          <p:cNvPr id="45" name="Google Shape;162;p5" descr="Matita"/>
          <p:cNvPicPr preferRelativeResize="0"/>
          <p:nvPr/>
        </p:nvPicPr>
        <p:blipFill rotWithShape="1">
          <a:blip r:embed="rId4">
            <a:alphaModFix/>
          </a:blip>
          <a:srcRect/>
          <a:stretch/>
        </p:blipFill>
        <p:spPr>
          <a:xfrm>
            <a:off x="6410601" y="1809268"/>
            <a:ext cx="548640" cy="548640"/>
          </a:xfrm>
          <a:prstGeom prst="rect">
            <a:avLst/>
          </a:prstGeom>
          <a:noFill/>
          <a:ln>
            <a:noFill/>
          </a:ln>
        </p:spPr>
      </p:pic>
      <p:sp>
        <p:nvSpPr>
          <p:cNvPr id="46" name="Google Shape;163;p5"/>
          <p:cNvSpPr txBox="1"/>
          <p:nvPr/>
        </p:nvSpPr>
        <p:spPr>
          <a:xfrm>
            <a:off x="2171291" y="2586627"/>
            <a:ext cx="2210089" cy="4350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rgbClr val="3F739B"/>
                </a:solidFill>
                <a:latin typeface="Raleway Black"/>
                <a:ea typeface="Raleway Black"/>
                <a:cs typeface="Raleway Black"/>
                <a:sym typeface="Raleway Black"/>
              </a:rPr>
              <a:t>42 months</a:t>
            </a:r>
            <a:endParaRPr sz="1800">
              <a:solidFill>
                <a:srgbClr val="3F739B"/>
              </a:solidFill>
              <a:latin typeface="Raleway Black"/>
              <a:ea typeface="Raleway Black"/>
              <a:cs typeface="Raleway Black"/>
              <a:sym typeface="Raleway Black"/>
            </a:endParaRPr>
          </a:p>
        </p:txBody>
      </p:sp>
      <p:sp>
        <p:nvSpPr>
          <p:cNvPr id="47" name="Google Shape;164;p5"/>
          <p:cNvSpPr txBox="1"/>
          <p:nvPr/>
        </p:nvSpPr>
        <p:spPr>
          <a:xfrm>
            <a:off x="434563" y="2800294"/>
            <a:ext cx="1840890" cy="141078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cap="none" dirty="0">
                <a:solidFill>
                  <a:srgbClr val="8D4120"/>
                </a:solidFill>
                <a:latin typeface="Raleway Black"/>
                <a:ea typeface="Raleway Black"/>
                <a:cs typeface="Raleway Black"/>
                <a:sym typeface="Raleway Black"/>
              </a:rPr>
              <a:t>€ 5.951.605 TOTAL BUDGET</a:t>
            </a:r>
            <a:endParaRPr dirty="0"/>
          </a:p>
          <a:p>
            <a:pPr marL="0" marR="0" lvl="0" indent="0" algn="l" rtl="0">
              <a:spcBef>
                <a:spcPts val="0"/>
              </a:spcBef>
              <a:spcAft>
                <a:spcPts val="0"/>
              </a:spcAft>
              <a:buNone/>
            </a:pPr>
            <a:endParaRPr sz="1800" cap="none" dirty="0">
              <a:solidFill>
                <a:srgbClr val="8D4120"/>
              </a:solidFill>
              <a:latin typeface="Raleway Black"/>
              <a:ea typeface="Raleway Black"/>
              <a:cs typeface="Raleway Black"/>
              <a:sym typeface="Raleway Black"/>
            </a:endParaRPr>
          </a:p>
          <a:p>
            <a:pPr marL="0" marR="0" lvl="0" indent="0" algn="l" rtl="0">
              <a:spcBef>
                <a:spcPts val="0"/>
              </a:spcBef>
              <a:spcAft>
                <a:spcPts val="0"/>
              </a:spcAft>
              <a:buNone/>
            </a:pPr>
            <a:r>
              <a:rPr lang="en-GB" sz="1800" cap="none" dirty="0">
                <a:solidFill>
                  <a:schemeClr val="accent1"/>
                </a:solidFill>
                <a:latin typeface="Raleway Black"/>
                <a:ea typeface="Raleway Black"/>
                <a:cs typeface="Raleway Black"/>
                <a:sym typeface="Raleway Black"/>
              </a:rPr>
              <a:t>€ 5.356.444</a:t>
            </a:r>
            <a:endParaRPr dirty="0"/>
          </a:p>
          <a:p>
            <a:pPr marL="0" marR="0" lvl="0" indent="0" algn="l" rtl="0">
              <a:spcBef>
                <a:spcPts val="0"/>
              </a:spcBef>
              <a:spcAft>
                <a:spcPts val="0"/>
              </a:spcAft>
              <a:buNone/>
            </a:pPr>
            <a:r>
              <a:rPr lang="en-GB" sz="1800" cap="none" dirty="0">
                <a:solidFill>
                  <a:schemeClr val="accent1"/>
                </a:solidFill>
                <a:latin typeface="Raleway Black"/>
                <a:ea typeface="Raleway Black"/>
                <a:cs typeface="Raleway Black"/>
                <a:sym typeface="Raleway Black"/>
              </a:rPr>
              <a:t>EU FUNDS</a:t>
            </a:r>
            <a:endParaRPr dirty="0"/>
          </a:p>
        </p:txBody>
      </p:sp>
      <p:sp>
        <p:nvSpPr>
          <p:cNvPr id="48" name="Google Shape;165;p5"/>
          <p:cNvSpPr txBox="1"/>
          <p:nvPr/>
        </p:nvSpPr>
        <p:spPr>
          <a:xfrm>
            <a:off x="3637426" y="2659031"/>
            <a:ext cx="2773175" cy="2881945"/>
          </a:xfrm>
          <a:prstGeom prst="rect">
            <a:avLst/>
          </a:prstGeom>
          <a:noFill/>
          <a:ln>
            <a:noFill/>
          </a:ln>
        </p:spPr>
        <p:txBody>
          <a:bodyPr spcFirstLastPara="1" wrap="square" lIns="91425" tIns="45700" rIns="91425" bIns="45700" anchor="t" anchorCtr="0">
            <a:noAutofit/>
          </a:bodyPr>
          <a:lstStyle/>
          <a:p>
            <a:pPr marL="91440" marR="0" lvl="0" indent="-114300" algn="l" rtl="0">
              <a:lnSpc>
                <a:spcPct val="90000"/>
              </a:lnSpc>
              <a:spcBef>
                <a:spcPts val="0"/>
              </a:spcBef>
              <a:spcAft>
                <a:spcPts val="0"/>
              </a:spcAft>
              <a:buClr>
                <a:schemeClr val="accent1"/>
              </a:buClr>
              <a:buSzPts val="1800"/>
              <a:buFont typeface="Calibri"/>
              <a:buChar char=" "/>
            </a:pPr>
            <a:r>
              <a:rPr lang="en-GB" sz="1800">
                <a:solidFill>
                  <a:srgbClr val="8D4120"/>
                </a:solidFill>
                <a:latin typeface="Raleway Black"/>
                <a:ea typeface="Raleway Black"/>
                <a:cs typeface="Raleway Black"/>
                <a:sym typeface="Raleway Black"/>
              </a:rPr>
              <a:t>Targets</a:t>
            </a:r>
            <a:endParaRPr/>
          </a:p>
          <a:p>
            <a:pPr marL="91440" marR="0" lvl="0" indent="-114300" algn="l" rtl="0">
              <a:lnSpc>
                <a:spcPct val="90000"/>
              </a:lnSpc>
              <a:spcBef>
                <a:spcPts val="1400"/>
              </a:spcBef>
              <a:spcAft>
                <a:spcPts val="0"/>
              </a:spcAft>
              <a:buClr>
                <a:schemeClr val="accent1"/>
              </a:buClr>
              <a:buSzPts val="1800"/>
              <a:buFont typeface="Calibri"/>
              <a:buChar char=" "/>
            </a:pPr>
            <a:r>
              <a:rPr lang="en-GB" sz="1800">
                <a:solidFill>
                  <a:srgbClr val="8D4120"/>
                </a:solidFill>
                <a:latin typeface="Raleway"/>
                <a:ea typeface="Raleway"/>
                <a:cs typeface="Raleway"/>
                <a:sym typeface="Raleway"/>
              </a:rPr>
              <a:t>1) Small and medium-sized local authorities at national and regional level (approx. 50)</a:t>
            </a:r>
            <a:endParaRPr/>
          </a:p>
          <a:p>
            <a:pPr marL="91440" marR="0" lvl="0" indent="-114300" algn="l" rtl="0">
              <a:lnSpc>
                <a:spcPct val="90000"/>
              </a:lnSpc>
              <a:spcBef>
                <a:spcPts val="1400"/>
              </a:spcBef>
              <a:spcAft>
                <a:spcPts val="0"/>
              </a:spcAft>
              <a:buClr>
                <a:schemeClr val="accent1"/>
              </a:buClr>
              <a:buSzPts val="1800"/>
              <a:buFont typeface="Calibri"/>
              <a:buChar char=" "/>
            </a:pPr>
            <a:r>
              <a:rPr lang="en-GB" sz="1800">
                <a:solidFill>
                  <a:srgbClr val="8D4120"/>
                </a:solidFill>
                <a:latin typeface="Raleway"/>
                <a:ea typeface="Raleway"/>
                <a:cs typeface="Raleway"/>
                <a:sym typeface="Raleway"/>
              </a:rPr>
              <a:t>2) Small and medium-sized civil society organisations active in sustainable development, ECG and youth involvement (approx. 250).</a:t>
            </a:r>
            <a:endParaRPr sz="1800">
              <a:solidFill>
                <a:srgbClr val="8D4120"/>
              </a:solidFill>
              <a:latin typeface="Raleway"/>
              <a:ea typeface="Raleway"/>
              <a:cs typeface="Raleway"/>
              <a:sym typeface="Raleway"/>
            </a:endParaRPr>
          </a:p>
        </p:txBody>
      </p:sp>
      <p:sp>
        <p:nvSpPr>
          <p:cNvPr id="49" name="Google Shape;166;p5"/>
          <p:cNvSpPr txBox="1"/>
          <p:nvPr/>
        </p:nvSpPr>
        <p:spPr>
          <a:xfrm>
            <a:off x="6589228" y="2625683"/>
            <a:ext cx="2363386" cy="1780174"/>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rgbClr val="8D4120"/>
              </a:buClr>
              <a:buSzPts val="1800"/>
              <a:buFont typeface="Arial"/>
              <a:buNone/>
            </a:pPr>
            <a:r>
              <a:rPr lang="en-GB" sz="1800">
                <a:solidFill>
                  <a:srgbClr val="8D4120"/>
                </a:solidFill>
                <a:latin typeface="Raleway Black"/>
                <a:ea typeface="Raleway Black"/>
                <a:cs typeface="Raleway Black"/>
                <a:sym typeface="Raleway Black"/>
              </a:rPr>
              <a:t>Final beneficiaries</a:t>
            </a:r>
            <a:endParaRPr/>
          </a:p>
          <a:p>
            <a:pPr marL="0" marR="0" lvl="0" indent="0" algn="l" rtl="0">
              <a:lnSpc>
                <a:spcPct val="90000"/>
              </a:lnSpc>
              <a:spcBef>
                <a:spcPts val="1000"/>
              </a:spcBef>
              <a:spcAft>
                <a:spcPts val="0"/>
              </a:spcAft>
              <a:buClr>
                <a:srgbClr val="8D4120"/>
              </a:buClr>
              <a:buSzPts val="1800"/>
              <a:buFont typeface="Arial"/>
              <a:buNone/>
            </a:pPr>
            <a:r>
              <a:rPr lang="en-GB" sz="1800">
                <a:solidFill>
                  <a:srgbClr val="8D4120"/>
                </a:solidFill>
                <a:latin typeface="Raleway"/>
                <a:ea typeface="Raleway"/>
                <a:cs typeface="Raleway"/>
                <a:sym typeface="Raleway"/>
              </a:rPr>
              <a:t>1) Young people aged between 15 and 30 (approx. 25,000)</a:t>
            </a:r>
            <a:endParaRPr/>
          </a:p>
          <a:p>
            <a:pPr marL="0" marR="0" lvl="0" indent="0" algn="l" rtl="0">
              <a:lnSpc>
                <a:spcPct val="90000"/>
              </a:lnSpc>
              <a:spcBef>
                <a:spcPts val="1000"/>
              </a:spcBef>
              <a:spcAft>
                <a:spcPts val="0"/>
              </a:spcAft>
              <a:buClr>
                <a:srgbClr val="8D4120"/>
              </a:buClr>
              <a:buSzPts val="1800"/>
              <a:buFont typeface="Arial"/>
              <a:buNone/>
            </a:pPr>
            <a:r>
              <a:rPr lang="en-GB" sz="1800">
                <a:solidFill>
                  <a:srgbClr val="8D4120"/>
                </a:solidFill>
                <a:latin typeface="Raleway"/>
                <a:ea typeface="Raleway"/>
                <a:cs typeface="Raleway"/>
                <a:sym typeface="Raleway"/>
              </a:rPr>
              <a:t>2) Citizens of the 8 territories involved (approx. 120,000)</a:t>
            </a:r>
            <a:endParaRPr sz="1600">
              <a:solidFill>
                <a:srgbClr val="8D4120"/>
              </a:solidFill>
              <a:latin typeface="Raleway"/>
              <a:ea typeface="Raleway"/>
              <a:cs typeface="Raleway"/>
              <a:sym typeface="Raleway"/>
            </a:endParaRPr>
          </a:p>
        </p:txBody>
      </p:sp>
      <p:pic>
        <p:nvPicPr>
          <p:cNvPr id="50" name="Google Shape;167;p5" descr="Libro aperto"/>
          <p:cNvPicPr preferRelativeResize="0"/>
          <p:nvPr/>
        </p:nvPicPr>
        <p:blipFill rotWithShape="1">
          <a:blip r:embed="rId5">
            <a:alphaModFix/>
          </a:blip>
          <a:srcRect/>
          <a:stretch/>
        </p:blipFill>
        <p:spPr>
          <a:xfrm>
            <a:off x="3898214" y="1713839"/>
            <a:ext cx="642826" cy="642826"/>
          </a:xfrm>
          <a:prstGeom prst="rect">
            <a:avLst/>
          </a:prstGeom>
          <a:noFill/>
          <a:ln>
            <a:noFill/>
          </a:ln>
        </p:spPr>
      </p:pic>
      <p:pic>
        <p:nvPicPr>
          <p:cNvPr id="51" name="Google Shape;168;p5" descr="Medaglia"/>
          <p:cNvPicPr preferRelativeResize="0"/>
          <p:nvPr/>
        </p:nvPicPr>
        <p:blipFill rotWithShape="1">
          <a:blip r:embed="rId6">
            <a:alphaModFix/>
          </a:blip>
          <a:srcRect/>
          <a:stretch/>
        </p:blipFill>
        <p:spPr>
          <a:xfrm>
            <a:off x="6412090" y="1809268"/>
            <a:ext cx="624233" cy="624233"/>
          </a:xfrm>
          <a:prstGeom prst="rect">
            <a:avLst/>
          </a:prstGeom>
          <a:noFill/>
          <a:ln>
            <a:noFill/>
          </a:ln>
        </p:spPr>
      </p:pic>
      <p:pic>
        <p:nvPicPr>
          <p:cNvPr id="52" name="Google Shape;169;p5" descr="Campanello"/>
          <p:cNvPicPr preferRelativeResize="0"/>
          <p:nvPr/>
        </p:nvPicPr>
        <p:blipFill rotWithShape="1">
          <a:blip r:embed="rId7">
            <a:alphaModFix/>
          </a:blip>
          <a:srcRect/>
          <a:stretch/>
        </p:blipFill>
        <p:spPr>
          <a:xfrm>
            <a:off x="512316" y="1866239"/>
            <a:ext cx="548640" cy="548640"/>
          </a:xfrm>
          <a:prstGeom prst="rect">
            <a:avLst/>
          </a:prstGeom>
          <a:noFill/>
          <a:ln>
            <a:noFill/>
          </a:ln>
        </p:spPr>
      </p:pic>
      <p:pic>
        <p:nvPicPr>
          <p:cNvPr id="53" name="Google Shape;170;p5" descr="Libro aperto"/>
          <p:cNvPicPr preferRelativeResize="0"/>
          <p:nvPr/>
        </p:nvPicPr>
        <p:blipFill rotWithShape="1">
          <a:blip r:embed="rId8">
            <a:alphaModFix/>
          </a:blip>
          <a:srcRect/>
          <a:stretch/>
        </p:blipFill>
        <p:spPr>
          <a:xfrm>
            <a:off x="2353207" y="1773440"/>
            <a:ext cx="642826" cy="642826"/>
          </a:xfrm>
          <a:prstGeom prst="rect">
            <a:avLst/>
          </a:prstGeom>
          <a:noFill/>
          <a:ln>
            <a:noFill/>
          </a:ln>
        </p:spPr>
      </p:pic>
      <p:pic>
        <p:nvPicPr>
          <p:cNvPr id="54" name="Google Shape;171;p5" descr="Matita"/>
          <p:cNvPicPr preferRelativeResize="0"/>
          <p:nvPr/>
        </p:nvPicPr>
        <p:blipFill rotWithShape="1">
          <a:blip r:embed="rId9">
            <a:alphaModFix/>
          </a:blip>
          <a:srcRect/>
          <a:stretch/>
        </p:blipFill>
        <p:spPr>
          <a:xfrm>
            <a:off x="3920628" y="1812457"/>
            <a:ext cx="548640" cy="548640"/>
          </a:xfrm>
          <a:prstGeom prst="rect">
            <a:avLst/>
          </a:prstGeom>
          <a:noFill/>
          <a:ln>
            <a:noFill/>
          </a:ln>
        </p:spPr>
      </p:pic>
      <p:sp>
        <p:nvSpPr>
          <p:cNvPr id="55" name="Google Shape;172;p5"/>
          <p:cNvSpPr txBox="1"/>
          <p:nvPr/>
        </p:nvSpPr>
        <p:spPr>
          <a:xfrm>
            <a:off x="9418865" y="2620255"/>
            <a:ext cx="2145202" cy="1780174"/>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rgbClr val="3F739B"/>
              </a:buClr>
              <a:buSzPts val="1800"/>
              <a:buFont typeface="Arial"/>
              <a:buNone/>
            </a:pPr>
            <a:r>
              <a:rPr lang="en-GB" sz="1800" dirty="0">
                <a:solidFill>
                  <a:srgbClr val="3F739B"/>
                </a:solidFill>
                <a:latin typeface="Raleway Black"/>
                <a:ea typeface="Raleway Black"/>
                <a:cs typeface="Raleway Black"/>
                <a:sym typeface="Raleway Black"/>
              </a:rPr>
              <a:t>Financial supporting instruments </a:t>
            </a:r>
            <a:endParaRPr dirty="0"/>
          </a:p>
          <a:p>
            <a:pPr marL="285750" marR="0" lvl="0" indent="-285750" algn="l" rtl="0">
              <a:lnSpc>
                <a:spcPct val="90000"/>
              </a:lnSpc>
              <a:spcBef>
                <a:spcPts val="1000"/>
              </a:spcBef>
              <a:spcAft>
                <a:spcPts val="0"/>
              </a:spcAft>
              <a:buClr>
                <a:srgbClr val="8D4120"/>
              </a:buClr>
              <a:buSzPts val="1800"/>
              <a:buFont typeface="Wingdings" panose="05000000000000000000" pitchFamily="2" charset="2"/>
              <a:buChar char="Ø"/>
            </a:pPr>
            <a:r>
              <a:rPr lang="en-GB" sz="1800" dirty="0" smtClean="0">
                <a:solidFill>
                  <a:srgbClr val="8D4120"/>
                </a:solidFill>
                <a:latin typeface="Raleway Black"/>
                <a:ea typeface="Raleway Black"/>
                <a:cs typeface="Raleway Black"/>
                <a:sym typeface="Raleway Black"/>
              </a:rPr>
              <a:t>220 </a:t>
            </a:r>
            <a:r>
              <a:rPr lang="en-GB" sz="1800" dirty="0" smtClean="0">
                <a:solidFill>
                  <a:srgbClr val="8D4120"/>
                </a:solidFill>
                <a:latin typeface="Raleway"/>
                <a:ea typeface="Raleway"/>
                <a:cs typeface="Raleway"/>
                <a:sym typeface="Raleway"/>
              </a:rPr>
              <a:t> </a:t>
            </a:r>
            <a:r>
              <a:rPr lang="en-GB" sz="1800" dirty="0">
                <a:solidFill>
                  <a:srgbClr val="8D4120"/>
                </a:solidFill>
                <a:latin typeface="Raleway"/>
                <a:ea typeface="Raleway"/>
                <a:cs typeface="Raleway"/>
                <a:sym typeface="Raleway"/>
              </a:rPr>
              <a:t>for the whole </a:t>
            </a:r>
            <a:r>
              <a:rPr lang="en-GB" sz="1800" dirty="0" smtClean="0">
                <a:solidFill>
                  <a:srgbClr val="8D4120"/>
                </a:solidFill>
                <a:latin typeface="Raleway"/>
                <a:ea typeface="Raleway"/>
                <a:cs typeface="Raleway"/>
                <a:sym typeface="Raleway"/>
              </a:rPr>
              <a:t>project</a:t>
            </a:r>
          </a:p>
          <a:p>
            <a:pPr marL="285750" indent="-285750">
              <a:lnSpc>
                <a:spcPct val="90000"/>
              </a:lnSpc>
              <a:spcBef>
                <a:spcPts val="1000"/>
              </a:spcBef>
              <a:buClr>
                <a:srgbClr val="8D4120"/>
              </a:buClr>
              <a:buSzPts val="1800"/>
              <a:buFont typeface="Wingdings" panose="05000000000000000000" pitchFamily="2" charset="2"/>
              <a:buChar char="Ø"/>
            </a:pPr>
            <a:r>
              <a:rPr lang="en-GB" dirty="0" smtClean="0">
                <a:solidFill>
                  <a:srgbClr val="8D4120"/>
                </a:solidFill>
                <a:latin typeface="Raleway Black" pitchFamily="2" charset="0"/>
                <a:ea typeface="Raleway"/>
                <a:cs typeface="Raleway"/>
                <a:sym typeface="Raleway"/>
              </a:rPr>
              <a:t>90 </a:t>
            </a:r>
            <a:r>
              <a:rPr lang="en-GB" dirty="0" smtClean="0">
                <a:solidFill>
                  <a:srgbClr val="8D4120"/>
                </a:solidFill>
                <a:latin typeface="Raleway"/>
                <a:ea typeface="Raleway"/>
                <a:cs typeface="Raleway"/>
                <a:sym typeface="Raleway"/>
              </a:rPr>
              <a:t>for </a:t>
            </a:r>
            <a:r>
              <a:rPr lang="en-GB" kern="0" dirty="0" smtClean="0">
                <a:solidFill>
                  <a:srgbClr val="E48312"/>
                </a:solidFill>
                <a:latin typeface="Raleway Black"/>
                <a:ea typeface="Raleway"/>
                <a:cs typeface="Raleway"/>
                <a:sym typeface="Raleway"/>
              </a:rPr>
              <a:t>EUSAIR</a:t>
            </a:r>
            <a:r>
              <a:rPr lang="en-GB" dirty="0" smtClean="0">
                <a:solidFill>
                  <a:srgbClr val="FFC000"/>
                </a:solidFill>
                <a:latin typeface="Raleway Black" pitchFamily="2" charset="0"/>
                <a:ea typeface="Raleway"/>
                <a:cs typeface="Raleway"/>
                <a:sym typeface="Raleway"/>
              </a:rPr>
              <a:t> </a:t>
            </a:r>
            <a:r>
              <a:rPr lang="en-GB" kern="0" dirty="0">
                <a:solidFill>
                  <a:srgbClr val="E48312"/>
                </a:solidFill>
                <a:latin typeface="Raleway Black"/>
                <a:ea typeface="Raleway Black"/>
                <a:cs typeface="Raleway Black"/>
                <a:sym typeface="Raleway"/>
              </a:rPr>
              <a:t>Countries</a:t>
            </a:r>
          </a:p>
          <a:p>
            <a:pPr marL="285750" indent="-285750">
              <a:lnSpc>
                <a:spcPct val="90000"/>
              </a:lnSpc>
              <a:spcBef>
                <a:spcPts val="1000"/>
              </a:spcBef>
              <a:buClr>
                <a:srgbClr val="8D4120"/>
              </a:buClr>
              <a:buSzPts val="1800"/>
              <a:buFont typeface="Wingdings" panose="05000000000000000000" pitchFamily="2" charset="2"/>
              <a:buChar char="Ø"/>
            </a:pPr>
            <a:r>
              <a:rPr lang="en-GB" dirty="0" smtClean="0">
                <a:solidFill>
                  <a:srgbClr val="8D4120"/>
                </a:solidFill>
                <a:latin typeface="Raleway Black" pitchFamily="2" charset="0"/>
                <a:ea typeface="Raleway"/>
                <a:cs typeface="Raleway"/>
                <a:sym typeface="Raleway"/>
              </a:rPr>
              <a:t>25 </a:t>
            </a:r>
            <a:r>
              <a:rPr lang="en-GB" dirty="0" smtClean="0">
                <a:solidFill>
                  <a:srgbClr val="8D4120"/>
                </a:solidFill>
                <a:latin typeface="Raleway"/>
                <a:ea typeface="Raleway"/>
                <a:cs typeface="Raleway"/>
                <a:sym typeface="Raleway"/>
              </a:rPr>
              <a:t>for </a:t>
            </a:r>
            <a:r>
              <a:rPr lang="en-GB" kern="0" dirty="0" smtClean="0">
                <a:solidFill>
                  <a:srgbClr val="E48312"/>
                </a:solidFill>
                <a:latin typeface="Raleway Black"/>
                <a:ea typeface="Raleway Black"/>
                <a:cs typeface="Raleway Black"/>
                <a:sym typeface="Raleway"/>
              </a:rPr>
              <a:t>IPA</a:t>
            </a:r>
            <a:r>
              <a:rPr lang="en-GB" dirty="0" smtClean="0">
                <a:solidFill>
                  <a:srgbClr val="FFC000"/>
                </a:solidFill>
                <a:latin typeface="Raleway Black" pitchFamily="2" charset="0"/>
                <a:ea typeface="Raleway"/>
                <a:cs typeface="Raleway"/>
                <a:sym typeface="Raleway"/>
              </a:rPr>
              <a:t> </a:t>
            </a:r>
            <a:r>
              <a:rPr lang="en-GB" kern="0" dirty="0">
                <a:solidFill>
                  <a:srgbClr val="E48312"/>
                </a:solidFill>
                <a:latin typeface="Raleway Black"/>
                <a:ea typeface="Raleway Black"/>
                <a:cs typeface="Raleway Black"/>
                <a:sym typeface="Raleway"/>
              </a:rPr>
              <a:t>Countries</a:t>
            </a:r>
          </a:p>
          <a:p>
            <a:pPr marL="285750" marR="0" lvl="0" indent="-285750" algn="l" rtl="0">
              <a:lnSpc>
                <a:spcPct val="90000"/>
              </a:lnSpc>
              <a:spcBef>
                <a:spcPts val="1000"/>
              </a:spcBef>
              <a:spcAft>
                <a:spcPts val="0"/>
              </a:spcAft>
              <a:buClr>
                <a:srgbClr val="8D4120"/>
              </a:buClr>
              <a:buSzPts val="1800"/>
              <a:buFont typeface="Wingdings" panose="05000000000000000000" pitchFamily="2" charset="2"/>
              <a:buChar char="Ø"/>
            </a:pPr>
            <a:endParaRPr kern="0" dirty="0">
              <a:solidFill>
                <a:srgbClr val="E48312"/>
              </a:solidFill>
              <a:latin typeface="Raleway Black"/>
              <a:ea typeface="Raleway Black"/>
              <a:cs typeface="Raleway Black"/>
              <a:sym typeface="Raleway"/>
            </a:endParaRPr>
          </a:p>
        </p:txBody>
      </p:sp>
      <p:pic>
        <p:nvPicPr>
          <p:cNvPr id="56" name="Google Shape;174;p5" descr="https://encrypted-tbn0.gstatic.com/images?q=tbn:ANd9GcQVGT8u4NY3TEXStckwMygp3ZFkb927ZvqqJQ&amp;usqp=CAU"/>
          <p:cNvPicPr preferRelativeResize="0"/>
          <p:nvPr/>
        </p:nvPicPr>
        <p:blipFill rotWithShape="1">
          <a:blip r:embed="rId10">
            <a:alphaModFix/>
          </a:blip>
          <a:srcRect/>
          <a:stretch/>
        </p:blipFill>
        <p:spPr>
          <a:xfrm>
            <a:off x="9526772" y="1794891"/>
            <a:ext cx="491430" cy="638610"/>
          </a:xfrm>
          <a:prstGeom prst="rect">
            <a:avLst/>
          </a:prstGeom>
          <a:noFill/>
          <a:ln>
            <a:noFill/>
          </a:ln>
        </p:spPr>
      </p:pic>
      <p:cxnSp>
        <p:nvCxnSpPr>
          <p:cNvPr id="57"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58" name="CasellaDiTesto 57">
            <a:extLst>
              <a:ext uri="{FF2B5EF4-FFF2-40B4-BE49-F238E27FC236}">
                <a16:creationId xmlns:a16="http://schemas.microsoft.com/office/drawing/2014/main" id="{C8F777A9-2226-4852-ABAE-C2FC01C7BF29}"/>
              </a:ext>
            </a:extLst>
          </p:cNvPr>
          <p:cNvSpPr txBox="1"/>
          <p:nvPr/>
        </p:nvSpPr>
        <p:spPr>
          <a:xfrm>
            <a:off x="619433" y="1108869"/>
            <a:ext cx="6096000" cy="461665"/>
          </a:xfrm>
          <a:prstGeom prst="rect">
            <a:avLst/>
          </a:prstGeom>
          <a:noFill/>
        </p:spPr>
        <p:txBody>
          <a:bodyPr wrap="square">
            <a:spAutoFit/>
          </a:bodyPr>
          <a:lstStyle/>
          <a:p>
            <a:r>
              <a:rPr lang="it" sz="2400" dirty="0">
                <a:solidFill>
                  <a:srgbClr val="3D85C6"/>
                </a:solidFill>
                <a:latin typeface="Raleway" pitchFamily="2" charset="0"/>
                <a:sym typeface="Raleway"/>
              </a:rPr>
              <a:t>K</a:t>
            </a:r>
            <a:r>
              <a:rPr lang="it" sz="2400" dirty="0" smtClean="0">
                <a:solidFill>
                  <a:srgbClr val="3D85C6"/>
                </a:solidFill>
                <a:latin typeface="Raleway" pitchFamily="2" charset="0"/>
                <a:sym typeface="Raleway"/>
              </a:rPr>
              <a:t>EY DATA</a:t>
            </a:r>
            <a:endParaRPr lang="it-IT" sz="2400" dirty="0">
              <a:solidFill>
                <a:srgbClr val="3D85C6"/>
              </a:solidFill>
              <a:latin typeface="Raleway" pitchFamily="2" charset="0"/>
            </a:endParaRPr>
          </a:p>
        </p:txBody>
      </p:sp>
    </p:spTree>
    <p:extLst>
      <p:ext uri="{BB962C8B-B14F-4D97-AF65-F5344CB8AC3E}">
        <p14:creationId xmlns:p14="http://schemas.microsoft.com/office/powerpoint/2010/main" val="410224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936" y="6924876"/>
            <a:ext cx="9051722" cy="1012113"/>
          </a:xfrm>
          <a:prstGeom prst="rect">
            <a:avLst/>
          </a:prstGeom>
        </p:spPr>
      </p:pic>
      <p:pic>
        <p:nvPicPr>
          <p:cNvPr id="21" name="Google Shape;199;p7" descr="Youth Employment Group - Youth Futures Foundation."/>
          <p:cNvPicPr preferRelativeResize="0"/>
          <p:nvPr/>
        </p:nvPicPr>
        <p:blipFill rotWithShape="1">
          <a:blip r:embed="rId4">
            <a:alphaModFix/>
          </a:blip>
          <a:srcRect/>
          <a:stretch/>
        </p:blipFill>
        <p:spPr>
          <a:xfrm>
            <a:off x="-6934" y="4322829"/>
            <a:ext cx="2233772" cy="1250912"/>
          </a:xfrm>
          <a:prstGeom prst="rect">
            <a:avLst/>
          </a:prstGeom>
          <a:noFill/>
          <a:ln>
            <a:noFill/>
          </a:ln>
        </p:spPr>
      </p:pic>
      <p:sp>
        <p:nvSpPr>
          <p:cNvPr id="24" name="Google Shape;195;p7"/>
          <p:cNvSpPr txBox="1"/>
          <p:nvPr/>
        </p:nvSpPr>
        <p:spPr>
          <a:xfrm>
            <a:off x="3757756" y="2062751"/>
            <a:ext cx="2516000" cy="1579944"/>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GB" sz="2667" dirty="0">
                <a:solidFill>
                  <a:srgbClr val="E69138"/>
                </a:solidFill>
                <a:latin typeface="Raleway Black"/>
                <a:ea typeface="Raleway Black"/>
                <a:cs typeface="Raleway Black"/>
                <a:sym typeface="Raleway Black"/>
              </a:rPr>
              <a:t>CLUSTER A -</a:t>
            </a:r>
            <a:endParaRPr sz="2667" dirty="0">
              <a:solidFill>
                <a:srgbClr val="E69138"/>
              </a:solidFill>
              <a:latin typeface="Raleway Black"/>
              <a:ea typeface="Raleway Black"/>
              <a:cs typeface="Raleway Black"/>
              <a:sym typeface="Raleway Black"/>
            </a:endParaRPr>
          </a:p>
          <a:p>
            <a:pPr marL="0" marR="0" lvl="0" indent="0" algn="l" rtl="0">
              <a:spcBef>
                <a:spcPts val="0"/>
              </a:spcBef>
              <a:spcAft>
                <a:spcPts val="0"/>
              </a:spcAft>
              <a:buNone/>
            </a:pPr>
            <a:r>
              <a:rPr lang="en-GB" sz="2000" dirty="0">
                <a:solidFill>
                  <a:srgbClr val="E69138"/>
                </a:solidFill>
                <a:latin typeface="Raleway"/>
                <a:ea typeface="Raleway"/>
                <a:cs typeface="Raleway"/>
                <a:sym typeface="Raleway"/>
              </a:rPr>
              <a:t>FINANCIAL SUPPORT TO THIRD PARTIES</a:t>
            </a:r>
            <a:endParaRPr sz="2667" dirty="0">
              <a:solidFill>
                <a:srgbClr val="E69138"/>
              </a:solidFill>
              <a:latin typeface="Raleway Black"/>
              <a:ea typeface="Raleway Black"/>
              <a:cs typeface="Raleway Black"/>
              <a:sym typeface="Raleway Black"/>
            </a:endParaRPr>
          </a:p>
        </p:txBody>
      </p:sp>
      <p:sp>
        <p:nvSpPr>
          <p:cNvPr id="25" name="Google Shape;195;p7"/>
          <p:cNvSpPr txBox="1"/>
          <p:nvPr/>
        </p:nvSpPr>
        <p:spPr>
          <a:xfrm>
            <a:off x="3757756" y="3751367"/>
            <a:ext cx="2790528" cy="964391"/>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GB" sz="2667" dirty="0">
                <a:solidFill>
                  <a:srgbClr val="0070C0"/>
                </a:solidFill>
                <a:latin typeface="Raleway Black"/>
                <a:ea typeface="Raleway Black"/>
                <a:cs typeface="Raleway Black"/>
                <a:sym typeface="Raleway Black"/>
              </a:rPr>
              <a:t>CLUSTER </a:t>
            </a:r>
            <a:r>
              <a:rPr lang="en-GB" sz="2667" dirty="0" smtClean="0">
                <a:solidFill>
                  <a:srgbClr val="0070C0"/>
                </a:solidFill>
                <a:latin typeface="Raleway Black"/>
                <a:ea typeface="Raleway Black"/>
                <a:cs typeface="Raleway Black"/>
                <a:sym typeface="Raleway Black"/>
              </a:rPr>
              <a:t>C </a:t>
            </a:r>
            <a:r>
              <a:rPr lang="en-GB" sz="2667" dirty="0">
                <a:solidFill>
                  <a:srgbClr val="0070C0"/>
                </a:solidFill>
                <a:latin typeface="Raleway Black"/>
                <a:ea typeface="Raleway Black"/>
                <a:cs typeface="Raleway Black"/>
                <a:sym typeface="Raleway Black"/>
              </a:rPr>
              <a:t>-</a:t>
            </a:r>
            <a:endParaRPr sz="2667" dirty="0">
              <a:solidFill>
                <a:srgbClr val="0070C0"/>
              </a:solidFill>
              <a:latin typeface="Raleway Black"/>
              <a:ea typeface="Raleway Black"/>
              <a:cs typeface="Raleway Black"/>
              <a:sym typeface="Raleway Black"/>
            </a:endParaRPr>
          </a:p>
          <a:p>
            <a:r>
              <a:rPr lang="it-IT" sz="2000" dirty="0">
                <a:solidFill>
                  <a:srgbClr val="3D85C6"/>
                </a:solidFill>
                <a:latin typeface="Raleway" pitchFamily="2" charset="0"/>
                <a:ea typeface="Raleway ExtraBold"/>
                <a:cs typeface="Raleway ExtraBold"/>
                <a:sym typeface="Raleway ExtraBold"/>
              </a:rPr>
              <a:t>GENDER EQUALITY</a:t>
            </a:r>
            <a:endParaRPr lang="it-IT" sz="2000" dirty="0">
              <a:latin typeface="Raleway" pitchFamily="2" charset="0"/>
            </a:endParaRPr>
          </a:p>
        </p:txBody>
      </p:sp>
      <p:sp>
        <p:nvSpPr>
          <p:cNvPr id="28" name="Google Shape;195;p7"/>
          <p:cNvSpPr txBox="1"/>
          <p:nvPr/>
        </p:nvSpPr>
        <p:spPr>
          <a:xfrm>
            <a:off x="6687143" y="2062751"/>
            <a:ext cx="2790528" cy="1579944"/>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GB" sz="2667" dirty="0">
                <a:solidFill>
                  <a:srgbClr val="0070C0"/>
                </a:solidFill>
                <a:latin typeface="Raleway Black"/>
                <a:ea typeface="Raleway Black"/>
                <a:cs typeface="Raleway Black"/>
                <a:sym typeface="Raleway Black"/>
              </a:rPr>
              <a:t>CLUSTER </a:t>
            </a:r>
            <a:r>
              <a:rPr lang="en-GB" sz="2667" dirty="0" smtClean="0">
                <a:solidFill>
                  <a:srgbClr val="0070C0"/>
                </a:solidFill>
                <a:latin typeface="Raleway Black"/>
                <a:ea typeface="Raleway Black"/>
                <a:cs typeface="Raleway Black"/>
                <a:sym typeface="Raleway Black"/>
              </a:rPr>
              <a:t>B </a:t>
            </a:r>
            <a:r>
              <a:rPr lang="en-GB" sz="2667" dirty="0">
                <a:solidFill>
                  <a:srgbClr val="0070C0"/>
                </a:solidFill>
                <a:latin typeface="Raleway Black"/>
                <a:ea typeface="Raleway Black"/>
                <a:cs typeface="Raleway Black"/>
                <a:sym typeface="Raleway Black"/>
              </a:rPr>
              <a:t>-</a:t>
            </a:r>
            <a:endParaRPr sz="2667" dirty="0">
              <a:solidFill>
                <a:srgbClr val="0070C0"/>
              </a:solidFill>
              <a:latin typeface="Raleway Black"/>
              <a:ea typeface="Raleway Black"/>
              <a:cs typeface="Raleway Black"/>
              <a:sym typeface="Raleway Black"/>
            </a:endParaRPr>
          </a:p>
          <a:p>
            <a:pPr lvl="0"/>
            <a:r>
              <a:rPr lang="en-US" sz="2000" dirty="0">
                <a:solidFill>
                  <a:srgbClr val="0070C0"/>
                </a:solidFill>
                <a:latin typeface="Raleway"/>
                <a:ea typeface="Raleway"/>
                <a:cs typeface="Raleway"/>
                <a:sym typeface="Raleway"/>
              </a:rPr>
              <a:t>CAPACITY BUILDING AND NETWORKING ACTIVITIES</a:t>
            </a:r>
            <a:endParaRPr lang="en-US" sz="2000" dirty="0">
              <a:solidFill>
                <a:srgbClr val="0070C0"/>
              </a:solidFill>
              <a:latin typeface="Raleway"/>
              <a:ea typeface="Raleway"/>
              <a:cs typeface="Raleway"/>
              <a:sym typeface="Raleway"/>
            </a:endParaRPr>
          </a:p>
        </p:txBody>
      </p:sp>
      <p:sp>
        <p:nvSpPr>
          <p:cNvPr id="30" name="Google Shape;195;p7"/>
          <p:cNvSpPr txBox="1"/>
          <p:nvPr/>
        </p:nvSpPr>
        <p:spPr>
          <a:xfrm>
            <a:off x="6687143" y="3751367"/>
            <a:ext cx="2516000" cy="1272167"/>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GB" sz="2667" dirty="0">
                <a:solidFill>
                  <a:srgbClr val="E69138"/>
                </a:solidFill>
                <a:latin typeface="Raleway Black"/>
                <a:ea typeface="Raleway Black"/>
                <a:cs typeface="Raleway Black"/>
                <a:sym typeface="Raleway Black"/>
              </a:rPr>
              <a:t>CLUSTER </a:t>
            </a:r>
            <a:r>
              <a:rPr lang="en-GB" sz="2667" dirty="0" smtClean="0">
                <a:solidFill>
                  <a:srgbClr val="E69138"/>
                </a:solidFill>
                <a:latin typeface="Raleway Black"/>
                <a:ea typeface="Raleway Black"/>
                <a:cs typeface="Raleway Black"/>
                <a:sym typeface="Raleway Black"/>
              </a:rPr>
              <a:t>D </a:t>
            </a:r>
            <a:r>
              <a:rPr lang="en-GB" sz="2667" dirty="0">
                <a:solidFill>
                  <a:srgbClr val="E69138"/>
                </a:solidFill>
                <a:latin typeface="Raleway Black"/>
                <a:ea typeface="Raleway Black"/>
                <a:cs typeface="Raleway Black"/>
                <a:sym typeface="Raleway Black"/>
              </a:rPr>
              <a:t>-</a:t>
            </a:r>
            <a:endParaRPr sz="2667" dirty="0">
              <a:solidFill>
                <a:srgbClr val="E69138"/>
              </a:solidFill>
              <a:latin typeface="Raleway Black"/>
              <a:ea typeface="Raleway Black"/>
              <a:cs typeface="Raleway Black"/>
              <a:sym typeface="Raleway Black"/>
            </a:endParaRPr>
          </a:p>
          <a:p>
            <a:pPr marL="0" marR="0" lvl="0" indent="0" algn="l" rtl="0">
              <a:spcBef>
                <a:spcPts val="0"/>
              </a:spcBef>
              <a:spcAft>
                <a:spcPts val="0"/>
              </a:spcAft>
              <a:buNone/>
            </a:pPr>
            <a:r>
              <a:rPr lang="en-GB" sz="2000" dirty="0" smtClean="0">
                <a:solidFill>
                  <a:srgbClr val="E69138"/>
                </a:solidFill>
                <a:latin typeface="Raleway"/>
                <a:ea typeface="Raleway"/>
                <a:cs typeface="Raleway"/>
                <a:sym typeface="Raleway"/>
              </a:rPr>
              <a:t>CROSS-CUTTING ACTIVITIES</a:t>
            </a:r>
            <a:endParaRPr sz="2667" dirty="0">
              <a:solidFill>
                <a:srgbClr val="E69138"/>
              </a:solidFill>
              <a:latin typeface="Raleway Black"/>
              <a:ea typeface="Raleway Black"/>
              <a:cs typeface="Raleway Black"/>
              <a:sym typeface="Raleway Black"/>
            </a:endParaRPr>
          </a:p>
        </p:txBody>
      </p:sp>
      <p:pic>
        <p:nvPicPr>
          <p:cNvPr id="20" name="Google Shape;198;p7"/>
          <p:cNvPicPr preferRelativeResize="0"/>
          <p:nvPr/>
        </p:nvPicPr>
        <p:blipFill rotWithShape="1">
          <a:blip r:embed="rId5">
            <a:clrChange>
              <a:clrFrom>
                <a:srgbClr val="FFFFFF"/>
              </a:clrFrom>
              <a:clrTo>
                <a:srgbClr val="FFFFFF">
                  <a:alpha val="0"/>
                </a:srgbClr>
              </a:clrTo>
            </a:clrChange>
            <a:alphaModFix/>
          </a:blip>
          <a:srcRect/>
          <a:stretch/>
        </p:blipFill>
        <p:spPr>
          <a:xfrm rot="19293843">
            <a:off x="763022" y="2915544"/>
            <a:ext cx="1775421" cy="1775421"/>
          </a:xfrm>
          <a:prstGeom prst="rect">
            <a:avLst/>
          </a:prstGeom>
          <a:noFill/>
          <a:ln>
            <a:noFill/>
          </a:ln>
        </p:spPr>
      </p:pic>
      <p:cxnSp>
        <p:nvCxnSpPr>
          <p:cNvPr id="36"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42" name="CasellaDiTesto 41">
            <a:extLst>
              <a:ext uri="{FF2B5EF4-FFF2-40B4-BE49-F238E27FC236}">
                <a16:creationId xmlns:a16="http://schemas.microsoft.com/office/drawing/2014/main" id="{C8F777A9-2226-4852-ABAE-C2FC01C7BF29}"/>
              </a:ext>
            </a:extLst>
          </p:cNvPr>
          <p:cNvSpPr txBox="1"/>
          <p:nvPr/>
        </p:nvSpPr>
        <p:spPr>
          <a:xfrm>
            <a:off x="619433" y="1108869"/>
            <a:ext cx="6096000" cy="461665"/>
          </a:xfrm>
          <a:prstGeom prst="rect">
            <a:avLst/>
          </a:prstGeom>
          <a:noFill/>
        </p:spPr>
        <p:txBody>
          <a:bodyPr wrap="square">
            <a:spAutoFit/>
          </a:bodyPr>
          <a:lstStyle/>
          <a:p>
            <a:r>
              <a:rPr lang="it-IT" sz="2400" dirty="0">
                <a:solidFill>
                  <a:srgbClr val="3D85C6"/>
                </a:solidFill>
                <a:latin typeface="Raleway" pitchFamily="2" charset="0"/>
                <a:sym typeface="Raleway"/>
              </a:rPr>
              <a:t>WORKPLAN</a:t>
            </a:r>
          </a:p>
        </p:txBody>
      </p:sp>
    </p:spTree>
    <p:extLst>
      <p:ext uri="{BB962C8B-B14F-4D97-AF65-F5344CB8AC3E}">
        <p14:creationId xmlns:p14="http://schemas.microsoft.com/office/powerpoint/2010/main" val="399741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8993"/>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78992"/>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1078992"/>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761663"/>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936" y="6924876"/>
            <a:ext cx="9051722" cy="1012113"/>
          </a:xfrm>
          <a:prstGeom prst="rect">
            <a:avLst/>
          </a:prstGeom>
        </p:spPr>
      </p:pic>
      <p:sp>
        <p:nvSpPr>
          <p:cNvPr id="21" name="CasellaDiTesto 20">
            <a:extLst>
              <a:ext uri="{FF2B5EF4-FFF2-40B4-BE49-F238E27FC236}">
                <a16:creationId xmlns:a16="http://schemas.microsoft.com/office/drawing/2014/main" id="{607897C2-0186-42A7-B4FE-1FE58ABE6281}"/>
              </a:ext>
            </a:extLst>
          </p:cNvPr>
          <p:cNvSpPr txBox="1"/>
          <p:nvPr/>
        </p:nvSpPr>
        <p:spPr>
          <a:xfrm>
            <a:off x="776748" y="1882473"/>
            <a:ext cx="9820378" cy="3785652"/>
          </a:xfrm>
          <a:prstGeom prst="rect">
            <a:avLst/>
          </a:prstGeom>
          <a:noFill/>
        </p:spPr>
        <p:txBody>
          <a:bodyPr wrap="square">
            <a:spAutoFit/>
          </a:bodyPr>
          <a:lstStyle/>
          <a:p>
            <a:pPr algn="just"/>
            <a:r>
              <a:rPr lang="en-US" sz="1600" dirty="0">
                <a:solidFill>
                  <a:srgbClr val="3D85C6"/>
                </a:solidFill>
                <a:latin typeface="Raleway" pitchFamily="2" charset="0"/>
                <a:ea typeface="Raleway"/>
                <a:cs typeface="Raleway"/>
              </a:rPr>
              <a:t>The actions will be developed in IT, ES, DE, FR, CZ, LV, HR, HU with a focus on IPA countries</a:t>
            </a:r>
            <a:r>
              <a:rPr lang="it-IT" sz="1600" dirty="0">
                <a:solidFill>
                  <a:srgbClr val="3D85C6"/>
                </a:solidFill>
                <a:latin typeface="Raleway" pitchFamily="2" charset="0"/>
                <a:ea typeface="Raleway"/>
                <a:cs typeface="Raleway"/>
              </a:rPr>
              <a:t> Albania, Bosnia and </a:t>
            </a:r>
            <a:r>
              <a:rPr lang="it-IT" sz="1600" dirty="0" err="1">
                <a:solidFill>
                  <a:srgbClr val="3D85C6"/>
                </a:solidFill>
                <a:latin typeface="Raleway" pitchFamily="2" charset="0"/>
                <a:ea typeface="Raleway"/>
                <a:cs typeface="Raleway"/>
              </a:rPr>
              <a:t>Herzegovina</a:t>
            </a:r>
            <a:r>
              <a:rPr lang="it-IT" sz="1600" dirty="0">
                <a:solidFill>
                  <a:srgbClr val="3D85C6"/>
                </a:solidFill>
                <a:latin typeface="Raleway" pitchFamily="2" charset="0"/>
                <a:ea typeface="Raleway"/>
                <a:cs typeface="Raleway"/>
              </a:rPr>
              <a:t>, Montenegro, Serbia and North Macedonia</a:t>
            </a:r>
            <a:r>
              <a:rPr lang="en-US" sz="1600" dirty="0">
                <a:solidFill>
                  <a:srgbClr val="3D85C6"/>
                </a:solidFill>
                <a:latin typeface="Raleway" pitchFamily="2" charset="0"/>
                <a:ea typeface="Raleway"/>
                <a:cs typeface="Raleway"/>
                <a:sym typeface="Wingdings" panose="05000000000000000000" pitchFamily="2" charset="2"/>
              </a:rPr>
              <a:t>.</a:t>
            </a:r>
          </a:p>
          <a:p>
            <a:pPr algn="just"/>
            <a:endParaRPr lang="en-US" sz="1600" dirty="0">
              <a:latin typeface="Raleway" pitchFamily="2" charset="0"/>
            </a:endParaRPr>
          </a:p>
          <a:p>
            <a:pPr lvl="0" algn="just"/>
            <a:r>
              <a:rPr lang="en-US" sz="1600" dirty="0">
                <a:solidFill>
                  <a:srgbClr val="3D85C6"/>
                </a:solidFill>
                <a:latin typeface="Raleway" pitchFamily="2" charset="0"/>
                <a:ea typeface="Raleway"/>
                <a:cs typeface="Raleway"/>
              </a:rPr>
              <a:t>GEAR UP! </a:t>
            </a:r>
            <a:r>
              <a:rPr lang="en-US" sz="1600" dirty="0" smtClean="0">
                <a:solidFill>
                  <a:srgbClr val="3D85C6"/>
                </a:solidFill>
                <a:latin typeface="Raleway" pitchFamily="2" charset="0"/>
                <a:ea typeface="Raleway"/>
                <a:cs typeface="Raleway"/>
              </a:rPr>
              <a:t>Activities in EUSAIR </a:t>
            </a:r>
            <a:r>
              <a:rPr lang="en-US" sz="1600" dirty="0" smtClean="0">
                <a:solidFill>
                  <a:srgbClr val="3D85C6"/>
                </a:solidFill>
                <a:latin typeface="Raleway" pitchFamily="2" charset="0"/>
                <a:ea typeface="Raleway"/>
                <a:cs typeface="Raleway"/>
              </a:rPr>
              <a:t>countries is based on the existing and on-going experiences</a:t>
            </a:r>
            <a:r>
              <a:rPr lang="en-US" sz="1600" dirty="0" smtClean="0">
                <a:solidFill>
                  <a:srgbClr val="3D85C6"/>
                </a:solidFill>
                <a:latin typeface="Raleway" pitchFamily="2" charset="0"/>
                <a:ea typeface="Raleway"/>
                <a:cs typeface="Raleway"/>
              </a:rPr>
              <a:t>: </a:t>
            </a:r>
            <a:endParaRPr lang="en-US" sz="1600" dirty="0">
              <a:solidFill>
                <a:srgbClr val="3D85C6"/>
              </a:solidFill>
              <a:latin typeface="Raleway" pitchFamily="2" charset="0"/>
              <a:ea typeface="Raleway"/>
              <a:cs typeface="Raleway"/>
            </a:endParaRPr>
          </a:p>
          <a:p>
            <a:pPr marL="171450" lvl="0" indent="-171450" algn="just">
              <a:buFontTx/>
              <a:buChar char="-"/>
            </a:pPr>
            <a:r>
              <a:rPr lang="en-US" sz="1600" dirty="0">
                <a:solidFill>
                  <a:srgbClr val="3D85C6"/>
                </a:solidFill>
                <a:latin typeface="Raleway" pitchFamily="2" charset="0"/>
                <a:ea typeface="Raleway"/>
                <a:cs typeface="Raleway"/>
              </a:rPr>
              <a:t>Youth engagement in EUSAIR through </a:t>
            </a:r>
            <a:r>
              <a:rPr lang="en-US" sz="1600" dirty="0" smtClean="0">
                <a:solidFill>
                  <a:srgbClr val="3D85C6"/>
                </a:solidFill>
                <a:latin typeface="Raleway" pitchFamily="2" charset="0"/>
                <a:ea typeface="Raleway"/>
                <a:cs typeface="Raleway"/>
              </a:rPr>
              <a:t>2 projects: </a:t>
            </a:r>
            <a:r>
              <a:rPr lang="en-US" sz="1600" dirty="0">
                <a:solidFill>
                  <a:srgbClr val="3D85C6"/>
                </a:solidFill>
                <a:latin typeface="Raleway Black" pitchFamily="2" charset="0"/>
                <a:ea typeface="Raleway"/>
                <a:cs typeface="Raleway"/>
              </a:rPr>
              <a:t>EUSAIR Facility Point </a:t>
            </a:r>
            <a:r>
              <a:rPr lang="en-US" sz="1600" dirty="0" smtClean="0">
                <a:solidFill>
                  <a:srgbClr val="3D85C6"/>
                </a:solidFill>
                <a:latin typeface="Raleway" pitchFamily="2" charset="0"/>
                <a:ea typeface="Raleway"/>
                <a:cs typeface="Raleway"/>
              </a:rPr>
              <a:t>and </a:t>
            </a:r>
            <a:r>
              <a:rPr lang="en-US" sz="1600" dirty="0">
                <a:solidFill>
                  <a:srgbClr val="3D85C6"/>
                </a:solidFill>
                <a:latin typeface="Raleway Black" pitchFamily="2" charset="0"/>
                <a:ea typeface="Raleway"/>
                <a:cs typeface="Raleway"/>
              </a:rPr>
              <a:t>AI-NURECC </a:t>
            </a:r>
            <a:r>
              <a:rPr lang="en-US" sz="1600" dirty="0" smtClean="0">
                <a:solidFill>
                  <a:srgbClr val="3D85C6"/>
                </a:solidFill>
                <a:latin typeface="Raleway Black" pitchFamily="2" charset="0"/>
                <a:ea typeface="Raleway"/>
                <a:cs typeface="Raleway"/>
              </a:rPr>
              <a:t>PLUS</a:t>
            </a:r>
            <a:r>
              <a:rPr lang="en-US" sz="1600" dirty="0" smtClean="0">
                <a:solidFill>
                  <a:srgbClr val="3D85C6"/>
                </a:solidFill>
                <a:latin typeface="Raleway" pitchFamily="2" charset="0"/>
                <a:ea typeface="Raleway"/>
                <a:cs typeface="Raleway"/>
              </a:rPr>
              <a:t>; </a:t>
            </a:r>
            <a:endParaRPr lang="en-US" sz="1600" dirty="0">
              <a:solidFill>
                <a:srgbClr val="3D85C6"/>
              </a:solidFill>
              <a:latin typeface="Raleway" pitchFamily="2" charset="0"/>
              <a:ea typeface="Raleway"/>
              <a:cs typeface="Raleway"/>
            </a:endParaRPr>
          </a:p>
          <a:p>
            <a:pPr marL="171450" lvl="0" indent="-171450" algn="just">
              <a:buFontTx/>
              <a:buChar char="-"/>
            </a:pPr>
            <a:r>
              <a:rPr lang="en-US" sz="1600" dirty="0">
                <a:solidFill>
                  <a:srgbClr val="3D85C6"/>
                </a:solidFill>
                <a:latin typeface="Raleway Black" pitchFamily="2" charset="0"/>
                <a:ea typeface="Raleway"/>
                <a:cs typeface="Raleway"/>
              </a:rPr>
              <a:t>Adriatic Ionian Youth </a:t>
            </a:r>
            <a:r>
              <a:rPr lang="en-US" sz="1600" dirty="0" err="1">
                <a:solidFill>
                  <a:srgbClr val="3D85C6"/>
                </a:solidFill>
                <a:latin typeface="Raleway Black" pitchFamily="2" charset="0"/>
                <a:ea typeface="Raleway"/>
                <a:cs typeface="Raleway"/>
              </a:rPr>
              <a:t>Organisations</a:t>
            </a:r>
            <a:r>
              <a:rPr lang="en-US" sz="1600" dirty="0">
                <a:solidFill>
                  <a:srgbClr val="3D85C6"/>
                </a:solidFill>
                <a:latin typeface="Raleway Black" pitchFamily="2" charset="0"/>
                <a:ea typeface="Raleway"/>
                <a:cs typeface="Raleway"/>
              </a:rPr>
              <a:t> Forum</a:t>
            </a:r>
            <a:r>
              <a:rPr lang="en-US" sz="1600" dirty="0">
                <a:solidFill>
                  <a:srgbClr val="3D85C6"/>
                </a:solidFill>
                <a:latin typeface="Raleway" pitchFamily="2" charset="0"/>
                <a:ea typeface="Raleway"/>
                <a:cs typeface="Raleway"/>
              </a:rPr>
              <a:t>, started in 2019 by AIE to promote transnational and interregional cooperation in the AI </a:t>
            </a:r>
            <a:r>
              <a:rPr lang="en-US" sz="1600" dirty="0" err="1">
                <a:solidFill>
                  <a:srgbClr val="3D85C6"/>
                </a:solidFill>
                <a:latin typeface="Raleway" pitchFamily="2" charset="0"/>
                <a:ea typeface="Raleway"/>
                <a:cs typeface="Raleway"/>
              </a:rPr>
              <a:t>Macroregion</a:t>
            </a:r>
            <a:r>
              <a:rPr lang="en-US" sz="1600" dirty="0">
                <a:solidFill>
                  <a:srgbClr val="3D85C6"/>
                </a:solidFill>
                <a:latin typeface="Raleway" pitchFamily="2" charset="0"/>
                <a:ea typeface="Raleway"/>
                <a:cs typeface="Raleway"/>
              </a:rPr>
              <a:t>, highlighting the need for more concrete communication with young people in EU and Western Balkans; </a:t>
            </a:r>
          </a:p>
          <a:p>
            <a:pPr marL="171450" lvl="0" indent="-171450" algn="just">
              <a:buFontTx/>
              <a:buChar char="-"/>
            </a:pPr>
            <a:r>
              <a:rPr lang="en-US" sz="1600" dirty="0">
                <a:solidFill>
                  <a:srgbClr val="3D85C6"/>
                </a:solidFill>
                <a:latin typeface="Raleway Black" pitchFamily="2" charset="0"/>
                <a:ea typeface="Raleway"/>
                <a:cs typeface="Raleway"/>
              </a:rPr>
              <a:t>YAP – Youth Action Plan 2022/27 </a:t>
            </a:r>
            <a:r>
              <a:rPr lang="en-US" sz="1600" dirty="0" smtClean="0">
                <a:solidFill>
                  <a:srgbClr val="3D85C6"/>
                </a:solidFill>
                <a:latin typeface="Raleway Black" pitchFamily="2" charset="0"/>
                <a:ea typeface="Raleway"/>
                <a:cs typeface="Raleway"/>
              </a:rPr>
              <a:t>(EC) </a:t>
            </a:r>
            <a:r>
              <a:rPr lang="en-US" sz="1600" dirty="0" smtClean="0">
                <a:solidFill>
                  <a:srgbClr val="3D85C6"/>
                </a:solidFill>
                <a:latin typeface="Raleway" pitchFamily="2" charset="0"/>
                <a:ea typeface="Raleway"/>
                <a:cs typeface="Raleway"/>
              </a:rPr>
              <a:t>with </a:t>
            </a:r>
            <a:r>
              <a:rPr lang="en-US" sz="1600" dirty="0">
                <a:solidFill>
                  <a:srgbClr val="3D85C6"/>
                </a:solidFill>
                <a:latin typeface="Raleway" pitchFamily="2" charset="0"/>
                <a:ea typeface="Raleway"/>
                <a:cs typeface="Raleway"/>
              </a:rPr>
              <a:t>aims to</a:t>
            </a:r>
            <a:r>
              <a:rPr lang="en-US" sz="1600" dirty="0">
                <a:solidFill>
                  <a:srgbClr val="3D85C6"/>
                </a:solidFill>
                <a:latin typeface="Raleway" pitchFamily="2" charset="0"/>
              </a:rPr>
              <a:t> increase the voice of young people in policy and decision-making at all levels, address inequalities and providing young people with the skills and resources they need to achieve their potential, foster opportunities for young people and create network and exchange with their peers</a:t>
            </a:r>
            <a:r>
              <a:rPr lang="en-US" sz="1600" dirty="0" smtClean="0">
                <a:solidFill>
                  <a:srgbClr val="3D85C6"/>
                </a:solidFill>
                <a:latin typeface="Raleway" pitchFamily="2" charset="0"/>
              </a:rPr>
              <a:t>.</a:t>
            </a:r>
            <a:endParaRPr lang="en-US" sz="1600" dirty="0">
              <a:latin typeface="Raleway" pitchFamily="2" charset="0"/>
            </a:endParaRPr>
          </a:p>
          <a:p>
            <a:pPr marL="171450" lvl="0" indent="-171450" algn="just">
              <a:buFontTx/>
              <a:buChar char="-"/>
            </a:pPr>
            <a:endParaRPr lang="en-US" sz="1600" dirty="0" smtClean="0">
              <a:solidFill>
                <a:srgbClr val="3D85C6"/>
              </a:solidFill>
              <a:latin typeface="Raleway" pitchFamily="2" charset="0"/>
            </a:endParaRPr>
          </a:p>
          <a:p>
            <a:pPr marL="171450" lvl="0" indent="-171450" algn="just">
              <a:buFontTx/>
              <a:buChar char="-"/>
            </a:pPr>
            <a:r>
              <a:rPr lang="en-US" sz="1600" dirty="0" smtClean="0">
                <a:solidFill>
                  <a:srgbClr val="3D85C6"/>
                </a:solidFill>
                <a:latin typeface="Raleway" pitchFamily="2" charset="0"/>
              </a:rPr>
              <a:t>GEAR UP! 2024-2026 Activities in EUSAIR Countries will take in consideration also the </a:t>
            </a:r>
            <a:r>
              <a:rPr lang="en-US" sz="1600" dirty="0">
                <a:solidFill>
                  <a:srgbClr val="3D85C6"/>
                </a:solidFill>
                <a:latin typeface="Raleway" pitchFamily="2" charset="0"/>
              </a:rPr>
              <a:t>results </a:t>
            </a:r>
            <a:r>
              <a:rPr lang="en-US" sz="1600" dirty="0" smtClean="0">
                <a:solidFill>
                  <a:srgbClr val="3D85C6"/>
                </a:solidFill>
                <a:latin typeface="Raleway" pitchFamily="2" charset="0"/>
              </a:rPr>
              <a:t>achieved </a:t>
            </a:r>
            <a:r>
              <a:rPr lang="en-US" sz="1600" dirty="0">
                <a:solidFill>
                  <a:srgbClr val="3D85C6"/>
                </a:solidFill>
                <a:latin typeface="Raleway" pitchFamily="2" charset="0"/>
              </a:rPr>
              <a:t>by the </a:t>
            </a:r>
            <a:r>
              <a:rPr lang="en-US" sz="1600" dirty="0" smtClean="0">
                <a:solidFill>
                  <a:srgbClr val="3D85C6"/>
                </a:solidFill>
                <a:latin typeface="Raleway Black" pitchFamily="2" charset="0"/>
              </a:rPr>
              <a:t>EUSAIR Youth </a:t>
            </a:r>
            <a:r>
              <a:rPr lang="en-US" sz="1600" dirty="0">
                <a:solidFill>
                  <a:srgbClr val="3D85C6"/>
                </a:solidFill>
                <a:latin typeface="Raleway Black" pitchFamily="2" charset="0"/>
              </a:rPr>
              <a:t>Council</a:t>
            </a:r>
            <a:endParaRPr lang="en-US" sz="1600" dirty="0">
              <a:solidFill>
                <a:srgbClr val="3D85C6"/>
              </a:solidFill>
              <a:latin typeface="Raleway Black" pitchFamily="2" charset="0"/>
            </a:endParaRPr>
          </a:p>
        </p:txBody>
      </p:sp>
      <p:cxnSp>
        <p:nvCxnSpPr>
          <p:cNvPr id="24"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25" name="CasellaDiTesto 24">
            <a:extLst>
              <a:ext uri="{FF2B5EF4-FFF2-40B4-BE49-F238E27FC236}">
                <a16:creationId xmlns:a16="http://schemas.microsoft.com/office/drawing/2014/main" id="{C8F777A9-2226-4852-ABAE-C2FC01C7BF29}"/>
              </a:ext>
            </a:extLst>
          </p:cNvPr>
          <p:cNvSpPr txBox="1"/>
          <p:nvPr/>
        </p:nvSpPr>
        <p:spPr>
          <a:xfrm>
            <a:off x="619433" y="1108869"/>
            <a:ext cx="6096000" cy="461665"/>
          </a:xfrm>
          <a:prstGeom prst="rect">
            <a:avLst/>
          </a:prstGeom>
          <a:noFill/>
        </p:spPr>
        <p:txBody>
          <a:bodyPr wrap="square">
            <a:spAutoFit/>
          </a:bodyPr>
          <a:lstStyle/>
          <a:p>
            <a:r>
              <a:rPr lang="it-IT" sz="2400" dirty="0" smtClean="0">
                <a:solidFill>
                  <a:srgbClr val="3D85C6"/>
                </a:solidFill>
                <a:latin typeface="Raleway" pitchFamily="2" charset="0"/>
                <a:sym typeface="Raleway"/>
              </a:rPr>
              <a:t>CONNECTIONS WITH EUSAIR</a:t>
            </a:r>
            <a:endParaRPr lang="it-IT" sz="2400" dirty="0">
              <a:solidFill>
                <a:srgbClr val="3D85C6"/>
              </a:solidFill>
              <a:latin typeface="Raleway" pitchFamily="2" charset="0"/>
              <a:sym typeface="Raleway"/>
            </a:endParaRPr>
          </a:p>
        </p:txBody>
      </p:sp>
    </p:spTree>
    <p:extLst>
      <p:ext uri="{BB962C8B-B14F-4D97-AF65-F5344CB8AC3E}">
        <p14:creationId xmlns:p14="http://schemas.microsoft.com/office/powerpoint/2010/main" val="123946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E3D19F0E-8899-C9D5-9F61-820FD3BF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 y="0"/>
            <a:ext cx="12074382" cy="970320"/>
          </a:xfrm>
          <a:prstGeom prst="rect">
            <a:avLst/>
          </a:prstGeom>
        </p:spPr>
      </p:pic>
      <p:pic>
        <p:nvPicPr>
          <p:cNvPr id="3" name="Immagine 2">
            <a:extLst>
              <a:ext uri="{FF2B5EF4-FFF2-40B4-BE49-F238E27FC236}">
                <a16:creationId xmlns:a16="http://schemas.microsoft.com/office/drawing/2014/main" id="{74B94A28-84E4-AEBD-BA9F-C9247D98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278" y="5848090"/>
            <a:ext cx="9051722" cy="1012113"/>
          </a:xfrm>
          <a:prstGeom prst="rect">
            <a:avLst/>
          </a:prstGeom>
        </p:spPr>
      </p:pic>
      <p:sp>
        <p:nvSpPr>
          <p:cNvPr id="21" name="CasellaDiTesto 20">
            <a:extLst>
              <a:ext uri="{FF2B5EF4-FFF2-40B4-BE49-F238E27FC236}">
                <a16:creationId xmlns:a16="http://schemas.microsoft.com/office/drawing/2014/main" id="{607897C2-0186-42A7-B4FE-1FE58ABE6281}"/>
              </a:ext>
            </a:extLst>
          </p:cNvPr>
          <p:cNvSpPr txBox="1"/>
          <p:nvPr/>
        </p:nvSpPr>
        <p:spPr>
          <a:xfrm>
            <a:off x="619433" y="1709083"/>
            <a:ext cx="10320724" cy="4031873"/>
          </a:xfrm>
          <a:prstGeom prst="rect">
            <a:avLst/>
          </a:prstGeom>
          <a:noFill/>
        </p:spPr>
        <p:txBody>
          <a:bodyPr wrap="square">
            <a:spAutoFit/>
          </a:bodyPr>
          <a:lstStyle/>
          <a:p>
            <a:pPr lvl="0" algn="just"/>
            <a:r>
              <a:rPr lang="en-US" sz="1600" dirty="0">
                <a:solidFill>
                  <a:srgbClr val="3D85C6"/>
                </a:solidFill>
                <a:latin typeface="Raleway"/>
                <a:sym typeface="Raleway"/>
              </a:rPr>
              <a:t>In the next 4 years </a:t>
            </a:r>
            <a:r>
              <a:rPr lang="en-US" sz="1600" dirty="0" smtClean="0">
                <a:solidFill>
                  <a:srgbClr val="3D85C6"/>
                </a:solidFill>
                <a:latin typeface="Raleway"/>
                <a:sym typeface="Raleway"/>
              </a:rPr>
              <a:t>the project will </a:t>
            </a:r>
            <a:r>
              <a:rPr lang="en-US" sz="1600" dirty="0">
                <a:solidFill>
                  <a:srgbClr val="3D85C6"/>
                </a:solidFill>
                <a:latin typeface="Raleway"/>
                <a:sym typeface="Raleway"/>
              </a:rPr>
              <a:t>put all </a:t>
            </a:r>
            <a:r>
              <a:rPr lang="en-US" sz="1600" dirty="0" smtClean="0">
                <a:solidFill>
                  <a:srgbClr val="3D85C6"/>
                </a:solidFill>
                <a:latin typeface="Raleway"/>
                <a:sym typeface="Raleway"/>
              </a:rPr>
              <a:t>its </a:t>
            </a:r>
            <a:r>
              <a:rPr lang="en-US" sz="1600" dirty="0">
                <a:solidFill>
                  <a:srgbClr val="3D85C6"/>
                </a:solidFill>
                <a:latin typeface="Raleway"/>
                <a:sym typeface="Raleway"/>
              </a:rPr>
              <a:t>efforts </a:t>
            </a:r>
            <a:r>
              <a:rPr lang="en-US" sz="1600" dirty="0" smtClean="0">
                <a:solidFill>
                  <a:srgbClr val="3D85C6"/>
                </a:solidFill>
                <a:latin typeface="Raleway"/>
                <a:sym typeface="Raleway"/>
              </a:rPr>
              <a:t>to</a:t>
            </a:r>
          </a:p>
          <a:p>
            <a:pPr lvl="0" algn="just"/>
            <a:endParaRPr lang="en-US" sz="1600" dirty="0">
              <a:solidFill>
                <a:srgbClr val="3D85C6"/>
              </a:solidFill>
              <a:latin typeface="Raleway"/>
              <a:sym typeface="Raleway"/>
            </a:endParaRPr>
          </a:p>
          <a:p>
            <a:pPr marL="171450" lvl="0" indent="-171450" algn="just">
              <a:buFontTx/>
              <a:buChar char="-"/>
            </a:pPr>
            <a:r>
              <a:rPr lang="en-US" sz="1600" dirty="0" smtClean="0">
                <a:solidFill>
                  <a:srgbClr val="3D85C6"/>
                </a:solidFill>
                <a:latin typeface="Raleway"/>
                <a:sym typeface="Raleway"/>
              </a:rPr>
              <a:t>provide </a:t>
            </a:r>
            <a:r>
              <a:rPr lang="en-US" sz="1600" kern="0" dirty="0">
                <a:solidFill>
                  <a:srgbClr val="E48312"/>
                </a:solidFill>
                <a:latin typeface="Raleway Black"/>
                <a:ea typeface="Raleway Black"/>
                <a:cs typeface="Raleway Black"/>
                <a:sym typeface="Raleway"/>
              </a:rPr>
              <a:t>financial</a:t>
            </a:r>
            <a:r>
              <a:rPr lang="en-US" sz="1600" dirty="0">
                <a:solidFill>
                  <a:srgbClr val="FFC000"/>
                </a:solidFill>
                <a:latin typeface="Raleway Black" pitchFamily="2" charset="0"/>
                <a:sym typeface="Raleway"/>
              </a:rPr>
              <a:t> </a:t>
            </a:r>
            <a:r>
              <a:rPr lang="en-US" sz="1600" kern="0" dirty="0">
                <a:solidFill>
                  <a:srgbClr val="E48312"/>
                </a:solidFill>
                <a:latin typeface="Raleway Black"/>
                <a:ea typeface="Raleway Black"/>
                <a:cs typeface="Raleway Black"/>
                <a:sym typeface="Raleway"/>
              </a:rPr>
              <a:t>support to </a:t>
            </a:r>
            <a:r>
              <a:rPr lang="en-US" sz="1600" kern="0" dirty="0">
                <a:solidFill>
                  <a:srgbClr val="E48312"/>
                </a:solidFill>
                <a:latin typeface="Raleway Black"/>
                <a:ea typeface="Raleway Black"/>
                <a:cs typeface="Raleway Black"/>
                <a:sym typeface="Raleway"/>
              </a:rPr>
              <a:t>associations </a:t>
            </a:r>
            <a:r>
              <a:rPr lang="en-US" sz="1600" dirty="0" smtClean="0">
                <a:solidFill>
                  <a:srgbClr val="3D85C6"/>
                </a:solidFill>
                <a:latin typeface="Raleway"/>
                <a:sym typeface="Raleway"/>
              </a:rPr>
              <a:t>in </a:t>
            </a:r>
            <a:r>
              <a:rPr lang="en-US" sz="1600" dirty="0" smtClean="0">
                <a:solidFill>
                  <a:srgbClr val="3D85C6"/>
                </a:solidFill>
                <a:latin typeface="Raleway Black" pitchFamily="2" charset="0"/>
                <a:sym typeface="Raleway"/>
              </a:rPr>
              <a:t>all IPA </a:t>
            </a:r>
            <a:r>
              <a:rPr lang="en-US" sz="1600" dirty="0" smtClean="0">
                <a:solidFill>
                  <a:srgbClr val="3D85C6"/>
                </a:solidFill>
                <a:latin typeface="Raleway Black" pitchFamily="2" charset="0"/>
                <a:sym typeface="Raleway"/>
              </a:rPr>
              <a:t>countries </a:t>
            </a:r>
            <a:r>
              <a:rPr lang="en-US" sz="1600" dirty="0" smtClean="0">
                <a:solidFill>
                  <a:srgbClr val="3D85C6"/>
                </a:solidFill>
                <a:latin typeface="Raleway"/>
                <a:sym typeface="Raleway"/>
              </a:rPr>
              <a:t>through training </a:t>
            </a:r>
            <a:r>
              <a:rPr lang="en-US" sz="1600" dirty="0">
                <a:solidFill>
                  <a:srgbClr val="3D85C6"/>
                </a:solidFill>
                <a:latin typeface="Raleway"/>
                <a:sym typeface="Raleway"/>
              </a:rPr>
              <a:t>and awareness-raising activities for young people on the topics </a:t>
            </a:r>
            <a:r>
              <a:rPr lang="en-US" sz="1600" dirty="0" smtClean="0">
                <a:solidFill>
                  <a:srgbClr val="3D85C6"/>
                </a:solidFill>
                <a:latin typeface="Raleway"/>
                <a:sym typeface="Raleway"/>
              </a:rPr>
              <a:t>of:</a:t>
            </a:r>
          </a:p>
          <a:p>
            <a:pPr marL="1085850" lvl="2" indent="-171450" algn="just">
              <a:buFontTx/>
              <a:buChar char="-"/>
            </a:pPr>
            <a:r>
              <a:rPr lang="en-US" sz="1600" dirty="0" smtClean="0">
                <a:solidFill>
                  <a:srgbClr val="3D85C6"/>
                </a:solidFill>
                <a:latin typeface="Raleway"/>
                <a:sym typeface="Raleway"/>
              </a:rPr>
              <a:t>SDGs , Climate change, Sustainable economy</a:t>
            </a:r>
            <a:r>
              <a:rPr lang="en-US" sz="1600" dirty="0" smtClean="0">
                <a:solidFill>
                  <a:srgbClr val="3D85C6"/>
                </a:solidFill>
                <a:latin typeface="Raleway"/>
                <a:sym typeface="Raleway"/>
              </a:rPr>
              <a:t>, </a:t>
            </a:r>
            <a:r>
              <a:rPr lang="en-US" sz="1600" dirty="0" smtClean="0">
                <a:solidFill>
                  <a:srgbClr val="3D85C6"/>
                </a:solidFill>
                <a:latin typeface="Raleway"/>
                <a:sym typeface="Raleway"/>
              </a:rPr>
              <a:t>Gender equality </a:t>
            </a:r>
          </a:p>
          <a:p>
            <a:pPr marL="1085850" lvl="2" indent="-171450" algn="just">
              <a:buFontTx/>
              <a:buChar char="-"/>
            </a:pPr>
            <a:endParaRPr lang="en-US" sz="1600" dirty="0">
              <a:solidFill>
                <a:srgbClr val="3D85C6"/>
              </a:solidFill>
              <a:latin typeface="Raleway"/>
              <a:sym typeface="Raleway"/>
            </a:endParaRPr>
          </a:p>
          <a:p>
            <a:pPr marL="171450" lvl="0" indent="-171450" algn="just">
              <a:buFontTx/>
              <a:buChar char="-"/>
            </a:pPr>
            <a:r>
              <a:rPr lang="en-US" sz="1600" dirty="0" smtClean="0">
                <a:solidFill>
                  <a:srgbClr val="3D85C6"/>
                </a:solidFill>
                <a:latin typeface="Raleway"/>
                <a:sym typeface="Raleway"/>
              </a:rPr>
              <a:t>Promote </a:t>
            </a:r>
            <a:r>
              <a:rPr lang="en-US" sz="1600" kern="0" dirty="0">
                <a:solidFill>
                  <a:srgbClr val="E48312"/>
                </a:solidFill>
                <a:latin typeface="Raleway Black"/>
                <a:ea typeface="Raleway Black"/>
                <a:cs typeface="Raleway Black"/>
                <a:sym typeface="Raleway"/>
              </a:rPr>
              <a:t>youth engagement</a:t>
            </a:r>
            <a:r>
              <a:rPr lang="en-US" sz="1600" dirty="0" smtClean="0">
                <a:solidFill>
                  <a:srgbClr val="3D85C6"/>
                </a:solidFill>
                <a:latin typeface="Raleway"/>
                <a:sym typeface="Raleway"/>
              </a:rPr>
              <a:t>, </a:t>
            </a:r>
            <a:r>
              <a:rPr lang="en-US" sz="1600" dirty="0">
                <a:solidFill>
                  <a:srgbClr val="3D85C6"/>
                </a:solidFill>
                <a:latin typeface="Raleway"/>
                <a:sym typeface="Raleway"/>
              </a:rPr>
              <a:t>providing them greater knowledge and awareness on sustainability and global justice, developing their </a:t>
            </a:r>
            <a:r>
              <a:rPr lang="en-US" sz="1600" dirty="0">
                <a:solidFill>
                  <a:srgbClr val="3D85C6"/>
                </a:solidFill>
                <a:latin typeface="Raleway"/>
                <a:sym typeface="Raleway"/>
              </a:rPr>
              <a:t>critical spirit and involvement in active citizenship actions, as well as greater involvement in community participatory </a:t>
            </a:r>
            <a:r>
              <a:rPr lang="en-US" sz="1600" dirty="0" smtClean="0">
                <a:solidFill>
                  <a:srgbClr val="3D85C6"/>
                </a:solidFill>
                <a:latin typeface="Raleway"/>
                <a:sym typeface="Raleway"/>
              </a:rPr>
              <a:t>processes</a:t>
            </a:r>
            <a:r>
              <a:rPr lang="en-US" sz="1600" dirty="0">
                <a:solidFill>
                  <a:srgbClr val="3D85C6"/>
                </a:solidFill>
                <a:latin typeface="Raleway"/>
                <a:sym typeface="Raleway"/>
              </a:rPr>
              <a:t> </a:t>
            </a:r>
            <a:r>
              <a:rPr lang="en-US" sz="1600" dirty="0" smtClean="0">
                <a:solidFill>
                  <a:srgbClr val="3D85C6"/>
                </a:solidFill>
                <a:latin typeface="Raleway"/>
                <a:sym typeface="Raleway"/>
              </a:rPr>
              <a:t>with the following activities:</a:t>
            </a:r>
            <a:endParaRPr lang="en-US" sz="1600" dirty="0" smtClean="0">
              <a:solidFill>
                <a:srgbClr val="3D85C6"/>
              </a:solidFill>
              <a:latin typeface="Raleway"/>
              <a:sym typeface="Raleway"/>
            </a:endParaRPr>
          </a:p>
          <a:p>
            <a:pPr marL="1085850" lvl="2" indent="-171450" algn="just">
              <a:buFontTx/>
              <a:buChar char="-"/>
            </a:pPr>
            <a:r>
              <a:rPr lang="en-US" sz="1600" dirty="0" smtClean="0">
                <a:solidFill>
                  <a:srgbClr val="3D85C6"/>
                </a:solidFill>
                <a:latin typeface="Raleway"/>
                <a:sym typeface="Raleway"/>
              </a:rPr>
              <a:t>Realize Local multi-stakeholder </a:t>
            </a:r>
            <a:r>
              <a:rPr lang="en-US" sz="1600" dirty="0">
                <a:solidFill>
                  <a:srgbClr val="3D85C6"/>
                </a:solidFill>
                <a:latin typeface="Raleway Black" pitchFamily="2" charset="0"/>
                <a:sym typeface="Raleway"/>
              </a:rPr>
              <a:t>capacity building</a:t>
            </a:r>
            <a:r>
              <a:rPr lang="en-US" sz="1600" dirty="0" smtClean="0">
                <a:solidFill>
                  <a:srgbClr val="3D85C6"/>
                </a:solidFill>
                <a:latin typeface="Raleway"/>
                <a:sym typeface="Raleway"/>
              </a:rPr>
              <a:t>​ (2 local event in Bosnia and Albania) to increase knowledge on GCE</a:t>
            </a:r>
          </a:p>
          <a:p>
            <a:pPr marL="1085850" lvl="2" indent="-171450" algn="just">
              <a:buFontTx/>
              <a:buChar char="-"/>
            </a:pPr>
            <a:r>
              <a:rPr lang="en-US" sz="1600" dirty="0" smtClean="0">
                <a:solidFill>
                  <a:srgbClr val="3D85C6"/>
                </a:solidFill>
                <a:latin typeface="Raleway"/>
                <a:sym typeface="Raleway"/>
              </a:rPr>
              <a:t>Organize specific </a:t>
            </a:r>
            <a:r>
              <a:rPr lang="en-US" sz="1600" dirty="0" smtClean="0">
                <a:solidFill>
                  <a:srgbClr val="3D85C6"/>
                </a:solidFill>
                <a:latin typeface="Raleway Black" pitchFamily="2" charset="0"/>
                <a:sym typeface="Raleway"/>
              </a:rPr>
              <a:t>training </a:t>
            </a:r>
            <a:r>
              <a:rPr lang="en-US" sz="1600" dirty="0">
                <a:solidFill>
                  <a:srgbClr val="3D85C6"/>
                </a:solidFill>
                <a:latin typeface="Raleway Black" pitchFamily="2" charset="0"/>
                <a:sym typeface="Raleway"/>
              </a:rPr>
              <a:t>sessions </a:t>
            </a:r>
            <a:r>
              <a:rPr lang="en-US" sz="1600" dirty="0">
                <a:solidFill>
                  <a:srgbClr val="3D85C6"/>
                </a:solidFill>
                <a:latin typeface="Raleway"/>
                <a:sym typeface="Raleway"/>
              </a:rPr>
              <a:t>on specific thematic priorities for LAs and CSOs</a:t>
            </a:r>
            <a:r>
              <a:rPr lang="en-US" sz="1600" dirty="0" smtClean="0">
                <a:solidFill>
                  <a:srgbClr val="3D85C6"/>
                </a:solidFill>
                <a:latin typeface="Raleway"/>
                <a:sym typeface="Raleway"/>
              </a:rPr>
              <a:t>​ </a:t>
            </a:r>
            <a:r>
              <a:rPr lang="en-US" sz="1600" dirty="0">
                <a:solidFill>
                  <a:srgbClr val="3D85C6"/>
                </a:solidFill>
                <a:latin typeface="Raleway"/>
                <a:sym typeface="Raleway"/>
              </a:rPr>
              <a:t>(North Macedonia and Montenegro) </a:t>
            </a:r>
            <a:r>
              <a:rPr lang="en-US" sz="1600" dirty="0" smtClean="0">
                <a:solidFill>
                  <a:srgbClr val="3D85C6"/>
                </a:solidFill>
                <a:latin typeface="Raleway"/>
                <a:sym typeface="Raleway"/>
              </a:rPr>
              <a:t>in order to r</a:t>
            </a:r>
            <a:r>
              <a:rPr lang="en-US" sz="1600" dirty="0" smtClean="0">
                <a:solidFill>
                  <a:srgbClr val="3D85C6"/>
                </a:solidFill>
                <a:latin typeface="Raleway"/>
              </a:rPr>
              <a:t>aise </a:t>
            </a:r>
            <a:r>
              <a:rPr lang="en-US" sz="1600" dirty="0">
                <a:solidFill>
                  <a:srgbClr val="3D85C6"/>
                </a:solidFill>
                <a:latin typeface="Raleway"/>
              </a:rPr>
              <a:t>competences and skills </a:t>
            </a:r>
            <a:r>
              <a:rPr lang="en-US" sz="1600" dirty="0" smtClean="0">
                <a:solidFill>
                  <a:srgbClr val="3D85C6"/>
                </a:solidFill>
                <a:latin typeface="Raleway"/>
              </a:rPr>
              <a:t>in </a:t>
            </a:r>
            <a:r>
              <a:rPr lang="en-US" sz="1600" dirty="0">
                <a:solidFill>
                  <a:srgbClr val="3D85C6"/>
                </a:solidFill>
                <a:latin typeface="Raleway"/>
              </a:rPr>
              <a:t>GCE, </a:t>
            </a:r>
            <a:r>
              <a:rPr lang="en-US" sz="1600" dirty="0" smtClean="0">
                <a:solidFill>
                  <a:srgbClr val="3D85C6"/>
                </a:solidFill>
                <a:latin typeface="Raleway"/>
              </a:rPr>
              <a:t>SDGs, </a:t>
            </a:r>
            <a:r>
              <a:rPr lang="en-US" sz="1600" dirty="0">
                <a:solidFill>
                  <a:srgbClr val="3D85C6"/>
                </a:solidFill>
                <a:latin typeface="Raleway"/>
              </a:rPr>
              <a:t>gender equality, youth engagement and global/local interdependencies</a:t>
            </a:r>
            <a:r>
              <a:rPr lang="en-US" sz="1600" dirty="0" smtClean="0">
                <a:solidFill>
                  <a:srgbClr val="3D85C6"/>
                </a:solidFill>
                <a:latin typeface="Raleway"/>
              </a:rPr>
              <a:t>​</a:t>
            </a:r>
          </a:p>
          <a:p>
            <a:pPr marL="1085850" lvl="2" indent="-171450" algn="just">
              <a:buFontTx/>
              <a:buChar char="-"/>
            </a:pPr>
            <a:r>
              <a:rPr lang="en-US" sz="1600" dirty="0" smtClean="0">
                <a:solidFill>
                  <a:srgbClr val="3D85C6"/>
                </a:solidFill>
                <a:latin typeface="Raleway Black" pitchFamily="2" charset="0"/>
                <a:sym typeface="Raleway"/>
              </a:rPr>
              <a:t>Networking </a:t>
            </a:r>
            <a:r>
              <a:rPr lang="en-US" sz="1600" dirty="0">
                <a:solidFill>
                  <a:srgbClr val="3D85C6"/>
                </a:solidFill>
                <a:latin typeface="Raleway Black" pitchFamily="2" charset="0"/>
                <a:sym typeface="Raleway"/>
              </a:rPr>
              <a:t>activities at </a:t>
            </a:r>
            <a:r>
              <a:rPr lang="en-US" sz="1600" dirty="0" smtClean="0">
                <a:solidFill>
                  <a:srgbClr val="3D85C6"/>
                </a:solidFill>
                <a:latin typeface="Raleway Black" pitchFamily="2" charset="0"/>
                <a:sym typeface="Raleway"/>
              </a:rPr>
              <a:t>country </a:t>
            </a:r>
            <a:r>
              <a:rPr lang="en-US" sz="1600" dirty="0">
                <a:solidFill>
                  <a:srgbClr val="3D85C6"/>
                </a:solidFill>
                <a:latin typeface="Raleway Black" pitchFamily="2" charset="0"/>
                <a:sym typeface="Raleway"/>
              </a:rPr>
              <a:t>level</a:t>
            </a:r>
            <a:r>
              <a:rPr lang="en-US" sz="1600" dirty="0" smtClean="0">
                <a:solidFill>
                  <a:srgbClr val="3D85C6"/>
                </a:solidFill>
                <a:latin typeface="Raleway"/>
                <a:sym typeface="Raleway"/>
              </a:rPr>
              <a:t>​ (in Serbia and Bosnia) to create local networks on GCE</a:t>
            </a:r>
            <a:endParaRPr lang="en-US" sz="1600" dirty="0">
              <a:solidFill>
                <a:srgbClr val="3D85C6"/>
              </a:solidFill>
              <a:latin typeface="Raleway"/>
              <a:sym typeface="Raleway"/>
            </a:endParaRPr>
          </a:p>
          <a:p>
            <a:pPr marL="1085850" lvl="2" indent="-171450" algn="just">
              <a:buFontTx/>
              <a:buChar char="-"/>
            </a:pPr>
            <a:r>
              <a:rPr lang="en-US" sz="1600" dirty="0" smtClean="0">
                <a:solidFill>
                  <a:srgbClr val="3D85C6"/>
                </a:solidFill>
                <a:latin typeface="Raleway"/>
                <a:sym typeface="Raleway"/>
              </a:rPr>
              <a:t>Networking </a:t>
            </a:r>
            <a:r>
              <a:rPr lang="en-US" sz="1600" dirty="0">
                <a:solidFill>
                  <a:srgbClr val="3D85C6"/>
                </a:solidFill>
                <a:latin typeface="Raleway"/>
                <a:sym typeface="Raleway"/>
              </a:rPr>
              <a:t>activities at EU </a:t>
            </a:r>
            <a:r>
              <a:rPr lang="en-US" sz="1600" dirty="0" smtClean="0">
                <a:solidFill>
                  <a:srgbClr val="3D85C6"/>
                </a:solidFill>
                <a:latin typeface="Raleway"/>
                <a:sym typeface="Raleway"/>
              </a:rPr>
              <a:t>level with </a:t>
            </a:r>
            <a:r>
              <a:rPr lang="en-US" sz="1600" dirty="0" smtClean="0">
                <a:solidFill>
                  <a:srgbClr val="3D85C6"/>
                </a:solidFill>
                <a:latin typeface="Raleway Black" pitchFamily="2" charset="0"/>
                <a:sym typeface="Raleway"/>
              </a:rPr>
              <a:t>European seminar on SDGs</a:t>
            </a:r>
            <a:r>
              <a:rPr lang="en-US" sz="1600" dirty="0" smtClean="0">
                <a:solidFill>
                  <a:srgbClr val="3D85C6"/>
                </a:solidFill>
                <a:latin typeface="Raleway"/>
                <a:sym typeface="Raleway"/>
              </a:rPr>
              <a:t> contents (Sarajevo)</a:t>
            </a:r>
            <a:endParaRPr lang="en-US" sz="1600" dirty="0">
              <a:solidFill>
                <a:srgbClr val="3D85C6"/>
              </a:solidFill>
              <a:latin typeface="Raleway"/>
              <a:sym typeface="Raleway"/>
            </a:endParaRPr>
          </a:p>
        </p:txBody>
      </p:sp>
      <p:cxnSp>
        <p:nvCxnSpPr>
          <p:cNvPr id="20" name="Google Shape;55;p13">
            <a:extLst>
              <a:ext uri="{FF2B5EF4-FFF2-40B4-BE49-F238E27FC236}">
                <a16:creationId xmlns:a16="http://schemas.microsoft.com/office/drawing/2014/main" id="{C0012E4B-449C-4AE3-87E3-98241BC370A7}"/>
              </a:ext>
            </a:extLst>
          </p:cNvPr>
          <p:cNvCxnSpPr>
            <a:cxnSpLocks/>
          </p:cNvCxnSpPr>
          <p:nvPr/>
        </p:nvCxnSpPr>
        <p:spPr>
          <a:xfrm>
            <a:off x="692159" y="1540453"/>
            <a:ext cx="10247998" cy="24932"/>
          </a:xfrm>
          <a:prstGeom prst="straightConnector1">
            <a:avLst/>
          </a:prstGeom>
          <a:noFill/>
          <a:ln w="9525" cap="flat" cmpd="sng">
            <a:solidFill>
              <a:srgbClr val="3D85C6"/>
            </a:solidFill>
            <a:prstDash val="solid"/>
            <a:round/>
            <a:headEnd type="none" w="med" len="med"/>
            <a:tailEnd type="none" w="med" len="med"/>
          </a:ln>
        </p:spPr>
      </p:cxnSp>
      <p:sp>
        <p:nvSpPr>
          <p:cNvPr id="23" name="CasellaDiTesto 22">
            <a:extLst>
              <a:ext uri="{FF2B5EF4-FFF2-40B4-BE49-F238E27FC236}">
                <a16:creationId xmlns:a16="http://schemas.microsoft.com/office/drawing/2014/main" id="{C8F777A9-2226-4852-ABAE-C2FC01C7BF29}"/>
              </a:ext>
            </a:extLst>
          </p:cNvPr>
          <p:cNvSpPr txBox="1"/>
          <p:nvPr/>
        </p:nvSpPr>
        <p:spPr>
          <a:xfrm>
            <a:off x="619433" y="1108869"/>
            <a:ext cx="6096000" cy="461665"/>
          </a:xfrm>
          <a:prstGeom prst="rect">
            <a:avLst/>
          </a:prstGeom>
          <a:noFill/>
        </p:spPr>
        <p:txBody>
          <a:bodyPr wrap="square">
            <a:spAutoFit/>
          </a:bodyPr>
          <a:lstStyle/>
          <a:p>
            <a:r>
              <a:rPr lang="it-IT" sz="2400" dirty="0" smtClean="0">
                <a:solidFill>
                  <a:srgbClr val="3D85C6"/>
                </a:solidFill>
                <a:latin typeface="Raleway" pitchFamily="2" charset="0"/>
                <a:sym typeface="Raleway"/>
              </a:rPr>
              <a:t>ACTIVITIES IN IPA COUNTRIES</a:t>
            </a:r>
            <a:endParaRPr lang="it-IT" sz="2400" dirty="0">
              <a:solidFill>
                <a:srgbClr val="3D85C6"/>
              </a:solidFill>
              <a:latin typeface="Raleway" pitchFamily="2" charset="0"/>
              <a:sym typeface="Raleway"/>
            </a:endParaRPr>
          </a:p>
        </p:txBody>
      </p:sp>
      <p:sp>
        <p:nvSpPr>
          <p:cNvPr id="4" name="AutoShape 2" descr="https://euc-powerpoint.officeapps.live.com/pods/GetClipboardImage.ashx?Id=6e0657f8-f5cd-4517-8385-8492a440e4e7&amp;DC=GEU4&amp;pkey=71829e30-a9b6-432d-ba92-47c0fa700e37&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929223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TotalTime>
  <Words>838</Words>
  <Application>Microsoft Office PowerPoint</Application>
  <PresentationFormat>Widescreen</PresentationFormat>
  <Paragraphs>82</Paragraphs>
  <Slides>10</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vt:i4>
      </vt:variant>
    </vt:vector>
  </HeadingPairs>
  <TitlesOfParts>
    <vt:vector size="19" baseType="lpstr">
      <vt:lpstr>Arial</vt:lpstr>
      <vt:lpstr>Calibri</vt:lpstr>
      <vt:lpstr>Calibri Light</vt:lpstr>
      <vt:lpstr>Raleway</vt:lpstr>
      <vt:lpstr>Raleway Black</vt:lpstr>
      <vt:lpstr>Raleway ExtraBold</vt:lpstr>
      <vt:lpstr>Times New Roman</vt:lpstr>
      <vt:lpstr>Wingdings</vt:lpstr>
      <vt:lpstr>Office Theme</vt:lpstr>
      <vt:lpstr>6TH ADRIATIC IONIAN YOUTH  ORGANISATIONS FORUM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 Vujnović</dc:creator>
  <cp:lastModifiedBy>Italy</cp:lastModifiedBy>
  <cp:revision>32</cp:revision>
  <cp:lastPrinted>2024-05-10T07:32:26Z</cp:lastPrinted>
  <dcterms:created xsi:type="dcterms:W3CDTF">2024-04-26T09:46:56Z</dcterms:created>
  <dcterms:modified xsi:type="dcterms:W3CDTF">2024-05-15T06:09:56Z</dcterms:modified>
</cp:coreProperties>
</file>