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83" r:id="rId12"/>
    <p:sldId id="281" r:id="rId13"/>
    <p:sldId id="282" r:id="rId14"/>
    <p:sldId id="25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D"/>
    <a:srgbClr val="00497C"/>
    <a:srgbClr val="004C80"/>
    <a:srgbClr val="004A7B"/>
    <a:srgbClr val="004A7C"/>
    <a:srgbClr val="44BFBD"/>
    <a:srgbClr val="00477B"/>
    <a:srgbClr val="001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BA30-61E9-4691-BC73-93FA841E96C5}" type="datetimeFigureOut">
              <a:rPr lang="it-IT" smtClean="0"/>
              <a:t>01/06/2024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EEA7D-C17F-4F58-BA06-A778AF9B98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88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EEA7D-C17F-4F58-BA06-A778AF9B98C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38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BF32-6198-447C-8FFD-356E8AD64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2D89B-1329-4F07-800C-FC3E06C2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A6E6-6940-4408-9466-6EB2E8CA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3169-2D52-45C9-BB87-CF02DC9C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3313-7B57-424D-AACD-2ACFBDB4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8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340A-C318-477B-B5FD-F8A2D680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C7E11-8584-4067-8BDB-74E9465DB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E2197-D445-43A3-AF8D-2D96A6D4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CDA8-DE30-4A44-8AD9-B9DE8BA8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ECB20-238B-42CF-8ABA-8AB60DAD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66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6F24C-589C-4052-B2CD-14A8BEA87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7F7D4-FF7B-423E-9C38-0500483E8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B7C40-5025-43A1-BC93-4A315094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DC47-7807-4A28-A7A9-04320522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4C93-8777-4081-84AD-C12619F4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482F-43B4-474E-9F39-828BDE89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380"/>
            <a:ext cx="10515600" cy="902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8743-E002-4CBC-8160-2C8E1880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67"/>
            <a:ext cx="10515600" cy="37755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2395-A73B-497D-A0A4-72361158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B1FB-5638-4906-89D5-3B3B54C6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5873-CE67-4520-A354-A59F661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4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3BC4-E96D-4629-9D1E-9B7B2FF4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19CCE-0226-474B-9A8F-E1A7EA61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6BFB-4A2B-448E-9AD2-DD4C7765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CF7E-D360-43B5-9CA0-2156CAEF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85A1-91FF-4CE2-8EE7-03EA2A01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4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B8AE-34CE-4408-90AF-9D14B33A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C3716-0510-4422-9DB1-F190E1F7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3FA1A-8B75-4EC6-8AEC-1539DD92A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FD2D0-2A26-47EF-B83F-177B9E61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62853-2151-4369-8F2E-EAD9B4B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D92BA-FC89-42F1-B563-ECAB0A9A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77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1BE4-6F64-452D-9C10-8AD7606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134-59BD-4E19-9233-70B51020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71072-73C3-4528-9ED8-CE491C9B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1D593-25E3-4CA2-A60B-C7338E341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40BCD-9DE5-4F64-9AA8-8D7C2A397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8783F-C970-4E31-9E3D-D4D184D4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9558E-077C-4147-8EA8-62D7A68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F121D-AAC1-4980-98F7-E9A293B7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82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21A9-5A14-455F-835E-43214999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0EAAF-1F68-48C5-AD42-BD0B5F6D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A23B-9AB1-4F4F-A940-ABF0BD19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76C17-EC69-470F-A374-89F2F460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3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51695-FF4A-494B-B2ED-CD7F53B2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2A593-12F4-4848-A921-5BFA9C37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98C04-7845-4D90-BB52-E2A37611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01AC-B8F1-4B5B-976A-48E88B9C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D9EE-6D6D-4059-AF6B-169F840B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3C7F3-F967-43A4-8C5B-C3D3DEDCA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750F2-D484-44F9-BA05-D9609E8D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23675-7D12-474F-BA4B-64350A6A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3486-F6B8-42CA-9A35-69DB939A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4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1F0E-DAEA-4B7B-9C8D-1D9EB7B6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8E2D0-C9AD-4C0A-A4B1-D87B7D9C5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3740-A81B-472F-BCD0-99551E997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B8410-CBCF-43AB-ABE6-DC1505CB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F785-EAA5-4618-B66B-6E40A842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9248-4692-4FF6-8FC6-7E57CFB4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17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2516A-E875-438A-AB22-4DCE405C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9C611-80CF-44DE-85BD-2A430D5F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E181-9F2D-4198-92BD-88A7CFD8F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712D-6574-465E-BA8F-C10AE8AFCE51}" type="datetimeFigureOut">
              <a:rPr lang="en-CA" smtClean="0"/>
              <a:t>2024-06-01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0EE96-A402-44C9-9D35-E9696F83F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3552-7E3E-4C58-8C9B-369AD81FB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64A8-4C2B-4CD3-B694-9306F4F7BD18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3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jp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italy-croatia.eu/web/demycoo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1078992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5007388"/>
            <a:ext cx="3142400" cy="2716805"/>
            <a:chOff x="-305" y="-4155"/>
            <a:chExt cx="2514948" cy="21743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58FEF2FC-B5C9-EED0-5930-F3D24C44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7B5941F-25AA-4AB0-1349-D2DBBFCB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9" y="6830191"/>
            <a:ext cx="9051722" cy="1012113"/>
          </a:xfrm>
          <a:prstGeom prst="rect">
            <a:avLst/>
          </a:prstGeom>
        </p:spPr>
      </p:pic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1857C9AF-5B15-0441-B253-F81DE1D38F12}"/>
              </a:ext>
            </a:extLst>
          </p:cNvPr>
          <p:cNvSpPr txBox="1">
            <a:spLocks/>
          </p:cNvSpPr>
          <p:nvPr/>
        </p:nvSpPr>
        <p:spPr>
          <a:xfrm>
            <a:off x="2581828" y="2294021"/>
            <a:ext cx="7791025" cy="214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solidFill>
                  <a:schemeClr val="tx1"/>
                </a:solidFill>
              </a:rPr>
              <a:t>The goals of DEMY-Coop </a:t>
            </a:r>
            <a:r>
              <a:rPr lang="it-IT" sz="3600" dirty="0" err="1">
                <a:solidFill>
                  <a:schemeClr val="tx1"/>
                </a:solidFill>
              </a:rPr>
              <a:t>as</a:t>
            </a:r>
            <a:r>
              <a:rPr lang="it-IT" sz="3600" dirty="0">
                <a:solidFill>
                  <a:schemeClr val="tx1"/>
                </a:solidFill>
              </a:rPr>
              <a:t> a </a:t>
            </a:r>
          </a:p>
          <a:p>
            <a:r>
              <a:rPr lang="it-IT" sz="3600" dirty="0" err="1">
                <a:solidFill>
                  <a:schemeClr val="tx1"/>
                </a:solidFill>
              </a:rPr>
              <a:t>capitalisation</a:t>
            </a:r>
            <a:r>
              <a:rPr lang="it-IT" sz="3600" dirty="0">
                <a:solidFill>
                  <a:schemeClr val="tx1"/>
                </a:solidFill>
              </a:rPr>
              <a:t> of AI-NURECC PLUS </a:t>
            </a:r>
          </a:p>
          <a:p>
            <a:r>
              <a:rPr lang="it-IT" sz="3600" dirty="0" err="1">
                <a:solidFill>
                  <a:schemeClr val="tx1"/>
                </a:solidFill>
              </a:rPr>
              <a:t>youth</a:t>
            </a:r>
            <a:r>
              <a:rPr lang="it-IT" sz="3600" dirty="0">
                <a:solidFill>
                  <a:schemeClr val="tx1"/>
                </a:solidFill>
              </a:rPr>
              <a:t> engagement actions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	</a:t>
            </a:r>
          </a:p>
          <a:p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70886E7F-302A-0AAC-ED28-AF7A4DAB8B84}"/>
              </a:ext>
            </a:extLst>
          </p:cNvPr>
          <p:cNvSpPr txBox="1">
            <a:spLocks/>
          </p:cNvSpPr>
          <p:nvPr/>
        </p:nvSpPr>
        <p:spPr>
          <a:xfrm>
            <a:off x="2376950" y="4026402"/>
            <a:ext cx="7791025" cy="42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1"/>
                </a:solidFill>
              </a:rPr>
              <a:t>Maria Luisa ESPOSITO| </a:t>
            </a: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99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4C4D69F5-FCC3-E111-C25B-C1208BA8EADE}"/>
              </a:ext>
            </a:extLst>
          </p:cNvPr>
          <p:cNvGrpSpPr/>
          <p:nvPr/>
        </p:nvGrpSpPr>
        <p:grpSpPr>
          <a:xfrm>
            <a:off x="200829" y="224235"/>
            <a:ext cx="11829504" cy="954107"/>
            <a:chOff x="610123" y="1942894"/>
            <a:chExt cx="11829504" cy="109722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E9EEC0C-B137-5069-5351-A5A9560A25BD}"/>
                </a:ext>
              </a:extLst>
            </p:cNvPr>
            <p:cNvSpPr txBox="1"/>
            <p:nvPr/>
          </p:nvSpPr>
          <p:spPr>
            <a:xfrm>
              <a:off x="7304780" y="1942894"/>
              <a:ext cx="5134847" cy="1097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>
                  <a:latin typeface="Calibri" panose="020F0502020204030204" pitchFamily="34" charset="0"/>
                </a:rPr>
                <a:t>AIYN 1</a:t>
              </a:r>
              <a:r>
                <a:rPr lang="en-GB" sz="2800" baseline="30000" dirty="0">
                  <a:latin typeface="Calibri" panose="020F0502020204030204" pitchFamily="34" charset="0"/>
                </a:rPr>
                <a:t>st</a:t>
              </a:r>
              <a:r>
                <a:rPr lang="en-GB" sz="2800" dirty="0">
                  <a:latin typeface="Calibri" panose="020F0502020204030204" pitchFamily="34" charset="0"/>
                </a:rPr>
                <a:t> GENERAL ASSEMBLY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>
                  <a:latin typeface="Calibri" panose="020F0502020204030204" pitchFamily="34" charset="0"/>
                </a:rPr>
                <a:t>on 15 May in </a:t>
              </a:r>
              <a:r>
                <a:rPr lang="en-GB" sz="2800" dirty="0" err="1">
                  <a:latin typeface="Calibri" panose="020F0502020204030204" pitchFamily="34" charset="0"/>
                </a:rPr>
                <a:t>Sibenik</a:t>
              </a:r>
              <a:endParaRPr lang="it-IT" sz="2800" dirty="0">
                <a:latin typeface="Calibri" panose="020F0502020204030204" pitchFamily="34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261A69F-5AAC-80B1-82A1-7CCEFD88C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23" y="2002259"/>
              <a:ext cx="5095687" cy="914937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1DDF3C2-8E03-21A1-57D2-EA3CED1F04C3}"/>
                </a:ext>
              </a:extLst>
            </p:cNvPr>
            <p:cNvSpPr txBox="1"/>
            <p:nvPr/>
          </p:nvSpPr>
          <p:spPr>
            <a:xfrm>
              <a:off x="5963248" y="2151718"/>
              <a:ext cx="801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sr-Latn-RS"/>
              </a:defPPr>
              <a:lvl1pPr marR="0">
                <a:spcBef>
                  <a:spcPts val="0"/>
                </a:spcBef>
                <a:spcAft>
                  <a:spcPts val="0"/>
                </a:spcAft>
                <a:defRPr sz="2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defRPr>
              </a:lvl1pPr>
            </a:lstStyle>
            <a:p>
              <a:r>
                <a:rPr lang="en-GB" b="0" dirty="0">
                  <a:solidFill>
                    <a:schemeClr val="tx1"/>
                  </a:solidFill>
                </a:rPr>
                <a:t>and</a:t>
              </a:r>
              <a:endParaRPr lang="it-IT" b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0912B4-9B35-E422-7E31-3A3347E77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34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51AA329-504C-C348-7294-698CA3DC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74" y="2113481"/>
            <a:ext cx="2659645" cy="37618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B904D04-3FE8-BC17-B145-D000996D5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34" y="1790245"/>
            <a:ext cx="3116702" cy="44083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42BBF92-0062-776B-5100-326CAF95B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448EAFD-7868-2D0E-7FA1-FE58AE5D9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41" y="1302603"/>
            <a:ext cx="3461464" cy="4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1078992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5007388"/>
            <a:ext cx="3142400" cy="2716805"/>
            <a:chOff x="-305" y="-4155"/>
            <a:chExt cx="2514948" cy="21743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58FEF2FC-B5C9-EED0-5930-F3D24C44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7B5941F-25AA-4AB0-1349-D2DBBFCB3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9" y="6830191"/>
            <a:ext cx="9051722" cy="1012113"/>
          </a:xfrm>
          <a:prstGeom prst="rect">
            <a:avLst/>
          </a:prstGeom>
        </p:spPr>
      </p:pic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91ACB4DD-0C9D-695F-F91B-63FF32B03D22}"/>
              </a:ext>
            </a:extLst>
          </p:cNvPr>
          <p:cNvSpPr txBox="1">
            <a:spLocks/>
          </p:cNvSpPr>
          <p:nvPr/>
        </p:nvSpPr>
        <p:spPr>
          <a:xfrm>
            <a:off x="453199" y="1369886"/>
            <a:ext cx="10999322" cy="899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70C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DEMY-Coop </a:t>
            </a:r>
            <a:r>
              <a:rPr lang="en-GB" sz="1800" b="1" dirty="0">
                <a:solidFill>
                  <a:schemeClr val="tx1"/>
                </a:solidFill>
                <a:latin typeface="Calibri "/>
                <a:cs typeface="Calibri"/>
              </a:rPr>
              <a:t>Decision-Making Youth for CB </a:t>
            </a:r>
            <a:r>
              <a:rPr lang="en-GB" sz="1800" b="1" dirty="0" err="1">
                <a:solidFill>
                  <a:schemeClr val="tx1"/>
                </a:solidFill>
                <a:latin typeface="Calibri "/>
                <a:cs typeface="Calibri"/>
              </a:rPr>
              <a:t>COOPeration</a:t>
            </a:r>
            <a:r>
              <a:rPr lang="en-GB" sz="1800" b="1" dirty="0">
                <a:solidFill>
                  <a:schemeClr val="tx1"/>
                </a:solidFill>
                <a:latin typeface="Calibri "/>
                <a:cs typeface="Calibri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Calibri "/>
                <a:cs typeface="Calibri"/>
              </a:rPr>
              <a:t>is a pilot action that capitalises the results of the youth engagement actions undertaken by the AI-NURECC PLUS initiative 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00B263-EC91-513B-55F8-402D5B283675}"/>
              </a:ext>
            </a:extLst>
          </p:cNvPr>
          <p:cNvGrpSpPr/>
          <p:nvPr/>
        </p:nvGrpSpPr>
        <p:grpSpPr>
          <a:xfrm>
            <a:off x="5818138" y="2112638"/>
            <a:ext cx="2529928" cy="400110"/>
            <a:chOff x="-1679354" y="4193817"/>
            <a:chExt cx="2529928" cy="40011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5F3E326-CC6A-C4A0-EF08-BCA461964F33}"/>
                </a:ext>
              </a:extLst>
            </p:cNvPr>
            <p:cNvGrpSpPr/>
            <p:nvPr/>
          </p:nvGrpSpPr>
          <p:grpSpPr>
            <a:xfrm>
              <a:off x="140425" y="4247803"/>
              <a:ext cx="710149" cy="327737"/>
              <a:chOff x="4343835" y="2701503"/>
              <a:chExt cx="994174" cy="430284"/>
            </a:xfrm>
          </p:grpSpPr>
          <p:pic>
            <p:nvPicPr>
              <p:cNvPr id="8" name="Picture 11" descr="croatia, ensign, flag, nation ">
                <a:extLst>
                  <a:ext uri="{FF2B5EF4-FFF2-40B4-BE49-F238E27FC236}">
                    <a16:creationId xmlns:a16="http://schemas.microsoft.com/office/drawing/2014/main" id="{A4D6F4A3-0237-67FA-4E0C-840BEEEAC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835" y="2701503"/>
                <a:ext cx="404423" cy="40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9" descr="flag, italy ">
                <a:extLst>
                  <a:ext uri="{FF2B5EF4-FFF2-40B4-BE49-F238E27FC236}">
                    <a16:creationId xmlns:a16="http://schemas.microsoft.com/office/drawing/2014/main" id="{F8046599-39B2-E57A-2F8A-EBB6B1B33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587" y="2727366"/>
                <a:ext cx="404422" cy="404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766745E-3657-F0D7-CB8A-D45831A8F7C7}"/>
                </a:ext>
              </a:extLst>
            </p:cNvPr>
            <p:cNvSpPr txBox="1"/>
            <p:nvPr/>
          </p:nvSpPr>
          <p:spPr>
            <a:xfrm>
              <a:off x="-1679354" y="4193817"/>
              <a:ext cx="23400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Territorial</a:t>
              </a:r>
              <a:r>
                <a:rPr lang="it-IT" sz="1600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coverage</a:t>
              </a:r>
              <a:r>
                <a:rPr lang="it-IT" sz="2000" b="1" dirty="0">
                  <a:solidFill>
                    <a:srgbClr val="0070C0"/>
                  </a:solidFill>
                  <a:latin typeface="Calibri   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it-IT" sz="2000" dirty="0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6FA352-3076-D8E8-E3F5-497BAF41E090}"/>
              </a:ext>
            </a:extLst>
          </p:cNvPr>
          <p:cNvSpPr txBox="1"/>
          <p:nvPr/>
        </p:nvSpPr>
        <p:spPr>
          <a:xfrm>
            <a:off x="452894" y="4375108"/>
            <a:ext cx="10298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 "/>
                <a:cs typeface="Calibri"/>
              </a:rPr>
              <a:t>AI-NURECC PLUS </a:t>
            </a:r>
            <a:r>
              <a:rPr lang="en-US" dirty="0">
                <a:latin typeface="Calibri "/>
                <a:cs typeface="Calibri"/>
              </a:rPr>
              <a:t>– Adriatic Ionian Network of Universities, Regions, Chambers of Commerce and Cities PLUS</a:t>
            </a:r>
          </a:p>
        </p:txBody>
      </p:sp>
      <p:pic>
        <p:nvPicPr>
          <p:cNvPr id="11" name="Picture 2" descr="AI-Nurecc">
            <a:extLst>
              <a:ext uri="{FF2B5EF4-FFF2-40B4-BE49-F238E27FC236}">
                <a16:creationId xmlns:a16="http://schemas.microsoft.com/office/drawing/2014/main" id="{12A8E3D5-588C-FB70-181C-350F19C6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57" y="5262569"/>
            <a:ext cx="1861952" cy="5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C966988-6938-961F-B3AC-9BFEE2AA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52" y="2542517"/>
            <a:ext cx="2275531" cy="11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25956F-E49B-A9B2-B133-A991F4621A17}"/>
              </a:ext>
            </a:extLst>
          </p:cNvPr>
          <p:cNvSpPr txBox="1"/>
          <p:nvPr/>
        </p:nvSpPr>
        <p:spPr>
          <a:xfrm>
            <a:off x="452894" y="2201102"/>
            <a:ext cx="7606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algn="just"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sz="1600" b="1" dirty="0">
                <a:solidFill>
                  <a:srgbClr val="0070C0"/>
                </a:solidFill>
                <a:latin typeface="Calibri   "/>
              </a:rPr>
              <a:t>Source of financing</a:t>
            </a:r>
            <a:r>
              <a:rPr lang="en-GB" sz="1600" dirty="0"/>
              <a:t>: ERDF</a:t>
            </a:r>
            <a:endParaRPr lang="en-US" sz="1600" dirty="0"/>
          </a:p>
          <a:p>
            <a:r>
              <a:rPr lang="en-GB" sz="1600" b="1" dirty="0">
                <a:solidFill>
                  <a:srgbClr val="0070C0"/>
                </a:solidFill>
                <a:latin typeface="Calibri   "/>
              </a:rPr>
              <a:t>Programme</a:t>
            </a:r>
            <a:r>
              <a:rPr lang="en-GB" sz="1600" dirty="0"/>
              <a:t>: Interreg CBC Italy-Croatia 2021-2027</a:t>
            </a:r>
          </a:p>
          <a:p>
            <a:r>
              <a:rPr lang="en-GB" sz="1600" b="1" dirty="0">
                <a:solidFill>
                  <a:srgbClr val="0070C0"/>
                </a:solidFill>
                <a:latin typeface="Calibri   "/>
              </a:rPr>
              <a:t>Duration</a:t>
            </a:r>
            <a:r>
              <a:rPr lang="en-GB" sz="1600" dirty="0"/>
              <a:t>: August 2023- December 2024</a:t>
            </a:r>
            <a:endParaRPr lang="en-US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B7F68B-D3DE-E35B-E73A-C06CF6740F48}"/>
              </a:ext>
            </a:extLst>
          </p:cNvPr>
          <p:cNvSpPr txBox="1"/>
          <p:nvPr/>
        </p:nvSpPr>
        <p:spPr>
          <a:xfrm>
            <a:off x="399387" y="3095328"/>
            <a:ext cx="511049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solidFill>
                  <a:srgbClr val="1ABAE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600" b="1" dirty="0">
                <a:solidFill>
                  <a:srgbClr val="0070C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Partnership: </a:t>
            </a:r>
          </a:p>
          <a:p>
            <a:pPr marL="635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it-IT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it-IT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it-IT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 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68DA5A-4BE9-E24F-46BE-0F821014E94F}"/>
              </a:ext>
            </a:extLst>
          </p:cNvPr>
          <p:cNvSpPr txBox="1"/>
          <p:nvPr/>
        </p:nvSpPr>
        <p:spPr>
          <a:xfrm>
            <a:off x="450898" y="5553108"/>
            <a:ext cx="1528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Partnership: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79380D7-F7E8-BA69-D236-9CC93D90EE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31" t="50000" r="10781" b="28816"/>
          <a:stretch/>
        </p:blipFill>
        <p:spPr>
          <a:xfrm>
            <a:off x="1746642" y="5513740"/>
            <a:ext cx="3114199" cy="44856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A02FDA-7221-32BC-1AFD-F245084D8DFB}"/>
              </a:ext>
            </a:extLst>
          </p:cNvPr>
          <p:cNvSpPr txBox="1"/>
          <p:nvPr/>
        </p:nvSpPr>
        <p:spPr>
          <a:xfrm>
            <a:off x="452894" y="4795056"/>
            <a:ext cx="38226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 of financing</a:t>
            </a:r>
            <a:r>
              <a:rPr lang="en-GB" sz="1600" dirty="0">
                <a:solidFill>
                  <a:srgbClr val="000000"/>
                </a:solidFill>
                <a:latin typeface="Calibri      "/>
                <a:ea typeface="Calibri" panose="020F0502020204030204" pitchFamily="34" charset="0"/>
                <a:cs typeface="Times New Roman" panose="02020603050405020304" pitchFamily="18" charset="0"/>
              </a:rPr>
              <a:t>: DG Regio (Direct Grant)</a:t>
            </a:r>
            <a:endParaRPr lang="it-IT" sz="16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BF5151-29E7-FC86-087F-43C6A8803380}"/>
              </a:ext>
            </a:extLst>
          </p:cNvPr>
          <p:cNvSpPr txBox="1"/>
          <p:nvPr/>
        </p:nvSpPr>
        <p:spPr>
          <a:xfrm>
            <a:off x="450898" y="5120562"/>
            <a:ext cx="3990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GB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April 2021 - December 2023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7E1517B-E809-650F-89FC-34373B9F096D}"/>
              </a:ext>
            </a:extLst>
          </p:cNvPr>
          <p:cNvSpPr txBox="1"/>
          <p:nvPr/>
        </p:nvSpPr>
        <p:spPr>
          <a:xfrm>
            <a:off x="5840741" y="4811641"/>
            <a:ext cx="3990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Territorial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coverage</a:t>
            </a:r>
            <a:r>
              <a:rPr lang="it-IT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10 EUSAIR countries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175D6F0-1E8A-53DB-31AF-DE348891A7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71" t="21573" r="52289" b="21573"/>
          <a:stretch/>
        </p:blipFill>
        <p:spPr>
          <a:xfrm>
            <a:off x="7869585" y="5204637"/>
            <a:ext cx="1478466" cy="114873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B1AC85A-8886-0B68-A04B-018ED3054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24" y="3109384"/>
            <a:ext cx="1100355" cy="38559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4AB176B-88F5-722F-8DB9-3A2A32B6D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55" y="3113669"/>
            <a:ext cx="1021175" cy="39014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7A000DF-F37B-6F08-4843-87F5B1533B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1" y="3075467"/>
            <a:ext cx="552568" cy="460225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65C0C240-8AE9-A9A4-F218-7A49130B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34" y="3695959"/>
            <a:ext cx="566862" cy="38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1.png">
            <a:extLst>
              <a:ext uri="{FF2B5EF4-FFF2-40B4-BE49-F238E27FC236}">
                <a16:creationId xmlns:a16="http://schemas.microsoft.com/office/drawing/2014/main" id="{39D31131-4FD6-D0F9-59FB-6F05AEF5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00" y="3675315"/>
            <a:ext cx="927750" cy="3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913D29B-242E-F941-6EE7-8D519D3D22FF}"/>
              </a:ext>
            </a:extLst>
          </p:cNvPr>
          <p:cNvSpPr txBox="1"/>
          <p:nvPr/>
        </p:nvSpPr>
        <p:spPr>
          <a:xfrm>
            <a:off x="8700122" y="2095058"/>
            <a:ext cx="3038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D7D"/>
                </a:solidFill>
                <a:latin typeface="Calibri "/>
                <a:cs typeface="Calibri"/>
              </a:rPr>
              <a:t>5 - Integrated governance for stronger cooperation</a:t>
            </a:r>
            <a:br>
              <a:rPr lang="en-US" sz="1600" dirty="0">
                <a:solidFill>
                  <a:srgbClr val="004D7D"/>
                </a:solidFill>
                <a:latin typeface="Calibri "/>
                <a:cs typeface="Calibri"/>
              </a:rPr>
            </a:br>
            <a:r>
              <a:rPr lang="en-US" sz="1600" dirty="0">
                <a:solidFill>
                  <a:srgbClr val="004D7D"/>
                </a:solidFill>
                <a:latin typeface="Calibri "/>
                <a:cs typeface="Calibri"/>
              </a:rPr>
              <a:t>SO 5.1 - Better cooperation for governance</a:t>
            </a:r>
            <a:endParaRPr lang="it-IT" sz="1600" dirty="0">
              <a:solidFill>
                <a:srgbClr val="004D7D"/>
              </a:solidFill>
              <a:latin typeface="Calibri 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34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E9B94B-D6EE-3C29-CB1C-DB5EBBCF97A6}"/>
              </a:ext>
            </a:extLst>
          </p:cNvPr>
          <p:cNvSpPr txBox="1"/>
          <p:nvPr/>
        </p:nvSpPr>
        <p:spPr>
          <a:xfrm>
            <a:off x="268432" y="1228866"/>
            <a:ext cx="63399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70C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General objective</a:t>
            </a:r>
            <a:r>
              <a:rPr lang="en-GB" sz="2000" dirty="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: supporting a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better cooperation for improving </a:t>
            </a:r>
            <a:r>
              <a:rPr lang="en-GB" sz="2000" b="1" dirty="0">
                <a:solidFill>
                  <a:srgbClr val="FF0066"/>
                </a:solidFill>
                <a:latin typeface="Calibri   "/>
                <a:ea typeface="Calibri"/>
                <a:cs typeface="Calibri"/>
              </a:rPr>
              <a:t>youth</a:t>
            </a:r>
            <a:r>
              <a:rPr lang="en-GB" sz="2000" dirty="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66"/>
                </a:solidFill>
                <a:latin typeface="Calibri   "/>
                <a:ea typeface="Calibri"/>
                <a:cs typeface="Calibri"/>
              </a:rPr>
              <a:t>engagement</a:t>
            </a:r>
            <a:r>
              <a:rPr lang="en-GB" sz="2000" dirty="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in strategic decision-making</a:t>
            </a:r>
            <a:r>
              <a:rPr lang="en-US" sz="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timulating Italian and Croatian local and regional governing bodies in identifying youth as stakeholders and in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possible cultural, legal and administrative obstacles to their involvement in strategic decision-making.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53EB148-7538-8F0B-4215-A37F2EDCF7A7}"/>
              </a:ext>
            </a:extLst>
          </p:cNvPr>
          <p:cNvSpPr txBox="1"/>
          <p:nvPr/>
        </p:nvSpPr>
        <p:spPr>
          <a:xfrm>
            <a:off x="4854125" y="3457399"/>
            <a:ext cx="6473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Facilitation of youth engagement, Awareness raising campaign, Local meetings, 2 2 CB Youth Fora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Conference,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EC79DE-15C4-DD65-DFF8-C0C4533F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16" y="1324284"/>
            <a:ext cx="3903083" cy="18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trebbe essere un contenuto grafico raffigurante 4 persone e testo">
            <a:extLst>
              <a:ext uri="{FF2B5EF4-FFF2-40B4-BE49-F238E27FC236}">
                <a16:creationId xmlns:a16="http://schemas.microsoft.com/office/drawing/2014/main" id="{52A69564-89B3-4FCE-7A45-BE9E90C2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2" y="3409292"/>
            <a:ext cx="3471725" cy="34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72F8DED-2419-C3B3-EC4C-19B0FE521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" y="19972"/>
            <a:ext cx="12074382" cy="9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2AD712-A086-4475-6B6A-9C4DB9C4FA41}"/>
              </a:ext>
            </a:extLst>
          </p:cNvPr>
          <p:cNvSpPr txBox="1"/>
          <p:nvPr/>
        </p:nvSpPr>
        <p:spPr>
          <a:xfrm>
            <a:off x="4144945" y="2416940"/>
            <a:ext cx="4126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 "/>
                <a:cs typeface="Calibri"/>
              </a:rPr>
              <a:t>Thank you for your attention! And …</a:t>
            </a:r>
            <a:endParaRPr lang="en-GB" sz="2400" dirty="0">
              <a:latin typeface="Calibri "/>
              <a:cs typeface="Calibri"/>
            </a:endParaRPr>
          </a:p>
          <a:p>
            <a:pPr algn="ctr"/>
            <a:endParaRPr lang="en-GB" sz="2400" dirty="0">
              <a:latin typeface="Calibri 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6199BF-F9BC-8C58-9107-C34CBD975872}"/>
              </a:ext>
            </a:extLst>
          </p:cNvPr>
          <p:cNvSpPr txBox="1"/>
          <p:nvPr/>
        </p:nvSpPr>
        <p:spPr>
          <a:xfrm>
            <a:off x="1883147" y="3694652"/>
            <a:ext cx="43252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 "/>
                <a:cs typeface="Calibri"/>
              </a:rPr>
              <a:t>Stay tuned for the next events!</a:t>
            </a:r>
          </a:p>
          <a:p>
            <a:endParaRPr lang="en-GB" sz="2400" dirty="0">
              <a:latin typeface="Calibri "/>
              <a:cs typeface="Calibri"/>
            </a:endParaRPr>
          </a:p>
          <a:p>
            <a:endParaRPr lang="en-GB" sz="2400" dirty="0">
              <a:latin typeface="Calibri "/>
              <a:cs typeface="Calibri"/>
            </a:endParaRPr>
          </a:p>
          <a:p>
            <a:r>
              <a:rPr lang="en-GB" sz="2400" dirty="0">
                <a:latin typeface="Calibri "/>
                <a:cs typeface="Calibri"/>
              </a:rPr>
              <a:t>To stay in touch with us… </a:t>
            </a:r>
          </a:p>
          <a:p>
            <a:pPr algn="r"/>
            <a:r>
              <a:rPr lang="en-GB" sz="2400" dirty="0">
                <a:latin typeface="Calibri "/>
                <a:cs typeface="Calibri"/>
              </a:rPr>
              <a:t>…visit: </a:t>
            </a:r>
          </a:p>
          <a:p>
            <a:pPr algn="r"/>
            <a:r>
              <a:rPr lang="en-GB" sz="2400" dirty="0">
                <a:latin typeface="Calibri "/>
                <a:cs typeface="Calibri"/>
              </a:rPr>
              <a:t> and like:</a:t>
            </a:r>
          </a:p>
          <a:p>
            <a:endParaRPr lang="en-GB" sz="2400" dirty="0">
              <a:solidFill>
                <a:schemeClr val="tx1"/>
              </a:solidFill>
              <a:latin typeface="Calibri "/>
              <a:cs typeface="Calibri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558E2B4-19A4-65E7-CB6B-3BD7D86322B5}"/>
              </a:ext>
            </a:extLst>
          </p:cNvPr>
          <p:cNvGrpSpPr/>
          <p:nvPr/>
        </p:nvGrpSpPr>
        <p:grpSpPr>
          <a:xfrm>
            <a:off x="6208358" y="5033758"/>
            <a:ext cx="4379402" cy="912673"/>
            <a:chOff x="6363297" y="4719257"/>
            <a:chExt cx="4379402" cy="912673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F337C71-8AD6-03E0-8705-5C6E75A31894}"/>
                </a:ext>
              </a:extLst>
            </p:cNvPr>
            <p:cNvSpPr txBox="1"/>
            <p:nvPr/>
          </p:nvSpPr>
          <p:spPr>
            <a:xfrm>
              <a:off x="6839616" y="4719257"/>
              <a:ext cx="390308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u="sng" kern="100" dirty="0">
                  <a:solidFill>
                    <a:srgbClr val="1155CC"/>
                  </a:solidFill>
                  <a:effectLst/>
                  <a:latin typeface="Calibri   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www.italy-croatia.eu/web/demycoop</a:t>
              </a:r>
              <a:r>
                <a:rPr lang="it-IT" kern="100" dirty="0">
                  <a:solidFill>
                    <a:srgbClr val="222222"/>
                  </a:solidFill>
                  <a:effectLst/>
                  <a:latin typeface="Calibri  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kern="100" dirty="0"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7E6B01F-33AA-FCE1-05E0-998BE58C32E3}"/>
                </a:ext>
              </a:extLst>
            </p:cNvPr>
            <p:cNvSpPr txBox="1"/>
            <p:nvPr/>
          </p:nvSpPr>
          <p:spPr>
            <a:xfrm>
              <a:off x="6885314" y="5215958"/>
              <a:ext cx="33255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Interreg</a:t>
              </a:r>
              <a:r>
                <a:rPr lang="it-IT" i="0" dirty="0">
                  <a:solidFill>
                    <a:srgbClr val="050505"/>
                  </a:solidFill>
                  <a:effectLst/>
                  <a:highlight>
                    <a:srgbClr val="FFFFFF"/>
                  </a:highlight>
                  <a:latin typeface="+mj-lt"/>
                </a:rPr>
                <a:t> </a:t>
              </a:r>
              <a:r>
                <a:rPr lang="it-IT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DEMY-Coop project 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F1577FB-DB41-A29F-EFFD-3C1BFEF1A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457" y="5310173"/>
              <a:ext cx="341867" cy="32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olutions website logo PNG - Similar PNG">
              <a:extLst>
                <a:ext uri="{FF2B5EF4-FFF2-40B4-BE49-F238E27FC236}">
                  <a16:creationId xmlns:a16="http://schemas.microsoft.com/office/drawing/2014/main" id="{652F05B3-0B05-F525-C532-C32E5C03C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297" y="4747907"/>
              <a:ext cx="476319" cy="44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66CE8C-824F-B789-09A8-68DDDFC9F408}"/>
              </a:ext>
            </a:extLst>
          </p:cNvPr>
          <p:cNvSpPr txBox="1"/>
          <p:nvPr/>
        </p:nvSpPr>
        <p:spPr>
          <a:xfrm>
            <a:off x="6095847" y="3666562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 "/>
                <a:cs typeface="Calibri"/>
              </a:rPr>
              <a:t>Local events in Summer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 "/>
                <a:cs typeface="Calibri"/>
              </a:rPr>
              <a:t>Two CB Youth Fora in early Autumn 2024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4C259C5E-B548-B2E1-F311-651E72193E75}"/>
              </a:ext>
            </a:extLst>
          </p:cNvPr>
          <p:cNvGrpSpPr/>
          <p:nvPr/>
        </p:nvGrpSpPr>
        <p:grpSpPr>
          <a:xfrm>
            <a:off x="0" y="1299411"/>
            <a:ext cx="8289890" cy="5342021"/>
            <a:chOff x="-305" y="1355834"/>
            <a:chExt cx="8374791" cy="5126609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4F4B1EB-C5E0-FCC4-9028-140D9D088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5" y="1355834"/>
              <a:ext cx="8374791" cy="512660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F3FD40B-3E2F-19B6-E2FD-C5A6E3820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5126" y="3986683"/>
              <a:ext cx="943069" cy="371602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65444B-2CD5-3893-2348-30E6785AC1DE}"/>
              </a:ext>
            </a:extLst>
          </p:cNvPr>
          <p:cNvSpPr txBox="1"/>
          <p:nvPr/>
        </p:nvSpPr>
        <p:spPr>
          <a:xfrm>
            <a:off x="8289890" y="2354903"/>
            <a:ext cx="33764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1"/>
                </a:solidFill>
                <a:effectLst/>
                <a:latin typeface="YAFdtQi73Xs 0"/>
              </a:rPr>
              <a:t>A dynamic and inclusive platform for youth engagement and collaboration in the vibrant Adriatic Ionian region. </a:t>
            </a:r>
          </a:p>
          <a:p>
            <a:endParaRPr lang="en-US" dirty="0">
              <a:solidFill>
                <a:srgbClr val="000001"/>
              </a:solidFill>
              <a:effectLst/>
              <a:latin typeface="YAFdtQi73Xs 0"/>
            </a:endParaRPr>
          </a:p>
          <a:p>
            <a:r>
              <a:rPr lang="en-US" b="1" dirty="0">
                <a:solidFill>
                  <a:schemeClr val="accent1"/>
                </a:solidFill>
                <a:latin typeface="YAFdtQi73Xs 0"/>
              </a:rPr>
              <a:t>AIE-AIYN Declaration of Intents </a:t>
            </a:r>
            <a:r>
              <a:rPr lang="en-US" dirty="0">
                <a:solidFill>
                  <a:srgbClr val="000001"/>
                </a:solidFill>
                <a:latin typeface="YAFdtQi73Xs 0"/>
              </a:rPr>
              <a:t>signed in September 2023 to reinforce cooperation after the closure of AI-NURECC PLUS</a:t>
            </a:r>
            <a:r>
              <a:rPr lang="en-US" b="0" i="0" dirty="0">
                <a:solidFill>
                  <a:srgbClr val="000001"/>
                </a:solidFill>
                <a:effectLst/>
                <a:latin typeface="YAFdtQi73Xs 0"/>
              </a:rPr>
              <a:t>.</a:t>
            </a:r>
          </a:p>
          <a:p>
            <a:endParaRPr lang="en-US" dirty="0">
              <a:solidFill>
                <a:srgbClr val="000001"/>
              </a:solidFill>
              <a:effectLst/>
              <a:latin typeface="YAFdtQi73Xs 0"/>
            </a:endParaRPr>
          </a:p>
          <a:p>
            <a:r>
              <a:rPr lang="en-US" b="1" dirty="0">
                <a:solidFill>
                  <a:schemeClr val="accent1"/>
                </a:solidFill>
                <a:latin typeface="YAFdtQi73Xs 0"/>
              </a:rPr>
              <a:t>AIYN</a:t>
            </a:r>
            <a:r>
              <a:rPr lang="en-US" b="0" i="0" dirty="0">
                <a:solidFill>
                  <a:srgbClr val="000001"/>
                </a:solidFill>
                <a:effectLst/>
                <a:latin typeface="YAFdtQi73Xs 0"/>
              </a:rPr>
              <a:t> is part of AIE’s Working Group on Youth</a:t>
            </a:r>
            <a:r>
              <a:rPr lang="en-US" dirty="0">
                <a:solidFill>
                  <a:srgbClr val="000001"/>
                </a:solidFill>
                <a:latin typeface="YAFdtQi73Xs 0"/>
              </a:rPr>
              <a:t>, a statutory body.</a:t>
            </a:r>
            <a:endParaRPr lang="en-US" dirty="0">
              <a:solidFill>
                <a:srgbClr val="000001"/>
              </a:solidFill>
              <a:effectLst/>
              <a:latin typeface="YAFdtQi73Xs 0"/>
            </a:endParaRPr>
          </a:p>
        </p:txBody>
      </p:sp>
      <p:pic>
        <p:nvPicPr>
          <p:cNvPr id="2" name="Picture 8" descr="Mano, scrittura, firma Icona in Hand outline">
            <a:extLst>
              <a:ext uri="{FF2B5EF4-FFF2-40B4-BE49-F238E27FC236}">
                <a16:creationId xmlns:a16="http://schemas.microsoft.com/office/drawing/2014/main" id="{7BDC55E3-2B6C-EF04-A0F1-A8D8675D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83" y="4015762"/>
            <a:ext cx="433794" cy="4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E5E977C6-E2CD-110F-3144-579F5147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28" y="1778912"/>
            <a:ext cx="1395693" cy="5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4EF1BA3-5CCA-9D98-BE33-38B989CE3699}"/>
              </a:ext>
            </a:extLst>
          </p:cNvPr>
          <p:cNvGrpSpPr/>
          <p:nvPr/>
        </p:nvGrpSpPr>
        <p:grpSpPr>
          <a:xfrm>
            <a:off x="8326128" y="5912945"/>
            <a:ext cx="4647313" cy="969496"/>
            <a:chOff x="5422225" y="3767746"/>
            <a:chExt cx="4647313" cy="969496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66AA52-B6A7-379A-6BEC-15E9E71EDEFB}"/>
                </a:ext>
              </a:extLst>
            </p:cNvPr>
            <p:cNvGrpSpPr/>
            <p:nvPr/>
          </p:nvGrpSpPr>
          <p:grpSpPr>
            <a:xfrm>
              <a:off x="5422225" y="3767746"/>
              <a:ext cx="4647313" cy="969496"/>
              <a:chOff x="4341511" y="3429001"/>
              <a:chExt cx="4476565" cy="1234571"/>
            </a:xfrm>
          </p:grpSpPr>
          <p:sp>
            <p:nvSpPr>
              <p:cNvPr id="11" name="CasellaDiTesto 34">
                <a:extLst>
                  <a:ext uri="{FF2B5EF4-FFF2-40B4-BE49-F238E27FC236}">
                    <a16:creationId xmlns:a16="http://schemas.microsoft.com/office/drawing/2014/main" id="{81F87353-CB7B-05F9-3654-F41847BCB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1540" y="3429001"/>
                <a:ext cx="4116536" cy="1234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it-IT" altLang="it-IT" b="1" dirty="0">
                    <a:solidFill>
                      <a:srgbClr val="0070C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@AIYN.eusair </a:t>
                </a:r>
              </a:p>
              <a:p>
                <a:endParaRPr lang="it-IT" altLang="it-IT" sz="700" b="1" dirty="0">
                  <a:solidFill>
                    <a:schemeClr val="accent1"/>
                  </a:solidFill>
                  <a:latin typeface="Segoe UI Historic" panose="020B0502040204020203" pitchFamily="34" charset="0"/>
                </a:endParaRPr>
              </a:p>
              <a:p>
                <a:r>
                  <a:rPr lang="it-IT" altLang="it-IT" b="1" dirty="0">
                    <a:solidFill>
                      <a:srgbClr val="0070C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@adriatic.ionian.youth.network</a:t>
                </a:r>
              </a:p>
              <a:p>
                <a:endParaRPr lang="it-IT" altLang="it-IT" sz="1400" b="1" dirty="0">
                  <a:solidFill>
                    <a:schemeClr val="accent1"/>
                  </a:solidFill>
                  <a:latin typeface="Segoe UI Historic" panose="020B0502040204020203" pitchFamily="34" charset="0"/>
                </a:endParaRPr>
              </a:p>
            </p:txBody>
          </p:sp>
          <p:pic>
            <p:nvPicPr>
              <p:cNvPr id="12" name="Picture 2" descr="Instagram Logo - Vettori e PSD gratuiti da scaricare">
                <a:extLst>
                  <a:ext uri="{FF2B5EF4-FFF2-40B4-BE49-F238E27FC236}">
                    <a16:creationId xmlns:a16="http://schemas.microsoft.com/office/drawing/2014/main" id="{0FD9C41C-7240-DC75-5C8D-5907BBC66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1511" y="3997295"/>
                <a:ext cx="339988" cy="410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17" descr="png-clipart-facebook-logo-social-media-facebook-computer-icons -linkedin-logo-facebook-icon-media-internet - Trattoria di Parma -  Trattoria Corrieri Parma">
              <a:extLst>
                <a:ext uri="{FF2B5EF4-FFF2-40B4-BE49-F238E27FC236}">
                  <a16:creationId xmlns:a16="http://schemas.microsoft.com/office/drawing/2014/main" id="{E0EB5F6C-D41A-A682-C4CD-8132D27F7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225" y="3792776"/>
              <a:ext cx="322672" cy="32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38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F089157-F184-E89B-9C2D-37C7D7E1E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6" y="1202131"/>
            <a:ext cx="10189029" cy="57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F5516B-85D9-8930-1898-84012BC1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72" y="1208808"/>
            <a:ext cx="9808655" cy="55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5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C695D9-CE8A-3F94-AF9A-737D39BB0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5" y="970320"/>
            <a:ext cx="9987643" cy="56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B84B1B-B3AB-C5FE-3BBC-3F9D2B210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25" y="1384670"/>
            <a:ext cx="9305830" cy="52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7A25D192-2CD1-8FC9-642F-FF227E656D16}"/>
              </a:ext>
            </a:extLst>
          </p:cNvPr>
          <p:cNvGrpSpPr/>
          <p:nvPr/>
        </p:nvGrpSpPr>
        <p:grpSpPr>
          <a:xfrm>
            <a:off x="787363" y="1219420"/>
            <a:ext cx="10616968" cy="5506756"/>
            <a:chOff x="-14373" y="0"/>
            <a:chExt cx="12500924" cy="636932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AA75E82-AB75-7C98-0006-049FB941C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71" t="21573" r="52289" b="21573"/>
            <a:stretch/>
          </p:blipFill>
          <p:spPr>
            <a:xfrm>
              <a:off x="6474965" y="1323238"/>
              <a:ext cx="6011586" cy="4670884"/>
            </a:xfrm>
            <a:prstGeom prst="rect">
              <a:avLst/>
            </a:prstGeom>
          </p:spPr>
        </p:pic>
        <p:pic>
          <p:nvPicPr>
            <p:cNvPr id="6" name="Picture 8" descr="Potrebbe essere un'immagine raffigurante testo">
              <a:extLst>
                <a:ext uri="{FF2B5EF4-FFF2-40B4-BE49-F238E27FC236}">
                  <a16:creationId xmlns:a16="http://schemas.microsoft.com/office/drawing/2014/main" id="{42CCC03F-C365-D4E6-7B23-AA3FAB67D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14" y="3515903"/>
              <a:ext cx="6011586" cy="285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Potrebbe essere un'immagine raffigurante 11 persone e il seguente testo &quot;EUSAIR&quot;">
              <a:extLst>
                <a:ext uri="{FF2B5EF4-FFF2-40B4-BE49-F238E27FC236}">
                  <a16:creationId xmlns:a16="http://schemas.microsoft.com/office/drawing/2014/main" id="{6B72506A-5B88-B905-621A-0907A6FD4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4373" y="0"/>
              <a:ext cx="6144578" cy="314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69F33CD7-6FCA-4F32-7B91-FE00A6459E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90" y="1402547"/>
            <a:ext cx="4086068" cy="7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9013302B-A176-6392-788D-91391E544C3C}"/>
              </a:ext>
            </a:extLst>
          </p:cNvPr>
          <p:cNvGrpSpPr/>
          <p:nvPr/>
        </p:nvGrpSpPr>
        <p:grpSpPr>
          <a:xfrm>
            <a:off x="284927" y="1989009"/>
            <a:ext cx="5091445" cy="4006188"/>
            <a:chOff x="370775" y="833666"/>
            <a:chExt cx="5091445" cy="400618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AF7F3AB-CBA4-1BB1-B206-E0FE5BAC4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05" t="18596"/>
            <a:stretch/>
          </p:blipFill>
          <p:spPr>
            <a:xfrm>
              <a:off x="482890" y="1849991"/>
              <a:ext cx="4358180" cy="2989863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558627E-35B6-4E5B-79A9-1CCD314EDE96}"/>
                </a:ext>
              </a:extLst>
            </p:cNvPr>
            <p:cNvSpPr txBox="1"/>
            <p:nvPr/>
          </p:nvSpPr>
          <p:spPr>
            <a:xfrm>
              <a:off x="370775" y="833666"/>
              <a:ext cx="509144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b="1" i="0" dirty="0">
                  <a:solidFill>
                    <a:srgbClr val="3B464D"/>
                  </a:solidFill>
                  <a:effectLst/>
                  <a:latin typeface="Montserrat" panose="00000500000000000000" pitchFamily="2" charset="0"/>
                </a:rPr>
                <a:t>International conference “Strong Women for a Stronger Adriatic-Ionian Region”, </a:t>
              </a:r>
              <a:r>
                <a:rPr lang="it-IT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July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4 and 5, </a:t>
              </a:r>
              <a:r>
                <a:rPr lang="it-IT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Zagreb</a:t>
              </a:r>
              <a:r>
                <a:rPr lang="it-IT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(HR)</a:t>
              </a:r>
            </a:p>
            <a:p>
              <a:pPr algn="l" fontAlgn="base"/>
              <a:endParaRPr lang="it-IT" dirty="0">
                <a:solidFill>
                  <a:srgbClr val="000000"/>
                </a:solidFill>
                <a:latin typeface="Montserrat" panose="00000500000000000000" pitchFamily="2" charset="0"/>
              </a:endParaRPr>
            </a:p>
            <a:p>
              <a:pPr fontAlgn="base"/>
              <a:endPara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endParaRPr>
            </a:p>
            <a:p>
              <a:pPr algn="l" fontAlgn="base"/>
              <a:endParaRPr lang="en-US" b="1" i="0" dirty="0">
                <a:solidFill>
                  <a:srgbClr val="3B464D"/>
                </a:solidFill>
                <a:effectLst/>
                <a:latin typeface="Montserrat" panose="00000500000000000000" pitchFamily="2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C85768-6C27-7C90-DE59-D4630FAA1712}"/>
              </a:ext>
            </a:extLst>
          </p:cNvPr>
          <p:cNvSpPr txBox="1"/>
          <p:nvPr/>
        </p:nvSpPr>
        <p:spPr>
          <a:xfrm>
            <a:off x="7555079" y="1938799"/>
            <a:ext cx="4215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it-IT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Youth Conference </a:t>
            </a:r>
            <a:r>
              <a:rPr lang="en-US" b="1" i="0" dirty="0">
                <a:solidFill>
                  <a:srgbClr val="3B464D"/>
                </a:solidFill>
                <a:effectLst/>
                <a:latin typeface="Montserrat" panose="00000500000000000000" pitchFamily="2" charset="0"/>
              </a:rPr>
              <a:t>“Adriatic Ionian Region Is You(</a:t>
            </a:r>
            <a:r>
              <a:rPr lang="en-US" b="1" i="0" dirty="0" err="1">
                <a:solidFill>
                  <a:srgbClr val="3B464D"/>
                </a:solidFill>
                <a:effectLst/>
                <a:latin typeface="Montserrat" panose="00000500000000000000" pitchFamily="2" charset="0"/>
              </a:rPr>
              <a:t>th</a:t>
            </a:r>
            <a:r>
              <a:rPr lang="en-US" b="1" i="0" dirty="0">
                <a:solidFill>
                  <a:srgbClr val="3B464D"/>
                </a:solidFill>
                <a:effectLst/>
                <a:latin typeface="Montserrat" panose="00000500000000000000" pitchFamily="2" charset="0"/>
              </a:rPr>
              <a:t>)” 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November 15 and 16, Split (HR)</a:t>
            </a:r>
          </a:p>
        </p:txBody>
      </p:sp>
      <p:pic>
        <p:nvPicPr>
          <p:cNvPr id="2052" name="Picture 4" descr="Nessuna descrizione della foto disponibile.">
            <a:extLst>
              <a:ext uri="{FF2B5EF4-FFF2-40B4-BE49-F238E27FC236}">
                <a16:creationId xmlns:a16="http://schemas.microsoft.com/office/drawing/2014/main" id="{E662FFBB-533C-6685-E3F0-59324FA8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17" y="2912077"/>
            <a:ext cx="5674362" cy="31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0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8993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78992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1078992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761663"/>
            <a:ext cx="2898948" cy="2175328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D19F0E-8899-C9D5-9F61-820FD3BF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0"/>
            <a:ext cx="12074382" cy="970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B94A28-84E4-AEBD-BA9F-C9247D98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6" y="6924876"/>
            <a:ext cx="9051722" cy="101211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D26940-2DFC-A28C-A8CE-BBF6A63D6574}"/>
              </a:ext>
            </a:extLst>
          </p:cNvPr>
          <p:cNvSpPr txBox="1"/>
          <p:nvPr/>
        </p:nvSpPr>
        <p:spPr>
          <a:xfrm>
            <a:off x="266643" y="2013323"/>
            <a:ext cx="43251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fontAlgn="base">
              <a:defRPr b="1" i="0">
                <a:solidFill>
                  <a:srgbClr val="3B464D"/>
                </a:solidFill>
                <a:effectLst/>
                <a:latin typeface="Montserrat" panose="00000500000000000000" pitchFamily="2" charset="0"/>
              </a:defRPr>
            </a:lvl1pPr>
          </a:lstStyle>
          <a:p>
            <a:r>
              <a:rPr lang="it-IT" dirty="0"/>
              <a:t>NETWORKING TALKS </a:t>
            </a:r>
          </a:p>
          <a:p>
            <a:r>
              <a:rPr lang="en-US" b="0" dirty="0">
                <a:solidFill>
                  <a:schemeClr val="accent1"/>
                </a:solidFill>
              </a:rPr>
              <a:t>The Adriatic Ionian Youth Network is there to contribute: </a:t>
            </a:r>
          </a:p>
          <a:p>
            <a:r>
              <a:rPr lang="en-US" b="0" dirty="0">
                <a:solidFill>
                  <a:schemeClr val="accent1"/>
                </a:solidFill>
              </a:rPr>
              <a:t>how can we help the EUSAIR in </a:t>
            </a:r>
          </a:p>
          <a:p>
            <a:r>
              <a:rPr lang="en-US" b="0" dirty="0">
                <a:solidFill>
                  <a:schemeClr val="accent1"/>
                </a:solidFill>
              </a:rPr>
              <a:t>facilitating youth engagement?</a:t>
            </a:r>
          </a:p>
          <a:p>
            <a:endParaRPr lang="en-US" dirty="0"/>
          </a:p>
          <a:p>
            <a:endParaRPr lang="it-IT" dirty="0"/>
          </a:p>
          <a:p>
            <a:r>
              <a:rPr lang="it-IT" dirty="0"/>
              <a:t>Presentation of 3 papers </a:t>
            </a:r>
            <a:r>
              <a:rPr lang="it-IT" b="0" dirty="0"/>
              <a:t>on </a:t>
            </a:r>
            <a:r>
              <a:rPr lang="it-IT" b="0" dirty="0" err="1"/>
              <a:t>Sustainable</a:t>
            </a:r>
            <a:r>
              <a:rPr lang="it-IT" b="0" dirty="0"/>
              <a:t> </a:t>
            </a:r>
            <a:r>
              <a:rPr lang="it-IT" b="0" dirty="0" err="1"/>
              <a:t>Tourism</a:t>
            </a:r>
            <a:r>
              <a:rPr lang="it-IT" b="0" dirty="0"/>
              <a:t>, </a:t>
            </a:r>
            <a:r>
              <a:rPr lang="it-IT" b="0" dirty="0" err="1"/>
              <a:t>Ciruclar</a:t>
            </a:r>
            <a:r>
              <a:rPr lang="it-IT" b="0" dirty="0"/>
              <a:t> Economy and Cultural and Creative Industries </a:t>
            </a:r>
          </a:p>
          <a:p>
            <a:endParaRPr lang="it-IT" b="0" dirty="0"/>
          </a:p>
          <a:p>
            <a:r>
              <a:rPr lang="it-IT" dirty="0"/>
              <a:t>AI-NURECC PLUS </a:t>
            </a:r>
            <a:r>
              <a:rPr lang="it-IT" dirty="0" err="1"/>
              <a:t>Final</a:t>
            </a:r>
            <a:r>
              <a:rPr lang="it-IT" dirty="0"/>
              <a:t> Conference in Bruxelles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911EDD63-23F8-7351-36A9-6C1BB45C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1" y="1255323"/>
            <a:ext cx="1901925" cy="7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essuna descrizione della foto disponibile.">
            <a:extLst>
              <a:ext uri="{FF2B5EF4-FFF2-40B4-BE49-F238E27FC236}">
                <a16:creationId xmlns:a16="http://schemas.microsoft.com/office/drawing/2014/main" id="{903311AE-5F9F-520D-AE3D-A2F70E03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6" b="22302"/>
          <a:stretch/>
        </p:blipFill>
        <p:spPr bwMode="auto">
          <a:xfrm>
            <a:off x="4712839" y="3513320"/>
            <a:ext cx="6865128" cy="30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USAIR Youth Consultation launched! – CPMR Balkan &amp; Black Sea Commission">
            <a:extLst>
              <a:ext uri="{FF2B5EF4-FFF2-40B4-BE49-F238E27FC236}">
                <a16:creationId xmlns:a16="http://schemas.microsoft.com/office/drawing/2014/main" id="{A554CB91-CD24-C1D3-D95E-595B4071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31" y="1262570"/>
            <a:ext cx="6359236" cy="20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7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410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</vt:lpstr>
      <vt:lpstr>Calibri   </vt:lpstr>
      <vt:lpstr>Calibri      </vt:lpstr>
      <vt:lpstr>Calibri Light</vt:lpstr>
      <vt:lpstr>Montserrat</vt:lpstr>
      <vt:lpstr>Open Sans</vt:lpstr>
      <vt:lpstr>Segoe UI Historic</vt:lpstr>
      <vt:lpstr>YAFdtQi73Xs 0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 Vujnović</dc:creator>
  <cp:lastModifiedBy>Lisa Esposito</cp:lastModifiedBy>
  <cp:revision>17</cp:revision>
  <dcterms:created xsi:type="dcterms:W3CDTF">2024-04-26T09:46:56Z</dcterms:created>
  <dcterms:modified xsi:type="dcterms:W3CDTF">2024-06-01T15:24:06Z</dcterms:modified>
</cp:coreProperties>
</file>