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  <p:sldMasterId id="2147483678" r:id="rId3"/>
  </p:sldMasterIdLst>
  <p:notesMasterIdLst>
    <p:notesMasterId r:id="rId9"/>
  </p:notesMasterIdLst>
  <p:handoutMasterIdLst>
    <p:handoutMasterId r:id="rId10"/>
  </p:handoutMasterIdLst>
  <p:sldIdLst>
    <p:sldId id="259" r:id="rId4"/>
    <p:sldId id="297" r:id="rId5"/>
    <p:sldId id="294" r:id="rId6"/>
    <p:sldId id="298" r:id="rId7"/>
    <p:sldId id="264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senza titolo" id="{F7164738-AEB2-4BB2-88AE-61034E1C710F}">
          <p14:sldIdLst/>
        </p14:section>
        <p14:section name="Sezione senza titolo" id="{C10A8032-3DCC-4947-B406-16B830DF79AF}">
          <p14:sldIdLst>
            <p14:sldId id="259"/>
            <p14:sldId id="297"/>
            <p14:sldId id="294"/>
            <p14:sldId id="298"/>
            <p14:sldId id="26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A2DA"/>
    <a:srgbClr val="8AC9AD"/>
    <a:srgbClr val="0E6EB6"/>
    <a:srgbClr val="1143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06" autoAdjust="0"/>
    <p:restoredTop sz="93271" autoAdjust="0"/>
  </p:normalViewPr>
  <p:slideViewPr>
    <p:cSldViewPr snapToGrid="0">
      <p:cViewPr varScale="1">
        <p:scale>
          <a:sx n="77" d="100"/>
          <a:sy n="77" d="100"/>
        </p:scale>
        <p:origin x="1344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3021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E0A7F6CA-6D94-0A4F-C703-50CF96E05E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23C62BC-5615-CF54-8F45-DD755A9EFBB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1FC5BC-B9FA-DC43-9A9C-1F122497796F}" type="datetimeFigureOut">
              <a:rPr lang="it-IT" smtClean="0"/>
              <a:t>15/12/2024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38C2765-F4D0-6683-C255-DD1E066FBCB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A93B306-C57C-7AA9-08F8-62DDA89C9AA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0B1538-DBB3-BA4B-B362-C5033A5AF9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538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1-02T18:05:47.372"/>
    </inkml:context>
    <inkml:brush xml:id="br0">
      <inkml:brushProperty name="width" value="0.3" units="cm"/>
      <inkml:brushProperty name="height" value="0.6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34 0,'-14'7,"-5"2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1-02T18:05:47.840"/>
    </inkml:context>
    <inkml:brush xml:id="br0">
      <inkml:brushProperty name="width" value="0.3" units="cm"/>
      <inkml:brushProperty name="height" value="0.6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1-02T18:05:51.103"/>
    </inkml:context>
    <inkml:brush xml:id="br0">
      <inkml:brushProperty name="width" value="0.3" units="cm"/>
      <inkml:brushProperty name="height" value="0.6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130 0,'60'818,"-57"-729,19 1932,-144-89,40-1471,75-439,3-39,4-49,0 60,5-61,3 1,17-67,-18 98,12-38,-12 48,8-49,-12 43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1-02T18:05:56.209"/>
    </inkml:context>
    <inkml:brush xml:id="br0">
      <inkml:brushProperty name="width" value="0.3" units="cm"/>
      <inkml:brushProperty name="height" value="0.6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1-02T18:07:10.230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3060 379 24575,'0'-1'0,"0"0"0,-1 0 0,1 0 0,-1 0 0,1 1 0,-1-1 0,0 0 0,1 0 0,-1 0 0,0 1 0,1-1 0,-1 0 0,0 1 0,0-1 0,0 0 0,1 1 0,-1-1 0,0 1 0,0-1 0,0 1 0,0 0 0,0-1 0,0 1 0,0 0 0,-2 0 0,-30-6 0,29 5 0,-128-6 0,50 5 0,47-4 0,34 6 0,1 0 0,-1 0 0,1 0 0,-1 0 0,1 0 0,-1 0 0,1 0 0,-1 0 0,1-1 0,0 1 0,-1 0 0,1 0 0,-1 0 0,1-1 0,-1 1 0,1 0 0,0 0 0,-1-1 0,1 1 0,-1 0 0,1-1 0,0 1 0,-1 0 0,1-1 0,0 1 0,0-1 0,-1 1 0,1 0 0,0-1 0,0 1 0,0-1 0,0 1 0,-1-1 0,1 1 0,0-1 0,0 1 0,0-1 0,0 1 0,0-1 0,0 1 0,0-1 0,0 1 0,0-1 0,0 1 0,1-1 0,-1 1 0,0 0 0,0-1 0,0 1 0,1-1 0,-1 1 0,0-1 0,0 1 0,1 0 0,-1-1 0,0 1 0,1 0 0,-1-1 0,0 1 0,1 0 0,-1-1 0,1 1 0,-1 0 0,1 0 0,-1-1 0,0 1 0,1 0 0,24-13 0,0 0 0,0 2 0,2 1 0,-1 1 0,1 1 0,40-6 0,30-10 0,-80 15 0,-39 4 0,-47 2 0,-136 11 0,-73 29 0,186-23 0,56-9 0,-493 82 0,755-138 0,279-101 0,-363 98 0,-110 36 0,-32 18 0,0 0 0,0 0 0,1-1 0,-1 1 0,0 0 0,0 0 0,0 0 0,1-1 0,-1 1 0,0 0 0,0 0 0,0-1 0,0 1 0,0 0 0,0-1 0,1 1 0,-1 0 0,0 0 0,0-1 0,0 1 0,0 0 0,0 0 0,0-1 0,0 1 0,0 0 0,0-1 0,0 1 0,0 0 0,-1 0 0,1-1 0,0 1 0,0 0 0,0-1 0,0 1 0,0 0 0,0 0 0,-1-1 0,1 1 0,0 0 0,0 0 0,0 0 0,-1-1 0,1 1 0,0 0 0,0 0 0,-1 0 0,1 0 0,0-1 0,0 1 0,-1 0 0,1 0 0,0 0 0,0 0 0,-1 0 0,1 0 0,-11-3 0,1 0 0,0 1 0,-1 1 0,1 0 0,-1 0 0,0 1 0,-13 1 0,0-1 0,-104 5 0,0 6 0,-145 30 0,-250 79 0,391-87 0,85-20 0,26-7 0,-1 0 0,-39 4 0,129-14 0,0-2 0,108-26 0,-89 15 0,222-43 0,-289 55 0,-23 2 0,-38 2 0,-1019 5 0,1628-4 0,-1716 0 0,1826-19 0,-367 8 0,-758-3 0,273 5 0,-124-8 0,-113-3 0,522 16 0,122-21 0,-18 1 0,-196 23 0,-13 1 0,-1 0 0,1-1 0,0 1 0,-1-1 0,1 0 0,0-1 0,8-3 0,-14 5 0,0 0-1,0 0 0,1 0 1,-1 0-1,0 0 1,0 0-1,0 0 0,0 0 1,0 0-1,1 0 0,-1 0 1,0 0-1,0 0 1,0 0-1,0-1 0,0 1 1,0 0-1,0 0 0,0 0 1,1 0-1,-1 0 1,0 0-1,0 0 0,0-1 1,0 1-1,0 0 0,0 0 1,0 0-1,0 0 1,0 0-1,0-1 0,0 1 1,0 0-1,0 0 1,0 0-1,0 0 0,0 0 1,0-1-1,0 1 0,0 0 1,0 0-1,0 0 1,0 0-1,0 0 0,0 0 1,0-1-1,0 1 0,-1 0 1,1 0-1,0 0 1,0 0-1,0 0 0,0 0 1,0-1-1,-12-4 85,-12-1-1499,-1 3-5411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1-02T18:07:48.52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41 147 24575,'-1'41'0,"3"1"0,1-1 0,10 51 0,-33-183 0,-16-158 0,36 248 0,-1 0 0,1 0 0,0-1 0,0 1 0,0 0 0,0 0 0,0-1 0,0 1 0,0 0 0,0 0 0,1-1 0,-1 1 0,0 0 0,1 0 0,-1 0 0,1 0 0,0-2 0,10 13 0,9 36 0,-15-26-341,-2 0 0,0 0-1,0 28 1,-3-35-6485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E596E9-F305-6647-A51C-BFBE44095F5A}" type="datetimeFigureOut">
              <a:rPr lang="it-IT" smtClean="0"/>
              <a:t>15/12/2024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043E3-69C9-D048-B35B-41A7D3CEA5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4383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043E3-69C9-D048-B35B-41A7D3CEA5A5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1285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ertina-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0A2BAB38-38B8-534C-850E-32D85893BCB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6487" y="2865863"/>
            <a:ext cx="7791025" cy="56313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it-IT" dirty="0"/>
              <a:t>HEADLINE</a:t>
            </a:r>
          </a:p>
        </p:txBody>
      </p:sp>
      <p:sp>
        <p:nvSpPr>
          <p:cNvPr id="14" name="Segnaposto testo 12">
            <a:extLst>
              <a:ext uri="{FF2B5EF4-FFF2-40B4-BE49-F238E27FC236}">
                <a16:creationId xmlns:a16="http://schemas.microsoft.com/office/drawing/2014/main" id="{0AE27196-EFB0-DFB0-66AA-B206D25A4B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6487" y="3772829"/>
            <a:ext cx="7791025" cy="4293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it-IT" dirty="0"/>
              <a:t>Project </a:t>
            </a:r>
            <a:r>
              <a:rPr lang="it-IT" dirty="0" err="1"/>
              <a:t>acronym</a:t>
            </a:r>
            <a:r>
              <a:rPr lang="it-IT" dirty="0"/>
              <a:t> | Department | Name</a:t>
            </a:r>
          </a:p>
        </p:txBody>
      </p:sp>
      <p:sp>
        <p:nvSpPr>
          <p:cNvPr id="15" name="Segnaposto testo 12">
            <a:extLst>
              <a:ext uri="{FF2B5EF4-FFF2-40B4-BE49-F238E27FC236}">
                <a16:creationId xmlns:a16="http://schemas.microsoft.com/office/drawing/2014/main" id="{FE7A7F79-BC49-873C-A10E-A04E2C470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6487" y="4364773"/>
            <a:ext cx="7791025" cy="3624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it-IT" dirty="0"/>
              <a:t>Meeting XY | Place | DD </a:t>
            </a:r>
            <a:r>
              <a:rPr lang="it-IT" dirty="0" err="1"/>
              <a:t>Mounth</a:t>
            </a:r>
            <a:r>
              <a:rPr lang="it-IT" dirty="0"/>
              <a:t> YYYY</a:t>
            </a:r>
          </a:p>
        </p:txBody>
      </p:sp>
    </p:spTree>
    <p:extLst>
      <p:ext uri="{BB962C8B-B14F-4D97-AF65-F5344CB8AC3E}">
        <p14:creationId xmlns:p14="http://schemas.microsoft.com/office/powerpoint/2010/main" val="2521784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21334E7A-5D2E-C562-034F-02C1B33FC3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66848" y="2704169"/>
            <a:ext cx="7010303" cy="22915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it-IT" dirty="0"/>
              <a:t>Text</a:t>
            </a:r>
          </a:p>
        </p:txBody>
      </p:sp>
      <p:sp>
        <p:nvSpPr>
          <p:cNvPr id="9" name="Segnaposto testo 7">
            <a:extLst>
              <a:ext uri="{FF2B5EF4-FFF2-40B4-BE49-F238E27FC236}">
                <a16:creationId xmlns:a16="http://schemas.microsoft.com/office/drawing/2014/main" id="{B89DAEF8-7DAA-1FA4-5D6D-65CBC03139E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66848" y="1990492"/>
            <a:ext cx="7010303" cy="5073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40A2D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it-IT" dirty="0"/>
              <a:t>TITLE MASTERFORMAT</a:t>
            </a:r>
          </a:p>
        </p:txBody>
      </p:sp>
    </p:spTree>
    <p:extLst>
      <p:ext uri="{BB962C8B-B14F-4D97-AF65-F5344CB8AC3E}">
        <p14:creationId xmlns:p14="http://schemas.microsoft.com/office/powerpoint/2010/main" val="4045105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7">
            <a:extLst>
              <a:ext uri="{FF2B5EF4-FFF2-40B4-BE49-F238E27FC236}">
                <a16:creationId xmlns:a16="http://schemas.microsoft.com/office/drawing/2014/main" id="{B89DAEF8-7DAA-1FA4-5D6D-65CBC03139E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66848" y="1990492"/>
            <a:ext cx="7010303" cy="5073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40A2D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it-IT" dirty="0"/>
              <a:t>TITLE MASTERFORMAT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8C4DC9F-4905-C75C-84AC-9F357859DE7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66848" y="2704169"/>
            <a:ext cx="7010303" cy="2291576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</p:txBody>
      </p:sp>
    </p:spTree>
    <p:extLst>
      <p:ext uri="{BB962C8B-B14F-4D97-AF65-F5344CB8AC3E}">
        <p14:creationId xmlns:p14="http://schemas.microsoft.com/office/powerpoint/2010/main" val="4280526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, testo 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7">
            <a:extLst>
              <a:ext uri="{FF2B5EF4-FFF2-40B4-BE49-F238E27FC236}">
                <a16:creationId xmlns:a16="http://schemas.microsoft.com/office/drawing/2014/main" id="{B89DAEF8-7DAA-1FA4-5D6D-65CBC03139E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66848" y="1990492"/>
            <a:ext cx="7010303" cy="5073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40A2D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it-IT" dirty="0"/>
              <a:t>TITLE MASTERFORMAT</a:t>
            </a:r>
          </a:p>
        </p:txBody>
      </p:sp>
      <p:sp>
        <p:nvSpPr>
          <p:cNvPr id="2" name="Segnaposto testo 7">
            <a:extLst>
              <a:ext uri="{FF2B5EF4-FFF2-40B4-BE49-F238E27FC236}">
                <a16:creationId xmlns:a16="http://schemas.microsoft.com/office/drawing/2014/main" id="{F38F50DC-1359-9569-F5AB-0915359E62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704169"/>
            <a:ext cx="3505151" cy="22915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it-IT" dirty="0"/>
              <a:t>Text</a:t>
            </a:r>
          </a:p>
        </p:txBody>
      </p:sp>
      <p:sp>
        <p:nvSpPr>
          <p:cNvPr id="5" name="Segnaposto immagine 4">
            <a:extLst>
              <a:ext uri="{FF2B5EF4-FFF2-40B4-BE49-F238E27FC236}">
                <a16:creationId xmlns:a16="http://schemas.microsoft.com/office/drawing/2014/main" id="{24765B7E-40DA-6290-930E-A800C688E29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66800" y="2704169"/>
            <a:ext cx="3356517" cy="2291694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63891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immagine 4">
            <a:extLst>
              <a:ext uri="{FF2B5EF4-FFF2-40B4-BE49-F238E27FC236}">
                <a16:creationId xmlns:a16="http://schemas.microsoft.com/office/drawing/2014/main" id="{24765B7E-40DA-6290-930E-A800C688E29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92200" y="1992738"/>
            <a:ext cx="3479800" cy="3252362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t-IT" dirty="0"/>
          </a:p>
        </p:txBody>
      </p:sp>
      <p:sp>
        <p:nvSpPr>
          <p:cNvPr id="3" name="Segnaposto immagine 4">
            <a:extLst>
              <a:ext uri="{FF2B5EF4-FFF2-40B4-BE49-F238E27FC236}">
                <a16:creationId xmlns:a16="http://schemas.microsoft.com/office/drawing/2014/main" id="{8445929E-B9B3-55C3-3D9A-2CAA43C722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00600" y="1992738"/>
            <a:ext cx="3479800" cy="3252362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99455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3847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>
            <a:extLst>
              <a:ext uri="{FF2B5EF4-FFF2-40B4-BE49-F238E27FC236}">
                <a16:creationId xmlns:a16="http://schemas.microsoft.com/office/drawing/2014/main" id="{429F2D60-D4C9-229A-032D-07391B70BE0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40000" y="540000"/>
            <a:ext cx="3132000" cy="1383201"/>
          </a:xfrm>
          <a:prstGeom prst="rect">
            <a:avLst/>
          </a:prstGeom>
        </p:spPr>
      </p:pic>
      <p:pic>
        <p:nvPicPr>
          <p:cNvPr id="19" name="Immagine 18" descr="Immagine che contiene testo, esterni, screenshot&#10;&#10;Descrizione generata automaticamente">
            <a:extLst>
              <a:ext uri="{FF2B5EF4-FFF2-40B4-BE49-F238E27FC236}">
                <a16:creationId xmlns:a16="http://schemas.microsoft.com/office/drawing/2014/main" id="{51A1820F-0573-10ED-C131-0E45B07EDF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1923200"/>
            <a:ext cx="9144000" cy="4934799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72EEB81E-AF7E-6735-FF3A-72284FA6EF3F}"/>
              </a:ext>
            </a:extLst>
          </p:cNvPr>
          <p:cNvSpPr txBox="1"/>
          <p:nvPr userDrawn="1"/>
        </p:nvSpPr>
        <p:spPr>
          <a:xfrm>
            <a:off x="6385024" y="6281113"/>
            <a:ext cx="2237678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it-IT" sz="800" dirty="0" err="1">
                <a:solidFill>
                  <a:srgbClr val="11438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www.italy-croatia.eu</a:t>
            </a:r>
            <a:endParaRPr lang="it-IT" sz="800" dirty="0">
              <a:solidFill>
                <a:srgbClr val="11438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776673F-B333-1B95-C2A9-BD866EFCE09B}"/>
              </a:ext>
            </a:extLst>
          </p:cNvPr>
          <p:cNvSpPr txBox="1"/>
          <p:nvPr userDrawn="1"/>
        </p:nvSpPr>
        <p:spPr>
          <a:xfrm>
            <a:off x="795866" y="1568281"/>
            <a:ext cx="1104790" cy="2693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150" b="1" dirty="0">
                <a:solidFill>
                  <a:srgbClr val="0E6EB6"/>
                </a:solidFill>
                <a:latin typeface="Montserrat Bold" pitchFamily="2" charset="0"/>
              </a:rPr>
              <a:t>DEMY-Coop</a:t>
            </a:r>
          </a:p>
        </p:txBody>
      </p:sp>
    </p:spTree>
    <p:extLst>
      <p:ext uri="{BB962C8B-B14F-4D97-AF65-F5344CB8AC3E}">
        <p14:creationId xmlns:p14="http://schemas.microsoft.com/office/powerpoint/2010/main" val="2170764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DCD96AFB-F650-E414-CCD2-8E6BA7AC79F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5905691"/>
            <a:ext cx="9144000" cy="847344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D6B95E26-BD9E-B51C-3550-ACBB20AB612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540000" y="540000"/>
            <a:ext cx="3132000" cy="1383201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2EFA49F5-980D-0008-7C10-C931AEA6AA80}"/>
              </a:ext>
            </a:extLst>
          </p:cNvPr>
          <p:cNvSpPr txBox="1"/>
          <p:nvPr userDrawn="1"/>
        </p:nvSpPr>
        <p:spPr>
          <a:xfrm>
            <a:off x="795866" y="1568281"/>
            <a:ext cx="1104790" cy="2693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150" b="1" dirty="0">
                <a:solidFill>
                  <a:srgbClr val="0E6EB6"/>
                </a:solidFill>
                <a:latin typeface="Montserrat Bold" pitchFamily="2" charset="0"/>
              </a:rPr>
              <a:t>DEMY-Coop</a:t>
            </a:r>
          </a:p>
        </p:txBody>
      </p:sp>
    </p:spTree>
    <p:extLst>
      <p:ext uri="{BB962C8B-B14F-4D97-AF65-F5344CB8AC3E}">
        <p14:creationId xmlns:p14="http://schemas.microsoft.com/office/powerpoint/2010/main" val="365843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59B72D17-6F01-B35F-D8F4-8F6D80E6E470}"/>
              </a:ext>
            </a:extLst>
          </p:cNvPr>
          <p:cNvSpPr txBox="1"/>
          <p:nvPr userDrawn="1"/>
        </p:nvSpPr>
        <p:spPr>
          <a:xfrm>
            <a:off x="6385024" y="6281113"/>
            <a:ext cx="2237678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it-IT" sz="800" dirty="0" err="1">
                <a:solidFill>
                  <a:srgbClr val="11438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www.italy-croatia.eu</a:t>
            </a:r>
            <a:endParaRPr lang="it-IT" sz="800" dirty="0">
              <a:solidFill>
                <a:srgbClr val="11438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3169D301-627A-AE66-5F10-10592CAEF06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40000" y="540000"/>
            <a:ext cx="3132000" cy="1383201"/>
          </a:xfrm>
          <a:prstGeom prst="rect">
            <a:avLst/>
          </a:prstGeom>
        </p:spPr>
      </p:pic>
      <p:pic>
        <p:nvPicPr>
          <p:cNvPr id="3" name="Immagine 2" descr="Immagine che contiene testo, esterni, screenshot&#10;&#10;Descrizione generata automaticamente">
            <a:extLst>
              <a:ext uri="{FF2B5EF4-FFF2-40B4-BE49-F238E27FC236}">
                <a16:creationId xmlns:a16="http://schemas.microsoft.com/office/drawing/2014/main" id="{6EFEA1CA-15B1-72E5-F4F9-F5696B4CC34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1923201"/>
            <a:ext cx="9144000" cy="4934799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D83FC560-A1D8-33B6-EC7D-31E514035F5F}"/>
              </a:ext>
            </a:extLst>
          </p:cNvPr>
          <p:cNvSpPr txBox="1"/>
          <p:nvPr userDrawn="1"/>
        </p:nvSpPr>
        <p:spPr>
          <a:xfrm>
            <a:off x="795866" y="1568281"/>
            <a:ext cx="1104790" cy="2693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150" b="1" dirty="0">
                <a:solidFill>
                  <a:srgbClr val="0E6EB6"/>
                </a:solidFill>
                <a:latin typeface="Montserrat Bold" pitchFamily="2" charset="0"/>
              </a:rPr>
              <a:t>DEMY-Coop</a:t>
            </a:r>
          </a:p>
        </p:txBody>
      </p:sp>
    </p:spTree>
    <p:extLst>
      <p:ext uri="{BB962C8B-B14F-4D97-AF65-F5344CB8AC3E}">
        <p14:creationId xmlns:p14="http://schemas.microsoft.com/office/powerpoint/2010/main" val="3464775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customXml" Target="../ink/ink3.xml"/><Relationship Id="rId3" Type="http://schemas.openxmlformats.org/officeDocument/2006/relationships/customXml" Target="../ink/ink1.xml"/><Relationship Id="rId34" Type="http://schemas.openxmlformats.org/officeDocument/2006/relationships/customXml" Target="../ink/ink6.xml"/><Relationship Id="rId12" Type="http://schemas.openxmlformats.org/officeDocument/2006/relationships/image" Target="../media/image8.png"/><Relationship Id="rId33" Type="http://schemas.openxmlformats.org/officeDocument/2006/relationships/image" Target="../media/image18.png"/><Relationship Id="rId38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6" Type="http://schemas.openxmlformats.org/officeDocument/2006/relationships/customXml" Target="../ink/ink5.xml"/><Relationship Id="rId1" Type="http://schemas.openxmlformats.org/officeDocument/2006/relationships/slideLayout" Target="../slideLayouts/slideLayout1.xml"/><Relationship Id="rId11" Type="http://schemas.openxmlformats.org/officeDocument/2006/relationships/customXml" Target="../ink/ink2.xml"/><Relationship Id="rId37" Type="http://schemas.openxmlformats.org/officeDocument/2006/relationships/image" Target="../media/image20.png"/><Relationship Id="rId15" Type="http://schemas.openxmlformats.org/officeDocument/2006/relationships/customXml" Target="../ink/ink4.xml"/><Relationship Id="rId10" Type="http://schemas.openxmlformats.org/officeDocument/2006/relationships/image" Target="../media/image7.png"/><Relationship Id="rId1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svg"/><Relationship Id="rId10" Type="http://schemas.openxmlformats.org/officeDocument/2006/relationships/image" Target="../media/image4.png"/><Relationship Id="rId4" Type="http://schemas.openxmlformats.org/officeDocument/2006/relationships/image" Target="../media/image12.png"/><Relationship Id="rId9" Type="http://schemas.openxmlformats.org/officeDocument/2006/relationships/image" Target="../media/image1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751A7913-BCB8-EF69-B501-5748D3E13A5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76487" y="4632556"/>
            <a:ext cx="8116784" cy="365755"/>
          </a:xfrm>
        </p:spPr>
        <p:txBody>
          <a:bodyPr/>
          <a:lstStyle/>
          <a:p>
            <a:r>
              <a:rPr lang="it-IT" sz="2200" dirty="0"/>
              <a:t>Petrarca Simone e </a:t>
            </a:r>
            <a:r>
              <a:rPr lang="it-IT" sz="2200" dirty="0" err="1"/>
              <a:t>Antonilli</a:t>
            </a:r>
            <a:r>
              <a:rPr lang="it-IT" sz="2200" dirty="0"/>
              <a:t> </a:t>
            </a:r>
            <a:r>
              <a:rPr lang="it-IT" sz="2200" dirty="0" err="1"/>
              <a:t>Brian|Forum</a:t>
            </a:r>
            <a:r>
              <a:rPr lang="it-IT" sz="2200" dirty="0"/>
              <a:t> Giovani di Isernia</a:t>
            </a:r>
          </a:p>
        </p:txBody>
      </p: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29EE4675-29F0-16EB-A10B-EF58272CC2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6486" y="5054265"/>
            <a:ext cx="7791025" cy="362413"/>
          </a:xfrm>
        </p:spPr>
        <p:txBody>
          <a:bodyPr/>
          <a:lstStyle/>
          <a:p>
            <a:r>
              <a:rPr lang="it-IT" dirty="0" err="1"/>
              <a:t>Final</a:t>
            </a:r>
            <a:r>
              <a:rPr lang="it-IT" dirty="0"/>
              <a:t> Conference| Campobasso (IT) | 18 </a:t>
            </a:r>
            <a:r>
              <a:rPr lang="it-IT" dirty="0" err="1"/>
              <a:t>December</a:t>
            </a:r>
            <a:r>
              <a:rPr lang="it-IT" dirty="0"/>
              <a:t> 2024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put penna 4">
                <a:extLst>
                  <a:ext uri="{FF2B5EF4-FFF2-40B4-BE49-F238E27FC236}">
                    <a16:creationId xmlns:a16="http://schemas.microsoft.com/office/drawing/2014/main" id="{AC6D076E-9F09-AF4F-668D-DD06208BC2B4}"/>
                  </a:ext>
                </a:extLst>
              </p14:cNvPr>
              <p14:cNvContentPartPr/>
              <p14:nvPr/>
            </p14:nvContentPartPr>
            <p14:xfrm>
              <a:off x="-2020963" y="3237958"/>
              <a:ext cx="12240" cy="6120"/>
            </p14:xfrm>
          </p:contentPart>
        </mc:Choice>
        <mc:Fallback xmlns="">
          <p:pic>
            <p:nvPicPr>
              <p:cNvPr id="5" name="Input penna 4">
                <a:extLst>
                  <a:ext uri="{FF2B5EF4-FFF2-40B4-BE49-F238E27FC236}">
                    <a16:creationId xmlns:a16="http://schemas.microsoft.com/office/drawing/2014/main" id="{AC6D076E-9F09-AF4F-668D-DD06208BC2B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-2074603" y="3129958"/>
                <a:ext cx="119880" cy="22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6" name="Input penna 5">
                <a:extLst>
                  <a:ext uri="{FF2B5EF4-FFF2-40B4-BE49-F238E27FC236}">
                    <a16:creationId xmlns:a16="http://schemas.microsoft.com/office/drawing/2014/main" id="{7445DBF2-B463-B5B4-F7A3-A99D81005124}"/>
                  </a:ext>
                </a:extLst>
              </p14:cNvPr>
              <p14:cNvContentPartPr/>
              <p14:nvPr/>
            </p14:nvContentPartPr>
            <p14:xfrm>
              <a:off x="-2038963" y="3252358"/>
              <a:ext cx="360" cy="360"/>
            </p14:xfrm>
          </p:contentPart>
        </mc:Choice>
        <mc:Fallback xmlns="">
          <p:pic>
            <p:nvPicPr>
              <p:cNvPr id="6" name="Input penna 5">
                <a:extLst>
                  <a:ext uri="{FF2B5EF4-FFF2-40B4-BE49-F238E27FC236}">
                    <a16:creationId xmlns:a16="http://schemas.microsoft.com/office/drawing/2014/main" id="{7445DBF2-B463-B5B4-F7A3-A99D81005124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-2092963" y="3144718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5EB92FEC-2EE8-FAFD-79E2-9A2487025E5C}"/>
                  </a:ext>
                </a:extLst>
              </p14:cNvPr>
              <p14:cNvContentPartPr/>
              <p14:nvPr/>
            </p14:nvContentPartPr>
            <p14:xfrm>
              <a:off x="5409437" y="3492838"/>
              <a:ext cx="77760" cy="1923840"/>
            </p14:xfrm>
          </p:contentPart>
        </mc:Choice>
        <mc:Fallback xmlns=""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5EB92FEC-2EE8-FAFD-79E2-9A2487025E5C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355437" y="3384838"/>
                <a:ext cx="185400" cy="213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1" name="Input penna 10">
                <a:extLst>
                  <a:ext uri="{FF2B5EF4-FFF2-40B4-BE49-F238E27FC236}">
                    <a16:creationId xmlns:a16="http://schemas.microsoft.com/office/drawing/2014/main" id="{990075F6-5CC4-94C8-EE75-1CDE9AE97C9C}"/>
                  </a:ext>
                </a:extLst>
              </p14:cNvPr>
              <p14:cNvContentPartPr/>
              <p14:nvPr/>
            </p14:nvContentPartPr>
            <p14:xfrm>
              <a:off x="1918517" y="2158678"/>
              <a:ext cx="360" cy="360"/>
            </p14:xfrm>
          </p:contentPart>
        </mc:Choice>
        <mc:Fallback xmlns="">
          <p:pic>
            <p:nvPicPr>
              <p:cNvPr id="11" name="Input penna 10">
                <a:extLst>
                  <a:ext uri="{FF2B5EF4-FFF2-40B4-BE49-F238E27FC236}">
                    <a16:creationId xmlns:a16="http://schemas.microsoft.com/office/drawing/2014/main" id="{990075F6-5CC4-94C8-EE75-1CDE9AE97C9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864517" y="2050678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0" name="Input penna 29">
                <a:extLst>
                  <a:ext uri="{FF2B5EF4-FFF2-40B4-BE49-F238E27FC236}">
                    <a16:creationId xmlns:a16="http://schemas.microsoft.com/office/drawing/2014/main" id="{21478333-F898-A4A3-960A-997B924674C6}"/>
                  </a:ext>
                </a:extLst>
              </p14:cNvPr>
              <p14:cNvContentPartPr/>
              <p14:nvPr/>
            </p14:nvContentPartPr>
            <p14:xfrm>
              <a:off x="968905" y="1797480"/>
              <a:ext cx="1110240" cy="136440"/>
            </p14:xfrm>
          </p:contentPart>
        </mc:Choice>
        <mc:Fallback xmlns="">
          <p:pic>
            <p:nvPicPr>
              <p:cNvPr id="30" name="Input penna 29">
                <a:extLst>
                  <a:ext uri="{FF2B5EF4-FFF2-40B4-BE49-F238E27FC236}">
                    <a16:creationId xmlns:a16="http://schemas.microsoft.com/office/drawing/2014/main" id="{21478333-F898-A4A3-960A-997B924674C6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960265" y="1788840"/>
                <a:ext cx="112788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37" name="Input penna 36">
                <a:extLst>
                  <a:ext uri="{FF2B5EF4-FFF2-40B4-BE49-F238E27FC236}">
                    <a16:creationId xmlns:a16="http://schemas.microsoft.com/office/drawing/2014/main" id="{679E171C-D874-AA0D-4A35-50AB7AABC668}"/>
                  </a:ext>
                </a:extLst>
              </p14:cNvPr>
              <p14:cNvContentPartPr/>
              <p14:nvPr/>
            </p14:nvContentPartPr>
            <p14:xfrm>
              <a:off x="1385046" y="1548678"/>
              <a:ext cx="20880" cy="131040"/>
            </p14:xfrm>
          </p:contentPart>
        </mc:Choice>
        <mc:Fallback xmlns="">
          <p:pic>
            <p:nvPicPr>
              <p:cNvPr id="37" name="Input penna 36">
                <a:extLst>
                  <a:ext uri="{FF2B5EF4-FFF2-40B4-BE49-F238E27FC236}">
                    <a16:creationId xmlns:a16="http://schemas.microsoft.com/office/drawing/2014/main" id="{679E171C-D874-AA0D-4A35-50AB7AABC668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1376406" y="1539678"/>
                <a:ext cx="38520" cy="14868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Segnaposto testo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3200" dirty="0"/>
              <a:t>ENGAGING YOUTH THROUGH TERRITORIAL COOPERATION.</a:t>
            </a:r>
          </a:p>
          <a:p>
            <a:r>
              <a:rPr lang="en-US" sz="3200" dirty="0"/>
              <a:t>RESULTS OF THE DEMY-COOP PROJECT.</a:t>
            </a:r>
            <a:endParaRPr lang="it-IT" sz="3200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2B646C47-A91F-356E-1CBF-E37A6508F911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4914498" y="466706"/>
            <a:ext cx="4229502" cy="970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315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4985FA-BDB5-7E06-3206-902ECC0377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241B3D3-B727-7D35-28BE-7D91FF84A8C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8160" y="2043823"/>
            <a:ext cx="8107680" cy="3081883"/>
          </a:xfrm>
        </p:spPr>
        <p:txBody>
          <a:bodyPr/>
          <a:lstStyle/>
          <a:p>
            <a:pPr algn="just"/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-) Il Forum Giovani di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Isernia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nasce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per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iniziativa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di un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gruppo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eterogeneo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di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giovani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per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creare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un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contenitore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dove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sviluppare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risposte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ai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problemi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della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città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e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della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componente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giovanile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residente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ad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Isernia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, ma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spesso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costretta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anche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ad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emigrare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in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cerca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di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migliori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opportunità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di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formazione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e di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professione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;</a:t>
            </a:r>
          </a:p>
          <a:p>
            <a:pPr algn="just"/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-) La prima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bozza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di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regolamento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vede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la luce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nei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primi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mesi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del 2021, per poi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essere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approvato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definitivamente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nel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settembre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2022. Si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vota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per la prima volta a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Marzo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2024;</a:t>
            </a:r>
          </a:p>
          <a:p>
            <a:pPr algn="just"/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-) Forum Giovani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quindi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si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costiuisce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come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ente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di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diritto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pubblico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,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composto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da un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Consiglio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di 9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membri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di diverse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fasce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d’età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 con un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Presidente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ed un Vice-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Presidente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.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Votano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e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possono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essere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eletti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tutti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i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residenti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;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anche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stranieri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,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che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hanno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tra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I 15 e I 29 anni di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età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.</a:t>
            </a:r>
          </a:p>
          <a:p>
            <a:pPr algn="just"/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latin typeface="Calibri "/>
              <a:ea typeface="+mn-ea"/>
              <a:cs typeface="Calibri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CAB9EFD-EF6D-1CFF-71F5-B3C99D9444DE}"/>
              </a:ext>
            </a:extLst>
          </p:cNvPr>
          <p:cNvSpPr txBox="1"/>
          <p:nvPr/>
        </p:nvSpPr>
        <p:spPr>
          <a:xfrm>
            <a:off x="6332702" y="555368"/>
            <a:ext cx="24150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>
                <a:solidFill>
                  <a:srgbClr val="40A2D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>
                <a:sym typeface="Calibri Bold" charset="0"/>
              </a:rPr>
              <a:t>Il Forum</a:t>
            </a:r>
            <a:endParaRPr lang="it-IT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B3AC835A-C9BD-3D67-1A32-DCC1A66E4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5888" y="6309366"/>
            <a:ext cx="2428111" cy="557181"/>
          </a:xfrm>
          <a:prstGeom prst="rect">
            <a:avLst/>
          </a:prstGeom>
        </p:spPr>
      </p:pic>
      <p:grpSp>
        <p:nvGrpSpPr>
          <p:cNvPr id="4" name="Gruppo 3">
            <a:extLst>
              <a:ext uri="{FF2B5EF4-FFF2-40B4-BE49-F238E27FC236}">
                <a16:creationId xmlns:a16="http://schemas.microsoft.com/office/drawing/2014/main" id="{C65E3336-E929-5545-5952-66F4DF41F70A}"/>
              </a:ext>
            </a:extLst>
          </p:cNvPr>
          <p:cNvGrpSpPr/>
          <p:nvPr/>
        </p:nvGrpSpPr>
        <p:grpSpPr>
          <a:xfrm>
            <a:off x="1576976" y="6417342"/>
            <a:ext cx="4095700" cy="416843"/>
            <a:chOff x="1030566" y="4725239"/>
            <a:chExt cx="4095700" cy="416843"/>
          </a:xfrm>
        </p:grpSpPr>
        <p:grpSp>
          <p:nvGrpSpPr>
            <p:cNvPr id="13" name="Gruppo 12">
              <a:extLst>
                <a:ext uri="{FF2B5EF4-FFF2-40B4-BE49-F238E27FC236}">
                  <a16:creationId xmlns:a16="http://schemas.microsoft.com/office/drawing/2014/main" id="{2A00AF88-216B-AA14-26AA-5A054BCFFEB7}"/>
                </a:ext>
              </a:extLst>
            </p:cNvPr>
            <p:cNvGrpSpPr/>
            <p:nvPr/>
          </p:nvGrpSpPr>
          <p:grpSpPr>
            <a:xfrm>
              <a:off x="4037611" y="4774473"/>
              <a:ext cx="1088655" cy="289798"/>
              <a:chOff x="-7130929" y="5021893"/>
              <a:chExt cx="4014089" cy="885599"/>
            </a:xfrm>
          </p:grpSpPr>
          <p:pic>
            <p:nvPicPr>
              <p:cNvPr id="7" name="Picture 2">
                <a:extLst>
                  <a:ext uri="{FF2B5EF4-FFF2-40B4-BE49-F238E27FC236}">
                    <a16:creationId xmlns:a16="http://schemas.microsoft.com/office/drawing/2014/main" id="{15C4E65B-99AC-CD90-8200-A2DE2E607D6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7130929" y="5021893"/>
                <a:ext cx="1634945" cy="8855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" name="image1.png">
                <a:extLst>
                  <a:ext uri="{FF2B5EF4-FFF2-40B4-BE49-F238E27FC236}">
                    <a16:creationId xmlns:a16="http://schemas.microsoft.com/office/drawing/2014/main" id="{1BB36D46-EF69-F311-5A2B-FFC074D17C6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5201989" y="5037698"/>
                <a:ext cx="2085149" cy="791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4" name="Immagine 13">
              <a:extLst>
                <a:ext uri="{FF2B5EF4-FFF2-40B4-BE49-F238E27FC236}">
                  <a16:creationId xmlns:a16="http://schemas.microsoft.com/office/drawing/2014/main" id="{23810B19-BE99-C2DF-D74B-09039DB8EA6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0566" y="4728026"/>
              <a:ext cx="1266353" cy="388262"/>
            </a:xfrm>
            <a:prstGeom prst="rect">
              <a:avLst/>
            </a:prstGeom>
          </p:spPr>
        </p:pic>
        <p:pic>
          <p:nvPicPr>
            <p:cNvPr id="15" name="Immagine 14">
              <a:extLst>
                <a:ext uri="{FF2B5EF4-FFF2-40B4-BE49-F238E27FC236}">
                  <a16:creationId xmlns:a16="http://schemas.microsoft.com/office/drawing/2014/main" id="{C79B59A5-6BD5-05C2-736E-4E36727E491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1528" y="4725239"/>
              <a:ext cx="872723" cy="416843"/>
            </a:xfrm>
            <a:prstGeom prst="rect">
              <a:avLst/>
            </a:prstGeom>
          </p:spPr>
        </p:pic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C59480EB-A44E-D333-6110-FB257183685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3469" y="4735188"/>
              <a:ext cx="443411" cy="3843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1686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FFC25-8EF6-46C5-645F-B9DACB0AC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DA1A0FD-37A3-5C31-8B6E-28C1C10347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8160" y="2043823"/>
            <a:ext cx="8107680" cy="3081883"/>
          </a:xfrm>
        </p:spPr>
        <p:txBody>
          <a:bodyPr/>
          <a:lstStyle/>
          <a:p>
            <a:pPr algn="just"/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Data la natura di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ente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di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diritto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pubblico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, il nostro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regolamento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è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stabilito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da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delibera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del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consiglio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comunale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. Non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disponiamo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di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risorse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direttamente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impiegabili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da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nostre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autonome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determinazioni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, ma le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otteniamo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su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richiesta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motivate ad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ogni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esigenza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ritenuta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di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apprezzabile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interesse dal Forum e la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struttura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comunale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in un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clima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di serena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collaborazione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. </a:t>
            </a:r>
          </a:p>
          <a:p>
            <a:pPr algn="just"/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La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funzione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principale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della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nostra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istituzione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è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quella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di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essere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interlocutore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tra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i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giovani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e la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struttura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comunale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e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quindi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di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rendere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effettivamente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partecipe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la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comunità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a determinate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decisioni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che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la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riguardano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.</a:t>
            </a:r>
          </a:p>
          <a:p>
            <a:pPr algn="just"/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Questa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partecipazione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è create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incentivando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con la nostra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disponibilità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il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dialogo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ed il confront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tra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le diverse parti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sociali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che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compongono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l’etereogeneità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tipica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di una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comunità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intergenerazionale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come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quella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del nostro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terriorio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. </a:t>
            </a:r>
          </a:p>
          <a:p>
            <a:pPr algn="just"/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Da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regolamento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consideriamo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necessario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questo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approccio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per far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prendere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forma le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istanze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delle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generazioni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più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giovani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e di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essere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la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testa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di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ponte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tra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comunità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e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decisiori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politici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. 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CA7278EA-E39D-2B10-9274-BF3AC86E7B20}"/>
              </a:ext>
            </a:extLst>
          </p:cNvPr>
          <p:cNvSpPr txBox="1"/>
          <p:nvPr/>
        </p:nvSpPr>
        <p:spPr>
          <a:xfrm>
            <a:off x="6332702" y="555368"/>
            <a:ext cx="241505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>
                <a:solidFill>
                  <a:srgbClr val="40A2D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 err="1">
                <a:sym typeface="Calibri Bold" charset="0"/>
              </a:rPr>
              <a:t>Finalità</a:t>
            </a:r>
            <a:r>
              <a:rPr lang="en-US" dirty="0">
                <a:sym typeface="Calibri Bold" charset="0"/>
              </a:rPr>
              <a:t> </a:t>
            </a:r>
            <a:r>
              <a:rPr lang="en-US" dirty="0" err="1">
                <a:sym typeface="Calibri Bold" charset="0"/>
              </a:rPr>
              <a:t>istituzionali</a:t>
            </a:r>
            <a:endParaRPr lang="it-IT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307C5D0C-39B2-67AB-02EA-FB7BD605B1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5888" y="6309366"/>
            <a:ext cx="2428111" cy="557181"/>
          </a:xfrm>
          <a:prstGeom prst="rect">
            <a:avLst/>
          </a:prstGeom>
        </p:spPr>
      </p:pic>
      <p:grpSp>
        <p:nvGrpSpPr>
          <p:cNvPr id="4" name="Gruppo 3">
            <a:extLst>
              <a:ext uri="{FF2B5EF4-FFF2-40B4-BE49-F238E27FC236}">
                <a16:creationId xmlns:a16="http://schemas.microsoft.com/office/drawing/2014/main" id="{D649B848-A95F-A2D6-A63B-5F63E3D0F457}"/>
              </a:ext>
            </a:extLst>
          </p:cNvPr>
          <p:cNvGrpSpPr/>
          <p:nvPr/>
        </p:nvGrpSpPr>
        <p:grpSpPr>
          <a:xfrm>
            <a:off x="1576976" y="6417342"/>
            <a:ext cx="4095700" cy="416843"/>
            <a:chOff x="1030566" y="4725239"/>
            <a:chExt cx="4095700" cy="416843"/>
          </a:xfrm>
        </p:grpSpPr>
        <p:grpSp>
          <p:nvGrpSpPr>
            <p:cNvPr id="13" name="Gruppo 12">
              <a:extLst>
                <a:ext uri="{FF2B5EF4-FFF2-40B4-BE49-F238E27FC236}">
                  <a16:creationId xmlns:a16="http://schemas.microsoft.com/office/drawing/2014/main" id="{B4F31192-A778-624F-D08C-2C0D76E74321}"/>
                </a:ext>
              </a:extLst>
            </p:cNvPr>
            <p:cNvGrpSpPr/>
            <p:nvPr/>
          </p:nvGrpSpPr>
          <p:grpSpPr>
            <a:xfrm>
              <a:off x="4037611" y="4774473"/>
              <a:ext cx="1088655" cy="289798"/>
              <a:chOff x="-7130929" y="5021893"/>
              <a:chExt cx="4014089" cy="885599"/>
            </a:xfrm>
          </p:grpSpPr>
          <p:pic>
            <p:nvPicPr>
              <p:cNvPr id="7" name="Picture 2">
                <a:extLst>
                  <a:ext uri="{FF2B5EF4-FFF2-40B4-BE49-F238E27FC236}">
                    <a16:creationId xmlns:a16="http://schemas.microsoft.com/office/drawing/2014/main" id="{D04748B1-B4B3-C750-28B3-51BAA94E9BA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7130929" y="5021893"/>
                <a:ext cx="1634945" cy="8855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" name="image1.png">
                <a:extLst>
                  <a:ext uri="{FF2B5EF4-FFF2-40B4-BE49-F238E27FC236}">
                    <a16:creationId xmlns:a16="http://schemas.microsoft.com/office/drawing/2014/main" id="{32321857-1F1A-8651-63DC-ABA11B4A618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5201989" y="5037698"/>
                <a:ext cx="2085149" cy="791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4" name="Immagine 13">
              <a:extLst>
                <a:ext uri="{FF2B5EF4-FFF2-40B4-BE49-F238E27FC236}">
                  <a16:creationId xmlns:a16="http://schemas.microsoft.com/office/drawing/2014/main" id="{02F33ECC-0F2D-3C06-F2AC-91F3EEDE2F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0566" y="4728026"/>
              <a:ext cx="1266353" cy="388262"/>
            </a:xfrm>
            <a:prstGeom prst="rect">
              <a:avLst/>
            </a:prstGeom>
          </p:spPr>
        </p:pic>
        <p:pic>
          <p:nvPicPr>
            <p:cNvPr id="15" name="Immagine 14">
              <a:extLst>
                <a:ext uri="{FF2B5EF4-FFF2-40B4-BE49-F238E27FC236}">
                  <a16:creationId xmlns:a16="http://schemas.microsoft.com/office/drawing/2014/main" id="{B3262960-3186-E02F-4B14-82B081C4F62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1528" y="4725239"/>
              <a:ext cx="872723" cy="416843"/>
            </a:xfrm>
            <a:prstGeom prst="rect">
              <a:avLst/>
            </a:prstGeom>
          </p:spPr>
        </p:pic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BC8636B3-67AE-E148-B2FD-582CD917E1C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3469" y="4735188"/>
              <a:ext cx="443411" cy="3843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96881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A45327-2422-2F5F-A0E8-8C9D09312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39DBEDB-6B80-4A53-AEA4-AE3C72754A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8160" y="2043823"/>
            <a:ext cx="8107680" cy="3081883"/>
          </a:xfrm>
        </p:spPr>
        <p:txBody>
          <a:bodyPr/>
          <a:lstStyle/>
          <a:p>
            <a:pPr algn="just"/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Come Forum Giovani di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Isernia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ci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siamo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impegnati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a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realizzare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eventi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finalizzati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a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promuovere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attività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culturali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e recreative, con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particolare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attenzione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 verso le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emergenti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correnti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di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pensiero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nella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comunità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giovanile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;</a:t>
            </a:r>
          </a:p>
          <a:p>
            <a:pPr algn="just"/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Altresì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siamo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coinvolti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con diverse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associazioni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,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tra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cui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citiamo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la stretta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collaborazione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con la Pro Loco Giovani di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Isernia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,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nell’ampio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discorso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di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promuovere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attività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di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programmazione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eventi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al fine di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garantire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una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solida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e continua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offerta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culturale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in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grado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di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stimolare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l’aggregazione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giovanile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. </a:t>
            </a:r>
          </a:p>
          <a:p>
            <a:pPr algn="just"/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Nel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perseguire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gli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scopi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stabiliti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nel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nostro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regolamento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,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siamo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anche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coinvilti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in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vari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progetti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,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tra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cui uno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dell’ANCI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denominato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“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Vivaio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delle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Imprese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”,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che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stimola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lo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sviluppo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dell’imprenditorialità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giovanile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nelle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aree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interne.</a:t>
            </a:r>
          </a:p>
          <a:p>
            <a:pPr algn="just"/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Tale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attività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è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catalizzata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anche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dalla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recente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apertura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di un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centro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di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aggregazione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giovanile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presso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la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biblioteca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comunale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, con la quale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lavoriamo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per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creare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ulteriori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sinergie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tra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le diverse anime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della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città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.</a:t>
            </a:r>
          </a:p>
          <a:p>
            <a:pPr algn="just"/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Nel future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prossimo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e remote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puntiamo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a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consolidare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questo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modello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partecipativo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nelle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buone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pratiche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di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amministrazione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, per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garantire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sempre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raccordo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con la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compagine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sociale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per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definizione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propulsion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della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novità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 e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dell’innovazione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"/>
                <a:ea typeface="+mn-ea"/>
                <a:cs typeface="Calibri"/>
              </a:rPr>
              <a:t>.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5DFB3326-8B9D-890E-4792-3589410D54E6}"/>
              </a:ext>
            </a:extLst>
          </p:cNvPr>
          <p:cNvSpPr txBox="1"/>
          <p:nvPr/>
        </p:nvSpPr>
        <p:spPr>
          <a:xfrm>
            <a:off x="6332702" y="555368"/>
            <a:ext cx="241505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>
                <a:solidFill>
                  <a:srgbClr val="40A2D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 err="1">
                <a:sym typeface="Calibri Bold" charset="0"/>
              </a:rPr>
              <a:t>Attività</a:t>
            </a:r>
            <a:r>
              <a:rPr lang="en-US" dirty="0">
                <a:sym typeface="Calibri Bold" charset="0"/>
              </a:rPr>
              <a:t> e </a:t>
            </a:r>
            <a:r>
              <a:rPr lang="en-US" dirty="0" err="1">
                <a:sym typeface="Calibri Bold" charset="0"/>
              </a:rPr>
              <a:t>prospettive</a:t>
            </a:r>
            <a:endParaRPr lang="it-IT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FAB34DFD-5B5D-A2C3-C511-FC52DD41F3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5888" y="6309366"/>
            <a:ext cx="2428111" cy="557181"/>
          </a:xfrm>
          <a:prstGeom prst="rect">
            <a:avLst/>
          </a:prstGeom>
        </p:spPr>
      </p:pic>
      <p:grpSp>
        <p:nvGrpSpPr>
          <p:cNvPr id="4" name="Gruppo 3">
            <a:extLst>
              <a:ext uri="{FF2B5EF4-FFF2-40B4-BE49-F238E27FC236}">
                <a16:creationId xmlns:a16="http://schemas.microsoft.com/office/drawing/2014/main" id="{2BAA0233-88AA-B724-EFC7-56C405AEE143}"/>
              </a:ext>
            </a:extLst>
          </p:cNvPr>
          <p:cNvGrpSpPr/>
          <p:nvPr/>
        </p:nvGrpSpPr>
        <p:grpSpPr>
          <a:xfrm>
            <a:off x="1576976" y="6417342"/>
            <a:ext cx="4095700" cy="416843"/>
            <a:chOff x="1030566" y="4725239"/>
            <a:chExt cx="4095700" cy="416843"/>
          </a:xfrm>
        </p:grpSpPr>
        <p:grpSp>
          <p:nvGrpSpPr>
            <p:cNvPr id="13" name="Gruppo 12">
              <a:extLst>
                <a:ext uri="{FF2B5EF4-FFF2-40B4-BE49-F238E27FC236}">
                  <a16:creationId xmlns:a16="http://schemas.microsoft.com/office/drawing/2014/main" id="{378408AF-6216-4ED5-BD44-B85EB6C6F0D5}"/>
                </a:ext>
              </a:extLst>
            </p:cNvPr>
            <p:cNvGrpSpPr/>
            <p:nvPr/>
          </p:nvGrpSpPr>
          <p:grpSpPr>
            <a:xfrm>
              <a:off x="4037611" y="4774473"/>
              <a:ext cx="1088655" cy="289798"/>
              <a:chOff x="-7130929" y="5021893"/>
              <a:chExt cx="4014089" cy="885599"/>
            </a:xfrm>
          </p:grpSpPr>
          <p:pic>
            <p:nvPicPr>
              <p:cNvPr id="7" name="Picture 2">
                <a:extLst>
                  <a:ext uri="{FF2B5EF4-FFF2-40B4-BE49-F238E27FC236}">
                    <a16:creationId xmlns:a16="http://schemas.microsoft.com/office/drawing/2014/main" id="{A2D2CC4D-9EA1-F721-6511-3E8F0A604C4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7130929" y="5021893"/>
                <a:ext cx="1634945" cy="8855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" name="image1.png">
                <a:extLst>
                  <a:ext uri="{FF2B5EF4-FFF2-40B4-BE49-F238E27FC236}">
                    <a16:creationId xmlns:a16="http://schemas.microsoft.com/office/drawing/2014/main" id="{AF86DCFB-1541-F059-7FDB-132B91C58FE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5201989" y="5037698"/>
                <a:ext cx="2085149" cy="791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4" name="Immagine 13">
              <a:extLst>
                <a:ext uri="{FF2B5EF4-FFF2-40B4-BE49-F238E27FC236}">
                  <a16:creationId xmlns:a16="http://schemas.microsoft.com/office/drawing/2014/main" id="{D7E01411-F2E6-9D5D-E44D-B5755715327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0566" y="4728026"/>
              <a:ext cx="1266353" cy="388262"/>
            </a:xfrm>
            <a:prstGeom prst="rect">
              <a:avLst/>
            </a:prstGeom>
          </p:spPr>
        </p:pic>
        <p:pic>
          <p:nvPicPr>
            <p:cNvPr id="15" name="Immagine 14">
              <a:extLst>
                <a:ext uri="{FF2B5EF4-FFF2-40B4-BE49-F238E27FC236}">
                  <a16:creationId xmlns:a16="http://schemas.microsoft.com/office/drawing/2014/main" id="{6DAA4290-81B7-471F-105C-CF0F07865DC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1528" y="4725239"/>
              <a:ext cx="872723" cy="416843"/>
            </a:xfrm>
            <a:prstGeom prst="rect">
              <a:avLst/>
            </a:prstGeom>
          </p:spPr>
        </p:pic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73E72E6C-88EB-C397-0947-56A5152D54A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3469" y="4735188"/>
              <a:ext cx="443411" cy="3843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30670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894C459E-79F8-5C79-12EA-2658FDD366C8}"/>
              </a:ext>
            </a:extLst>
          </p:cNvPr>
          <p:cNvSpPr txBox="1"/>
          <p:nvPr/>
        </p:nvSpPr>
        <p:spPr>
          <a:xfrm>
            <a:off x="539073" y="2787105"/>
            <a:ext cx="4132700" cy="346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Organization: Forum Giovani di Isernia</a:t>
            </a:r>
          </a:p>
          <a:p>
            <a:r>
              <a:rPr lang="it-IT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Speaker: Petrarca Simone e </a:t>
            </a:r>
            <a:r>
              <a:rPr lang="it-IT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Antonilli</a:t>
            </a:r>
            <a:r>
              <a:rPr lang="it-IT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Brian</a:t>
            </a:r>
            <a:endParaRPr lang="it-IT" sz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it-IT" sz="1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it-IT" sz="8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it-IT" sz="11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it-IT" sz="11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it-IT" sz="11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Address</a:t>
            </a:r>
            <a:r>
              <a:rPr lang="it-IT" sz="1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</a:p>
          <a:p>
            <a:pPr lvl="1"/>
            <a:endParaRPr lang="it-IT" sz="11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it-IT" sz="1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Email</a:t>
            </a:r>
          </a:p>
          <a:p>
            <a:pPr lvl="1"/>
            <a:endParaRPr lang="it-IT" sz="11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it-IT" sz="1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Mobile no.</a:t>
            </a:r>
          </a:p>
          <a:p>
            <a:pPr lvl="1"/>
            <a:endParaRPr lang="it-IT" sz="11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it-IT" sz="11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Webiste</a:t>
            </a:r>
            <a:r>
              <a:rPr lang="it-IT" sz="1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</a:p>
          <a:p>
            <a:pPr lvl="1"/>
            <a:endParaRPr lang="it-IT" sz="1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endParaRPr lang="it-IT" sz="1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endParaRPr lang="it-IT" sz="1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Elemento grafico 2" descr="Busta contorno">
            <a:extLst>
              <a:ext uri="{FF2B5EF4-FFF2-40B4-BE49-F238E27FC236}">
                <a16:creationId xmlns:a16="http://schemas.microsoft.com/office/drawing/2014/main" id="{237E2824-64A6-9CC2-651F-159542C9B5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6536" y="4303129"/>
            <a:ext cx="280514" cy="280514"/>
          </a:xfrm>
          <a:prstGeom prst="rect">
            <a:avLst/>
          </a:prstGeom>
        </p:spPr>
      </p:pic>
      <p:pic>
        <p:nvPicPr>
          <p:cNvPr id="4" name="Elemento grafico 3" descr="Cornetta contorno">
            <a:extLst>
              <a:ext uri="{FF2B5EF4-FFF2-40B4-BE49-F238E27FC236}">
                <a16:creationId xmlns:a16="http://schemas.microsoft.com/office/drawing/2014/main" id="{9100AC66-E5EC-6DAA-8E32-D8965562BD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6536" y="4610817"/>
            <a:ext cx="280514" cy="280514"/>
          </a:xfrm>
          <a:prstGeom prst="rect">
            <a:avLst/>
          </a:prstGeom>
        </p:spPr>
      </p:pic>
      <p:pic>
        <p:nvPicPr>
          <p:cNvPr id="5" name="Elemento grafico 4" descr="Mondo contorno">
            <a:extLst>
              <a:ext uri="{FF2B5EF4-FFF2-40B4-BE49-F238E27FC236}">
                <a16:creationId xmlns:a16="http://schemas.microsoft.com/office/drawing/2014/main" id="{67CE3442-E65F-B5BA-D239-6BB829EBF3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6536" y="4918505"/>
            <a:ext cx="280514" cy="280514"/>
          </a:xfrm>
          <a:prstGeom prst="rect">
            <a:avLst/>
          </a:prstGeom>
        </p:spPr>
      </p:pic>
      <p:pic>
        <p:nvPicPr>
          <p:cNvPr id="6" name="Elemento grafico 5" descr="Mappa con segnaposto contorno">
            <a:extLst>
              <a:ext uri="{FF2B5EF4-FFF2-40B4-BE49-F238E27FC236}">
                <a16:creationId xmlns:a16="http://schemas.microsoft.com/office/drawing/2014/main" id="{916A79BE-087A-2C8E-A072-AD2AD1981B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48640" y="3960836"/>
            <a:ext cx="280514" cy="280514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C86845ED-8804-0DE6-206F-B6E99A5FF248}"/>
              </a:ext>
            </a:extLst>
          </p:cNvPr>
          <p:cNvSpPr txBox="1"/>
          <p:nvPr/>
        </p:nvSpPr>
        <p:spPr>
          <a:xfrm>
            <a:off x="4671773" y="2732984"/>
            <a:ext cx="44601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THANK YOU FOR YOUR</a:t>
            </a:r>
          </a:p>
          <a:p>
            <a:r>
              <a:rPr lang="it-IT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ATTENTION</a:t>
            </a:r>
            <a:r>
              <a:rPr lang="it-IT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!</a:t>
            </a:r>
            <a:endParaRPr lang="it-IT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7D48C1B0-CD04-4DB3-D98A-72DCD5CC8EF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14498" y="466706"/>
            <a:ext cx="4229502" cy="970548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7C9D8BA1-31F8-9737-60C7-C83A24C9CAD4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3262" t="37333" r="438" b="21379"/>
          <a:stretch/>
        </p:blipFill>
        <p:spPr>
          <a:xfrm>
            <a:off x="4754880" y="3448362"/>
            <a:ext cx="4130704" cy="2311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653515"/>
      </p:ext>
    </p:extLst>
  </p:cSld>
  <p:clrMapOvr>
    <a:masterClrMapping/>
  </p:clrMapOvr>
</p:sld>
</file>

<file path=ppt/theme/theme1.xml><?xml version="1.0" encoding="utf-8"?>
<a:theme xmlns:a="http://schemas.openxmlformats.org/drawingml/2006/main" name="Copertina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ayou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ontatti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2480</TotalTime>
  <Words>540</Words>
  <Application>Microsoft Office PowerPoint</Application>
  <PresentationFormat>Presentazione su schermo (4:3)</PresentationFormat>
  <Paragraphs>36</Paragraphs>
  <Slides>5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3</vt:i4>
      </vt:variant>
      <vt:variant>
        <vt:lpstr>Titoli diapositive</vt:lpstr>
      </vt:variant>
      <vt:variant>
        <vt:i4>5</vt:i4>
      </vt:variant>
    </vt:vector>
  </HeadingPairs>
  <TitlesOfParts>
    <vt:vector size="13" baseType="lpstr">
      <vt:lpstr>Arial</vt:lpstr>
      <vt:lpstr>Calibri</vt:lpstr>
      <vt:lpstr>Calibri </vt:lpstr>
      <vt:lpstr>Montserrat Bold</vt:lpstr>
      <vt:lpstr>Open Sans</vt:lpstr>
      <vt:lpstr>Copertina</vt:lpstr>
      <vt:lpstr>Layout</vt:lpstr>
      <vt:lpstr>Contatti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evidenzia@gmail.com</dc:creator>
  <cp:lastModifiedBy>Brian</cp:lastModifiedBy>
  <cp:revision>66</cp:revision>
  <dcterms:created xsi:type="dcterms:W3CDTF">2022-10-17T09:48:48Z</dcterms:created>
  <dcterms:modified xsi:type="dcterms:W3CDTF">2024-12-15T10:41:33Z</dcterms:modified>
</cp:coreProperties>
</file>