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61" r:id="rId8"/>
    <p:sldId id="269" r:id="rId9"/>
    <p:sldId id="270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282" y="12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4016" y="6045708"/>
            <a:ext cx="1716024" cy="45110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961" y="761"/>
            <a:ext cx="0" cy="1276350"/>
          </a:xfrm>
          <a:custGeom>
            <a:avLst/>
            <a:gdLst/>
            <a:ahLst/>
            <a:cxnLst/>
            <a:rect l="l" t="t" r="r" b="b"/>
            <a:pathLst>
              <a:path h="1276350">
                <a:moveTo>
                  <a:pt x="0" y="0"/>
                </a:moveTo>
                <a:lnTo>
                  <a:pt x="0" y="127635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888" y="720089"/>
            <a:ext cx="11936222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34EA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4016" y="6045708"/>
            <a:ext cx="1716024" cy="45110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961" y="761"/>
            <a:ext cx="0" cy="1276350"/>
          </a:xfrm>
          <a:custGeom>
            <a:avLst/>
            <a:gdLst/>
            <a:ahLst/>
            <a:cxnLst/>
            <a:rect l="l" t="t" r="r" b="b"/>
            <a:pathLst>
              <a:path h="1276350">
                <a:moveTo>
                  <a:pt x="0" y="0"/>
                </a:moveTo>
                <a:lnTo>
                  <a:pt x="0" y="127635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34EA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34EA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34016" y="6045708"/>
            <a:ext cx="1716024" cy="4511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8972" y="502107"/>
            <a:ext cx="1035405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34EA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7377" y="1892702"/>
            <a:ext cx="10182860" cy="415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jpg"/><Relationship Id="rId7" Type="http://schemas.openxmlformats.org/officeDocument/2006/relationships/hyperlink" Target="https://futurium.ec.europa.eu/en/border-focal-point-network/news/young-people-12-countries-across-eu-apply-become-youth4cooperation-cross-border-ambassador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regional_policy/policy/cooperation/macro-regional-strategies_en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interregyouth.com/resources/talk-about-iv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uropeanCommission" TargetMode="External"/><Relationship Id="rId13" Type="http://schemas.openxmlformats.org/officeDocument/2006/relationships/image" Target="../media/image15.png"/><Relationship Id="rId18" Type="http://schemas.openxmlformats.org/officeDocument/2006/relationships/hyperlink" Target="https://medium.com/%40EuropeanCommission" TargetMode="External"/><Relationship Id="rId3" Type="http://schemas.openxmlformats.org/officeDocument/2006/relationships/image" Target="../media/image14.png"/><Relationship Id="rId21" Type="http://schemas.openxmlformats.org/officeDocument/2006/relationships/image" Target="../media/image19.png"/><Relationship Id="rId7" Type="http://schemas.openxmlformats.org/officeDocument/2006/relationships/hyperlink" Target="https://twitter.com/regiointerreg" TargetMode="External"/><Relationship Id="rId12" Type="http://schemas.openxmlformats.org/officeDocument/2006/relationships/hyperlink" Target="https://www.linkedin.com/groups/13908870/?highlightedUpdateUrn=urn%3Ali%3AgroupPost%3A13908870-7171544898934947840&amp;q=highlightedFeedForGroups" TargetMode="External"/><Relationship Id="rId17" Type="http://schemas.openxmlformats.org/officeDocument/2006/relationships/image" Target="../media/image18.png"/><Relationship Id="rId25" Type="http://schemas.openxmlformats.org/officeDocument/2006/relationships/image" Target="../media/image23.png"/><Relationship Id="rId2" Type="http://schemas.openxmlformats.org/officeDocument/2006/relationships/hyperlink" Target="https://open.spotify.com/user/v7ra0as4ychfdatgcjt9nabh0?si=SEs1mANESea5kzyVy7HvDw" TargetMode="External"/><Relationship Id="rId16" Type="http://schemas.openxmlformats.org/officeDocument/2006/relationships/hyperlink" Target="https://www.instagram.com/europeancommission/" TargetMode="External"/><Relationship Id="rId20" Type="http://schemas.openxmlformats.org/officeDocument/2006/relationships/hyperlink" Target="https://www.youtube.com/%40EUinmyReg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eu_commission" TargetMode="External"/><Relationship Id="rId11" Type="http://schemas.openxmlformats.org/officeDocument/2006/relationships/hyperlink" Target="https://www.linkedin.com/showcase/european-commission-eu-funds/" TargetMode="External"/><Relationship Id="rId24" Type="http://schemas.openxmlformats.org/officeDocument/2006/relationships/image" Target="../media/image22.png"/><Relationship Id="rId5" Type="http://schemas.openxmlformats.org/officeDocument/2006/relationships/hyperlink" Target="https://europa.eu/" TargetMode="Externa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hyperlink" Target="https://www.linkedin.com/company/european-commission/" TargetMode="External"/><Relationship Id="rId19" Type="http://schemas.openxmlformats.org/officeDocument/2006/relationships/hyperlink" Target="https://www.youtube.com/user/eutube" TargetMode="External"/><Relationship Id="rId4" Type="http://schemas.openxmlformats.org/officeDocument/2006/relationships/hyperlink" Target="mailto:REGIO-YOUTH4COOPERATION@ec.europa.eu" TargetMode="External"/><Relationship Id="rId9" Type="http://schemas.openxmlformats.org/officeDocument/2006/relationships/hyperlink" Target="https://www.facebook.com/EURegioInterreg/" TargetMode="External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7556"/>
            <a:ext cx="12192000" cy="6602476"/>
            <a:chOff x="0" y="257556"/>
            <a:chExt cx="12192000" cy="6602476"/>
          </a:xfrm>
        </p:grpSpPr>
        <p:sp>
          <p:nvSpPr>
            <p:cNvPr id="3" name="object 3"/>
            <p:cNvSpPr/>
            <p:nvPr/>
          </p:nvSpPr>
          <p:spPr>
            <a:xfrm>
              <a:off x="0" y="1077467"/>
              <a:ext cx="12192000" cy="5781040"/>
            </a:xfrm>
            <a:custGeom>
              <a:avLst/>
              <a:gdLst/>
              <a:ahLst/>
              <a:cxnLst/>
              <a:rect l="l" t="t" r="r" b="b"/>
              <a:pathLst>
                <a:path w="12192000" h="5781040">
                  <a:moveTo>
                    <a:pt x="12192000" y="0"/>
                  </a:moveTo>
                  <a:lnTo>
                    <a:pt x="0" y="0"/>
                  </a:lnTo>
                  <a:lnTo>
                    <a:pt x="0" y="5780532"/>
                  </a:lnTo>
                  <a:lnTo>
                    <a:pt x="12192000" y="57805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355B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5740908" y="6618732"/>
              <a:ext cx="707390" cy="241300"/>
            </a:xfrm>
            <a:custGeom>
              <a:avLst/>
              <a:gdLst/>
              <a:ahLst/>
              <a:cxnLst/>
              <a:rect l="l" t="t" r="r" b="b"/>
              <a:pathLst>
                <a:path w="707389" h="241300">
                  <a:moveTo>
                    <a:pt x="707136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707136" y="240792"/>
                  </a:lnTo>
                  <a:lnTo>
                    <a:pt x="707136" y="0"/>
                  </a:lnTo>
                  <a:close/>
                </a:path>
              </a:pathLst>
            </a:custGeom>
            <a:solidFill>
              <a:srgbClr val="004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105" y="1980438"/>
              <a:ext cx="0" cy="4879340"/>
            </a:xfrm>
            <a:custGeom>
              <a:avLst/>
              <a:gdLst/>
              <a:ahLst/>
              <a:cxnLst/>
              <a:rect l="l" t="t" r="r" b="b"/>
              <a:pathLst>
                <a:path h="4879340">
                  <a:moveTo>
                    <a:pt x="0" y="0"/>
                  </a:moveTo>
                  <a:lnTo>
                    <a:pt x="0" y="4879074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8864" y="257556"/>
              <a:ext cx="1659636" cy="11536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666238" y="4979034"/>
            <a:ext cx="897318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lang="fr-BE" sz="2200" i="1" spc="-5" dirty="0">
                <a:solidFill>
                  <a:srgbClr val="FFFFFF"/>
                </a:solidFill>
                <a:latin typeface="Arial"/>
                <a:cs typeface="Arial"/>
              </a:rPr>
              <a:t>Clara Menasseyre</a:t>
            </a:r>
            <a:endParaRPr sz="2200" dirty="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Directorate-General</a:t>
            </a:r>
            <a:r>
              <a:rPr sz="220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sz="22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Urban</a:t>
            </a:r>
            <a:r>
              <a:rPr sz="22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Policy,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sz="220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Commission</a:t>
            </a:r>
            <a:endParaRPr sz="2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lang="fr-BE" sz="2200" i="1" spc="-5" dirty="0">
                <a:solidFill>
                  <a:srgbClr val="FFFFFF"/>
                </a:solidFill>
                <a:latin typeface="Arial"/>
                <a:cs typeface="Arial"/>
              </a:rPr>
              <a:t>18 </a:t>
            </a:r>
            <a:r>
              <a:rPr lang="fr-BE" sz="2200" i="1" spc="-5" dirty="0" err="1">
                <a:solidFill>
                  <a:srgbClr val="FFFFFF"/>
                </a:solidFill>
                <a:latin typeface="Arial"/>
                <a:cs typeface="Arial"/>
              </a:rPr>
              <a:t>December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 2024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9787" y="161544"/>
            <a:ext cx="11012424" cy="822366"/>
            <a:chOff x="589787" y="161544"/>
            <a:chExt cx="11012424" cy="822366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0870" y="204215"/>
              <a:ext cx="3581341" cy="7650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787" y="161544"/>
              <a:ext cx="963168" cy="82236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0EAC4F-B466-6F90-271B-2EFB616067C7}"/>
              </a:ext>
            </a:extLst>
          </p:cNvPr>
          <p:cNvSpPr txBox="1"/>
          <p:nvPr/>
        </p:nvSpPr>
        <p:spPr>
          <a:xfrm>
            <a:off x="2971800" y="2115187"/>
            <a:ext cx="5867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in post-2027 Interreg</a:t>
            </a:r>
            <a:endParaRPr lang="en-I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" y="761"/>
            <a:ext cx="0" cy="1276350"/>
          </a:xfrm>
          <a:custGeom>
            <a:avLst/>
            <a:gdLst/>
            <a:ahLst/>
            <a:cxnLst/>
            <a:rect l="l" t="t" r="r" b="b"/>
            <a:pathLst>
              <a:path h="1276350">
                <a:moveTo>
                  <a:pt x="0" y="0"/>
                </a:moveTo>
                <a:lnTo>
                  <a:pt x="0" y="127635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427" y="620674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67676"/>
                </a:solidFill>
                <a:latin typeface="Arial MT"/>
                <a:cs typeface="Arial MT"/>
              </a:rPr>
              <a:t>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9236" y="501141"/>
            <a:ext cx="509676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Youth4Cooperation</a:t>
            </a:r>
            <a:r>
              <a:rPr lang="fr-BE" spc="-5" dirty="0"/>
              <a:t> Group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993139" y="1852929"/>
            <a:ext cx="6891655" cy="2521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Clr>
                <a:srgbClr val="034EA1"/>
              </a:buClr>
              <a:buSzPct val="133333"/>
              <a:buChar char="•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brand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gathering</a:t>
            </a:r>
            <a:r>
              <a:rPr sz="1800" spc="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all</a:t>
            </a:r>
            <a:r>
              <a:rPr sz="18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youth</a:t>
            </a:r>
            <a:r>
              <a:rPr sz="1800" spc="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initiatives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related</a:t>
            </a:r>
            <a:r>
              <a:rPr sz="18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to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Interreg and</a:t>
            </a:r>
            <a:endParaRPr sz="1800" dirty="0">
              <a:latin typeface="Arial MT"/>
              <a:cs typeface="Arial MT"/>
            </a:endParaRPr>
          </a:p>
          <a:p>
            <a:pPr marL="393700">
              <a:lnSpc>
                <a:spcPct val="100000"/>
              </a:lnSpc>
            </a:pP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Macro-Regional</a:t>
            </a:r>
            <a:r>
              <a:rPr sz="1800" spc="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Strategies.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 MT"/>
              <a:cs typeface="Arial MT"/>
            </a:endParaRPr>
          </a:p>
          <a:p>
            <a:pPr marL="393700" marR="1053465" indent="-393700">
              <a:lnSpc>
                <a:spcPct val="100000"/>
              </a:lnSpc>
              <a:buClr>
                <a:srgbClr val="034EA1"/>
              </a:buClr>
              <a:buSzPct val="133333"/>
              <a:buChar char="•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group</a:t>
            </a:r>
            <a:r>
              <a:rPr sz="18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young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people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meeting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regularly</a:t>
            </a:r>
            <a:r>
              <a:rPr sz="1800" spc="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online</a:t>
            </a:r>
            <a:r>
              <a:rPr sz="18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to </a:t>
            </a:r>
            <a:r>
              <a:rPr sz="1800" spc="-484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discuss topics</a:t>
            </a:r>
            <a:r>
              <a:rPr sz="18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common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interest</a:t>
            </a:r>
            <a:endParaRPr sz="1800" dirty="0">
              <a:latin typeface="Arial MT"/>
              <a:cs typeface="Arial MT"/>
            </a:endParaRPr>
          </a:p>
          <a:p>
            <a:pPr marL="850900">
              <a:lnSpc>
                <a:spcPct val="100000"/>
              </a:lnSpc>
            </a:pP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exchange</a:t>
            </a:r>
            <a:r>
              <a:rPr sz="1800" spc="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with</a:t>
            </a:r>
            <a:r>
              <a:rPr sz="1800" spc="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Commission</a:t>
            </a:r>
            <a:r>
              <a:rPr sz="18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officials</a:t>
            </a:r>
            <a:endParaRPr sz="1800" dirty="0">
              <a:latin typeface="Arial MT"/>
              <a:cs typeface="Arial MT"/>
            </a:endParaRPr>
          </a:p>
          <a:p>
            <a:pPr marL="850900">
              <a:lnSpc>
                <a:spcPct val="100000"/>
              </a:lnSpc>
            </a:pP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launch initiatives</a:t>
            </a:r>
            <a:r>
              <a:rPr sz="1800" spc="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across borders</a:t>
            </a:r>
            <a:endParaRPr sz="1800" dirty="0">
              <a:latin typeface="Arial MT"/>
              <a:cs typeface="Arial MT"/>
            </a:endParaRPr>
          </a:p>
          <a:p>
            <a:pPr marL="850900">
              <a:lnSpc>
                <a:spcPct val="100000"/>
              </a:lnSpc>
            </a:pP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take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part</a:t>
            </a:r>
            <a:r>
              <a:rPr sz="18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in consultations</a:t>
            </a:r>
            <a:r>
              <a:rPr sz="1800" spc="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on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future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18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Interreg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6219" y="1150619"/>
            <a:ext cx="3764279" cy="33009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" y="761"/>
            <a:ext cx="0" cy="1276350"/>
          </a:xfrm>
          <a:custGeom>
            <a:avLst/>
            <a:gdLst/>
            <a:ahLst/>
            <a:cxnLst/>
            <a:rect l="l" t="t" r="r" b="b"/>
            <a:pathLst>
              <a:path h="1276350">
                <a:moveTo>
                  <a:pt x="0" y="0"/>
                </a:moveTo>
                <a:lnTo>
                  <a:pt x="0" y="127635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372" y="1403603"/>
            <a:ext cx="3217164" cy="23088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979283" y="1385415"/>
            <a:ext cx="3141345" cy="3496310"/>
            <a:chOff x="7990331" y="1403603"/>
            <a:chExt cx="3141345" cy="34963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0331" y="1403603"/>
              <a:ext cx="3140964" cy="2308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26551" y="3374136"/>
              <a:ext cx="2670175" cy="1525905"/>
            </a:xfrm>
            <a:custGeom>
              <a:avLst/>
              <a:gdLst/>
              <a:ahLst/>
              <a:cxnLst/>
              <a:rect l="l" t="t" r="r" b="b"/>
              <a:pathLst>
                <a:path w="2670175" h="1525904">
                  <a:moveTo>
                    <a:pt x="2670048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2670048" y="1525524"/>
                  </a:lnTo>
                  <a:lnTo>
                    <a:pt x="267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6427" y="620674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67676"/>
                </a:solidFill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Many</a:t>
            </a:r>
            <a:r>
              <a:rPr spc="-15" dirty="0"/>
              <a:t> </a:t>
            </a:r>
            <a:r>
              <a:rPr spc="-5" dirty="0"/>
              <a:t>opportunities </a:t>
            </a:r>
            <a:r>
              <a:rPr dirty="0"/>
              <a:t>to</a:t>
            </a:r>
            <a:r>
              <a:rPr spc="-5" dirty="0"/>
              <a:t> get </a:t>
            </a:r>
            <a:r>
              <a:rPr dirty="0"/>
              <a:t>involved</a:t>
            </a:r>
            <a:r>
              <a:rPr spc="-25" dirty="0"/>
              <a:t> </a:t>
            </a:r>
            <a:r>
              <a:rPr dirty="0"/>
              <a:t>in</a:t>
            </a:r>
            <a:r>
              <a:rPr spc="-5" dirty="0"/>
              <a:t> Youth4Cooperation</a:t>
            </a:r>
          </a:p>
        </p:txBody>
      </p:sp>
      <p:sp>
        <p:nvSpPr>
          <p:cNvPr id="9" name="object 9"/>
          <p:cNvSpPr/>
          <p:nvPr/>
        </p:nvSpPr>
        <p:spPr>
          <a:xfrm>
            <a:off x="1295400" y="3375659"/>
            <a:ext cx="2670175" cy="2857500"/>
          </a:xfrm>
          <a:custGeom>
            <a:avLst/>
            <a:gdLst/>
            <a:ahLst/>
            <a:cxnLst/>
            <a:rect l="l" t="t" r="r" b="b"/>
            <a:pathLst>
              <a:path w="2670175" h="2857500">
                <a:moveTo>
                  <a:pt x="2670048" y="0"/>
                </a:moveTo>
                <a:lnTo>
                  <a:pt x="0" y="0"/>
                </a:lnTo>
                <a:lnTo>
                  <a:pt x="0" y="2857500"/>
                </a:lnTo>
                <a:lnTo>
                  <a:pt x="2670048" y="2857500"/>
                </a:lnTo>
                <a:lnTo>
                  <a:pt x="2670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2602" y="3446526"/>
            <a:ext cx="22142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2275" marR="5080" indent="-410209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Interreg</a:t>
            </a:r>
            <a:r>
              <a:rPr sz="2000" b="1" u="heavy" spc="-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Volunteer </a:t>
            </a:r>
            <a:r>
              <a:rPr sz="2000" b="1" spc="-54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Youth</a:t>
            </a:r>
            <a:r>
              <a:rPr sz="20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0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(IVY)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775" y="4059428"/>
            <a:ext cx="2087244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44145" indent="-342900">
              <a:lnSpc>
                <a:spcPct val="100000"/>
              </a:lnSpc>
              <a:spcBef>
                <a:spcPts val="95"/>
              </a:spcBef>
              <a:buClr>
                <a:srgbClr val="034EA1"/>
              </a:buClr>
              <a:buSzPct val="125000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4D4D4D"/>
                </a:solidFill>
                <a:latin typeface="Arial MT"/>
                <a:cs typeface="Arial MT"/>
              </a:rPr>
              <a:t>Up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to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6 </a:t>
            </a:r>
            <a:r>
              <a:rPr lang="fr-BE" sz="1600" spc="-5" dirty="0" err="1">
                <a:solidFill>
                  <a:srgbClr val="4D4D4D"/>
                </a:solidFill>
                <a:latin typeface="Arial MT"/>
                <a:cs typeface="Arial MT"/>
              </a:rPr>
              <a:t>months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volunteering </a:t>
            </a:r>
            <a:r>
              <a:rPr sz="1600" spc="-434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opportunity</a:t>
            </a:r>
            <a:endParaRPr sz="1600" dirty="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buClr>
                <a:srgbClr val="034EA1"/>
              </a:buClr>
              <a:buSzPct val="125000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Get</a:t>
            </a:r>
            <a:r>
              <a:rPr sz="1600" spc="129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involved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9548" y="4790947"/>
            <a:ext cx="638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9415" algn="l"/>
              </a:tabLst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n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	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4775" y="5034483"/>
            <a:ext cx="25120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Interreg</a:t>
            </a:r>
            <a:r>
              <a:rPr sz="1600" spc="4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programme</a:t>
            </a:r>
            <a:r>
              <a:rPr sz="1600" spc="38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or</a:t>
            </a:r>
            <a:endParaRPr sz="1600" dirty="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project</a:t>
            </a:r>
            <a:endParaRPr sz="16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buClr>
                <a:srgbClr val="034EA1"/>
              </a:buClr>
              <a:buSzPct val="125000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There</a:t>
            </a:r>
            <a:r>
              <a:rPr sz="1600" spc="17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are</a:t>
            </a:r>
            <a:r>
              <a:rPr sz="1600" spc="19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always</a:t>
            </a:r>
            <a:r>
              <a:rPr sz="1600" spc="18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open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opportunities!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24755" y="1403603"/>
            <a:ext cx="3142615" cy="3499485"/>
            <a:chOff x="4524755" y="1403603"/>
            <a:chExt cx="3142615" cy="34994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4755" y="1403603"/>
              <a:ext cx="3142488" cy="20909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60975" y="3378708"/>
              <a:ext cx="2670175" cy="1524000"/>
            </a:xfrm>
            <a:custGeom>
              <a:avLst/>
              <a:gdLst/>
              <a:ahLst/>
              <a:cxnLst/>
              <a:rect l="l" t="t" r="r" b="b"/>
              <a:pathLst>
                <a:path w="2670175" h="1524000">
                  <a:moveTo>
                    <a:pt x="2670048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670048" y="1524000"/>
                  </a:lnTo>
                  <a:lnTo>
                    <a:pt x="267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40603" y="3449827"/>
            <a:ext cx="2797047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640" marR="162560" algn="ctr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Youth</a:t>
            </a:r>
            <a:r>
              <a:rPr sz="2000" b="1"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Councils</a:t>
            </a:r>
            <a:r>
              <a:rPr sz="2000" b="1" u="heavy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of </a:t>
            </a:r>
            <a:r>
              <a:rPr sz="2000" b="1" spc="-54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Macro-Regional </a:t>
            </a:r>
            <a:r>
              <a:rPr sz="2000" b="1" spc="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Strategies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5"/>
              </a:spcBef>
              <a:buClr>
                <a:srgbClr val="034EA1"/>
              </a:buClr>
              <a:buSzPct val="125000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Voice</a:t>
            </a:r>
            <a:r>
              <a:rPr sz="1600" spc="27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1600" spc="29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Arial MT"/>
                <a:cs typeface="Arial MT"/>
              </a:rPr>
              <a:t>youth</a:t>
            </a:r>
            <a:r>
              <a:rPr sz="1600" spc="27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in</a:t>
            </a:r>
            <a:r>
              <a:rPr sz="1600" spc="28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each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MRS</a:t>
            </a:r>
            <a:endParaRPr sz="1600" dirty="0">
              <a:latin typeface="Arial MT"/>
              <a:cs typeface="Arial MT"/>
            </a:endParaRPr>
          </a:p>
          <a:p>
            <a:pPr marL="355600" marR="1054735" indent="-342900">
              <a:lnSpc>
                <a:spcPct val="100000"/>
              </a:lnSpc>
              <a:buClr>
                <a:srgbClr val="034EA1"/>
              </a:buClr>
              <a:buSzPct val="125000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Involvement </a:t>
            </a:r>
            <a:r>
              <a:rPr lang="fr-BE" sz="1600" spc="-5" dirty="0">
                <a:solidFill>
                  <a:srgbClr val="4D4D4D"/>
                </a:solidFill>
                <a:latin typeface="Arial MT"/>
                <a:cs typeface="Arial MT"/>
              </a:rPr>
              <a:t>in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governance</a:t>
            </a:r>
            <a:r>
              <a:rPr lang="fr-BE" sz="1600" spc="-5" dirty="0">
                <a:solidFill>
                  <a:srgbClr val="4D4D4D"/>
                </a:solidFill>
                <a:latin typeface="Arial MT"/>
                <a:cs typeface="Arial MT"/>
              </a:rPr>
              <a:t> and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projects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40604" y="5587085"/>
            <a:ext cx="2510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034EA1"/>
              </a:buClr>
              <a:buSzPct val="125000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Check the MRS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in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your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area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apply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to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become</a:t>
            </a:r>
            <a:r>
              <a:rPr sz="16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councilor!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94052" y="3355948"/>
            <a:ext cx="251142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Cross-Border</a:t>
            </a:r>
            <a:endParaRPr sz="20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20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Ambassadors</a:t>
            </a:r>
            <a:endParaRPr sz="20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5"/>
              </a:spcBef>
              <a:buClr>
                <a:srgbClr val="034EA1"/>
              </a:buClr>
              <a:buSzPct val="125000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4D4D4D"/>
                </a:solidFill>
                <a:latin typeface="Arial MT"/>
                <a:cs typeface="Arial MT"/>
              </a:rPr>
              <a:t>Youth</a:t>
            </a:r>
            <a:r>
              <a:rPr sz="1600" spc="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component</a:t>
            </a:r>
            <a:r>
              <a:rPr sz="1600" spc="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1600" spc="1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lang="fr-BE" sz="1600" spc="-5" dirty="0">
                <a:solidFill>
                  <a:srgbClr val="4D4D4D"/>
                </a:solidFill>
                <a:latin typeface="Arial MT"/>
                <a:cs typeface="Arial MT"/>
              </a:rPr>
              <a:t> Border Focal Point Network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06181" y="4658065"/>
            <a:ext cx="259041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Clr>
                <a:srgbClr val="034EA1"/>
              </a:buClr>
              <a:buSzPct val="125000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Exchange</a:t>
            </a:r>
            <a:r>
              <a:rPr lang="fr-BE"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lang="fr-BE" sz="1600" spc="-5" dirty="0" err="1">
                <a:solidFill>
                  <a:srgbClr val="4D4D4D"/>
                </a:solidFill>
                <a:latin typeface="Arial MT"/>
                <a:cs typeface="Arial MT"/>
              </a:rPr>
              <a:t>with</a:t>
            </a:r>
            <a:r>
              <a:rPr lang="fr-BE"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lang="fr-BE" sz="1600" spc="-5" dirty="0" err="1">
                <a:solidFill>
                  <a:srgbClr val="4D4D4D"/>
                </a:solidFill>
                <a:latin typeface="Arial MT"/>
                <a:cs typeface="Arial MT"/>
              </a:rPr>
              <a:t>professionals</a:t>
            </a:r>
            <a:r>
              <a:rPr lang="fr-BE" sz="1600" spc="-5" dirty="0">
                <a:solidFill>
                  <a:srgbClr val="4D4D4D"/>
                </a:solidFill>
                <a:latin typeface="Arial MT"/>
                <a:cs typeface="Arial MT"/>
              </a:rPr>
              <a:t> on topics </a:t>
            </a:r>
            <a:r>
              <a:rPr lang="fr-BE" sz="1600" spc="-5" dirty="0" err="1">
                <a:solidFill>
                  <a:srgbClr val="4D4D4D"/>
                </a:solidFill>
                <a:latin typeface="Arial MT"/>
                <a:cs typeface="Arial MT"/>
              </a:rPr>
              <a:t>related</a:t>
            </a:r>
            <a:r>
              <a:rPr lang="fr-BE" sz="1600" spc="-5" dirty="0">
                <a:solidFill>
                  <a:srgbClr val="4D4D4D"/>
                </a:solidFill>
                <a:latin typeface="Arial MT"/>
                <a:cs typeface="Arial MT"/>
              </a:rPr>
              <a:t> to </a:t>
            </a:r>
            <a:r>
              <a:rPr lang="fr-BE" sz="1600" spc="-5" dirty="0" err="1">
                <a:solidFill>
                  <a:srgbClr val="4D4D4D"/>
                </a:solidFill>
                <a:latin typeface="Arial MT"/>
                <a:cs typeface="Arial MT"/>
              </a:rPr>
              <a:t>cooperation</a:t>
            </a:r>
            <a:r>
              <a:rPr lang="fr-BE"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5547" y="5707378"/>
            <a:ext cx="1208531" cy="10331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427" y="620674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67676"/>
                </a:solidFill>
                <a:latin typeface="Arial MT"/>
                <a:cs typeface="Arial MT"/>
              </a:rPr>
              <a:t>11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27" y="708659"/>
            <a:ext cx="10838688" cy="5788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427" y="620674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67676"/>
                </a:solidFill>
                <a:latin typeface="Arial MT"/>
                <a:cs typeface="Arial MT"/>
              </a:rPr>
              <a:t>13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5" y="361188"/>
            <a:ext cx="11631168" cy="5465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" y="761"/>
            <a:ext cx="0" cy="1276350"/>
          </a:xfrm>
          <a:custGeom>
            <a:avLst/>
            <a:gdLst/>
            <a:ahLst/>
            <a:cxnLst/>
            <a:rect l="l" t="t" r="r" b="b"/>
            <a:pathLst>
              <a:path h="1276350">
                <a:moveTo>
                  <a:pt x="0" y="0"/>
                </a:moveTo>
                <a:lnTo>
                  <a:pt x="0" y="127635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427" y="620674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67676"/>
                </a:solidFill>
                <a:latin typeface="Arial MT"/>
                <a:cs typeface="Arial MT"/>
              </a:rPr>
              <a:t>12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5779" y="686257"/>
            <a:ext cx="10374630" cy="538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Clr>
                <a:srgbClr val="034EA1"/>
              </a:buClr>
              <a:buFont typeface="Arial MT"/>
              <a:buChar char="•"/>
              <a:tabLst>
                <a:tab pos="393065" algn="l"/>
                <a:tab pos="394335" algn="l"/>
                <a:tab pos="10154285" algn="l"/>
              </a:tabLst>
            </a:pPr>
            <a:r>
              <a:rPr sz="2400" b="1" dirty="0">
                <a:latin typeface="Arial"/>
                <a:cs typeface="Arial"/>
              </a:rPr>
              <a:t>Youth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Future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Cooperation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road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Interreg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GO!”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event	</a:t>
            </a:r>
            <a:r>
              <a:rPr sz="2400" b="1" dirty="0">
                <a:latin typeface="Arial"/>
                <a:cs typeface="Arial"/>
              </a:rPr>
              <a:t>-</a:t>
            </a:r>
            <a:endParaRPr sz="2400" dirty="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latin typeface="Arial"/>
                <a:cs typeface="Arial"/>
              </a:rPr>
              <a:t>Brussels,</a:t>
            </a:r>
            <a:r>
              <a:rPr sz="2400" b="1" i="1" spc="-5" dirty="0">
                <a:latin typeface="Arial"/>
                <a:cs typeface="Arial"/>
              </a:rPr>
              <a:t> 15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November</a:t>
            </a:r>
            <a:r>
              <a:rPr sz="2400" b="1" i="1" spc="2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2024</a:t>
            </a:r>
            <a:endParaRPr sz="2400" dirty="0">
              <a:latin typeface="Arial"/>
              <a:cs typeface="Arial"/>
            </a:endParaRPr>
          </a:p>
          <a:p>
            <a:pPr marL="850900" marR="1259205" lvl="1" indent="-355600">
              <a:lnSpc>
                <a:spcPct val="100000"/>
              </a:lnSpc>
              <a:spcBef>
                <a:spcPts val="1800"/>
              </a:spcBef>
              <a:buClr>
                <a:srgbClr val="034EA1"/>
              </a:buClr>
              <a:buSzPct val="83333"/>
              <a:buFont typeface="Courier New"/>
              <a:buChar char="o"/>
              <a:tabLst>
                <a:tab pos="851535" algn="l"/>
              </a:tabLst>
            </a:pPr>
            <a:r>
              <a:rPr sz="2400" spc="-5" dirty="0">
                <a:latin typeface="Arial MT"/>
                <a:cs typeface="Arial MT"/>
              </a:rPr>
              <a:t>100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young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participants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shared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their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perspectives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territorial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cooperation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post2027</a:t>
            </a:r>
            <a:endParaRPr sz="2400" dirty="0">
              <a:latin typeface="Arial MT"/>
              <a:cs typeface="Arial MT"/>
            </a:endParaRPr>
          </a:p>
          <a:p>
            <a:pPr marL="850900" marR="564515" lvl="1" indent="-355600">
              <a:lnSpc>
                <a:spcPct val="100000"/>
              </a:lnSpc>
              <a:spcBef>
                <a:spcPts val="1800"/>
              </a:spcBef>
              <a:buClr>
                <a:srgbClr val="034EA1"/>
              </a:buClr>
              <a:buSzPct val="83333"/>
              <a:buFont typeface="Courier New"/>
              <a:buChar char="o"/>
              <a:tabLst>
                <a:tab pos="851535" algn="l"/>
              </a:tabLst>
            </a:pPr>
            <a:r>
              <a:rPr sz="2400" spc="-5" dirty="0">
                <a:latin typeface="Arial MT"/>
                <a:cs typeface="Arial MT"/>
              </a:rPr>
              <a:t>Youth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lang="fr-BE" sz="2400" spc="-5" dirty="0">
                <a:latin typeface="Arial MT"/>
                <a:cs typeface="Arial MT"/>
              </a:rPr>
              <a:t>D</a:t>
            </a:r>
            <a:r>
              <a:rPr sz="2400" spc="-5" dirty="0" err="1">
                <a:latin typeface="Arial MT"/>
                <a:cs typeface="Arial MT"/>
              </a:rPr>
              <a:t>eclaration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future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cooperation/Interreg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Macro-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Regional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Strategies</a:t>
            </a:r>
            <a:endParaRPr sz="24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034EA1"/>
              </a:buClr>
              <a:buFont typeface="Courier New"/>
              <a:buChar char="o"/>
            </a:pPr>
            <a:endParaRPr sz="2700" dirty="0">
              <a:latin typeface="Arial MT"/>
              <a:cs typeface="Arial MT"/>
            </a:endParaRPr>
          </a:p>
          <a:p>
            <a:pPr marL="393700" marR="442595" indent="-381635">
              <a:lnSpc>
                <a:spcPct val="100000"/>
              </a:lnSpc>
              <a:spcBef>
                <a:spcPts val="1580"/>
              </a:spcBef>
              <a:buClr>
                <a:srgbClr val="034EA1"/>
              </a:buClr>
              <a:buFont typeface="Arial MT"/>
              <a:buChar char="•"/>
              <a:tabLst>
                <a:tab pos="393065" algn="l"/>
                <a:tab pos="394335" algn="l"/>
                <a:tab pos="3270885" algn="l"/>
              </a:tabLst>
            </a:pPr>
            <a:r>
              <a:rPr sz="2400" b="1" dirty="0">
                <a:latin typeface="Arial"/>
                <a:cs typeface="Arial"/>
              </a:rPr>
              <a:t>Interreg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GO!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Event	-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</a:t>
            </a:r>
            <a:r>
              <a:rPr lang="fr-BE" sz="2400" b="1" spc="-5" dirty="0">
                <a:latin typeface="Arial"/>
                <a:cs typeface="Arial"/>
              </a:rPr>
              <a:t>7</a:t>
            </a:r>
            <a:r>
              <a:rPr sz="2400" b="1" spc="-5" dirty="0">
                <a:latin typeface="Arial"/>
                <a:cs typeface="Arial"/>
              </a:rPr>
              <a:t>-28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March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2025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twin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cities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Gorizia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(Italy)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Nova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Gorica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(Slovenia)</a:t>
            </a:r>
            <a:endParaRPr sz="2400" dirty="0">
              <a:latin typeface="Arial"/>
              <a:cs typeface="Arial"/>
            </a:endParaRPr>
          </a:p>
          <a:p>
            <a:pPr marL="850900" marR="5080" lvl="1" indent="-355600">
              <a:lnSpc>
                <a:spcPct val="100000"/>
              </a:lnSpc>
              <a:spcBef>
                <a:spcPts val="1800"/>
              </a:spcBef>
              <a:buClr>
                <a:srgbClr val="034EA1"/>
              </a:buClr>
              <a:buSzPct val="83333"/>
              <a:buFont typeface="Courier New"/>
              <a:buChar char="o"/>
              <a:tabLst>
                <a:tab pos="851535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youth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lang="fr-BE" sz="2400" spc="-5" dirty="0">
                <a:latin typeface="Arial MT"/>
                <a:cs typeface="Arial MT"/>
              </a:rPr>
              <a:t>D</a:t>
            </a:r>
            <a:r>
              <a:rPr sz="2400" spc="-5" dirty="0" err="1">
                <a:latin typeface="Arial MT"/>
                <a:cs typeface="Arial MT"/>
              </a:rPr>
              <a:t>eclaration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will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presented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wider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audience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policymakers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across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Europe,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insights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gathered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will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help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shape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future </a:t>
            </a:r>
            <a:r>
              <a:rPr sz="2400" spc="-10" dirty="0">
                <a:latin typeface="Arial MT"/>
                <a:cs typeface="Arial MT"/>
              </a:rPr>
              <a:t>EU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regulations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territorial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cooperation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427" y="620674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67676"/>
                </a:solidFill>
                <a:latin typeface="Arial MT"/>
                <a:cs typeface="Arial MT"/>
              </a:rPr>
              <a:t>6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41241"/>
            <a:ext cx="12190095" cy="6068060"/>
            <a:chOff x="0" y="341241"/>
            <a:chExt cx="12190095" cy="6068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457" y="341241"/>
              <a:ext cx="5372161" cy="3644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39" y="707136"/>
              <a:ext cx="5170932" cy="3442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36135"/>
              <a:ext cx="12189714" cy="22730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83550" marR="5080" indent="-1623695">
              <a:lnSpc>
                <a:spcPct val="100000"/>
              </a:lnSpc>
              <a:spcBef>
                <a:spcPts val="105"/>
              </a:spcBef>
            </a:pPr>
            <a:r>
              <a:rPr dirty="0"/>
              <a:t>Towards</a:t>
            </a:r>
            <a:r>
              <a:rPr spc="-5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new</a:t>
            </a:r>
            <a:r>
              <a:rPr spc="-45" dirty="0"/>
              <a:t> </a:t>
            </a:r>
            <a:r>
              <a:rPr dirty="0"/>
              <a:t>Commission </a:t>
            </a:r>
            <a:r>
              <a:rPr spc="-875" dirty="0"/>
              <a:t> </a:t>
            </a:r>
            <a:r>
              <a:rPr spc="-5" dirty="0"/>
              <a:t>(2024-2029)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95643" y="3147440"/>
            <a:ext cx="3547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Mission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letters</a:t>
            </a:r>
            <a:r>
              <a:rPr sz="2400" i="1" dirty="0">
                <a:latin typeface="Arial"/>
                <a:cs typeface="Arial"/>
              </a:rPr>
              <a:t> to 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Commissioners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527" y="629538"/>
            <a:ext cx="3130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Keep</a:t>
            </a:r>
            <a:r>
              <a:rPr sz="4000" spc="-45" dirty="0"/>
              <a:t> </a:t>
            </a:r>
            <a:r>
              <a:rPr sz="4000" spc="-5" dirty="0"/>
              <a:t>in</a:t>
            </a:r>
            <a:r>
              <a:rPr sz="4000" spc="-25" dirty="0"/>
              <a:t> </a:t>
            </a:r>
            <a:r>
              <a:rPr sz="4000" spc="-5" dirty="0"/>
              <a:t>touch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860601" y="5300654"/>
            <a:ext cx="984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EU</a:t>
            </a:r>
            <a:r>
              <a:rPr sz="1600" u="heavy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Spotify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553" y="1722323"/>
            <a:ext cx="588892" cy="5665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98395" y="1803907"/>
            <a:ext cx="4456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4"/>
              </a:rPr>
              <a:t>REGIO-YOUTH4COOPERATION@ec.europa.eu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553" y="2726639"/>
            <a:ext cx="588892" cy="56652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98395" y="2869768"/>
            <a:ext cx="995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europa.eu/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8395" y="3765550"/>
            <a:ext cx="3404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6"/>
              </a:rPr>
              <a:t>@EU_Commission</a:t>
            </a:r>
            <a:r>
              <a:rPr sz="1600" spc="420" dirty="0">
                <a:solidFill>
                  <a:srgbClr val="0462C1"/>
                </a:solidFill>
                <a:latin typeface="Arial MT"/>
                <a:cs typeface="Arial MT"/>
                <a:hlinkClick r:id="rId6"/>
              </a:rPr>
              <a:t> </a:t>
            </a:r>
            <a:r>
              <a:rPr sz="1600" spc="-5" dirty="0">
                <a:latin typeface="Arial MT"/>
                <a:cs typeface="Arial MT"/>
              </a:rPr>
              <a:t>/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7"/>
              </a:rPr>
              <a:t>@RegioInterreg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8395" y="4740402"/>
            <a:ext cx="3266440" cy="1464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055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8"/>
              </a:rPr>
              <a:t>@EuropeanCommission /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9"/>
              </a:rPr>
              <a:t>EU </a:t>
            </a:r>
            <a:r>
              <a:rPr sz="1600" spc="-430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9"/>
              </a:rPr>
              <a:t>REGIO</a:t>
            </a:r>
            <a:r>
              <a:rPr sz="1600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9"/>
              </a:rPr>
              <a:t>Interreg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580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0"/>
              </a:rPr>
              <a:t>European</a:t>
            </a:r>
            <a:r>
              <a:rPr sz="16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0"/>
              </a:rPr>
              <a:t>Commission</a:t>
            </a:r>
            <a:r>
              <a:rPr sz="16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0"/>
              </a:rPr>
              <a:t>/</a:t>
            </a:r>
            <a:r>
              <a:rPr sz="16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EU</a:t>
            </a:r>
            <a:r>
              <a:rPr sz="1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1"/>
              </a:rPr>
              <a:t>Funds</a:t>
            </a:r>
            <a:r>
              <a:rPr sz="1600" spc="15" dirty="0">
                <a:solidFill>
                  <a:srgbClr val="0462C1"/>
                </a:solidFill>
                <a:latin typeface="Arial MT"/>
                <a:cs typeface="Arial MT"/>
                <a:hlinkClick r:id="rId11"/>
              </a:rPr>
              <a:t> </a:t>
            </a:r>
            <a:r>
              <a:rPr sz="1600" spc="-5" dirty="0">
                <a:latin typeface="Arial MT"/>
                <a:cs typeface="Arial MT"/>
              </a:rPr>
              <a:t>/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2"/>
              </a:rPr>
              <a:t>Youth4Cooperation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14758" y="4604933"/>
            <a:ext cx="553662" cy="5483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7247" y="5569894"/>
            <a:ext cx="549499" cy="5483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49309" y="2752837"/>
            <a:ext cx="556357" cy="5577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731379" y="3023920"/>
            <a:ext cx="1955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6"/>
              </a:rPr>
              <a:t>europeancommission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01395" y="3742719"/>
            <a:ext cx="504271" cy="40430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731379" y="3894857"/>
            <a:ext cx="2228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8"/>
              </a:rPr>
              <a:t>@EuropeanCommission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31379" y="4530535"/>
            <a:ext cx="2553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19"/>
              </a:rPr>
              <a:t>EUTube</a:t>
            </a:r>
            <a:r>
              <a:rPr sz="1600" spc="409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/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0"/>
              </a:rPr>
              <a:t>@EUinmyRegion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882340" y="4451225"/>
            <a:ext cx="599018" cy="42786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901395" y="5153238"/>
            <a:ext cx="617229" cy="61626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53083" y="3725649"/>
            <a:ext cx="469392" cy="4384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7F2830-A879-D202-383E-A5EFDA3038C7}"/>
              </a:ext>
            </a:extLst>
          </p:cNvPr>
          <p:cNvSpPr txBox="1"/>
          <p:nvPr/>
        </p:nvSpPr>
        <p:spPr>
          <a:xfrm>
            <a:off x="5715000" y="551829"/>
            <a:ext cx="6117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700" indent="-381635" algn="just">
              <a:lnSpc>
                <a:spcPct val="100000"/>
              </a:lnSpc>
              <a:buClr>
                <a:srgbClr val="034EA1"/>
              </a:buClr>
              <a:buSzPct val="133333"/>
              <a:buChar char="•"/>
              <a:tabLst>
                <a:tab pos="393700" algn="l"/>
                <a:tab pos="394335" algn="l"/>
              </a:tabLst>
            </a:pPr>
            <a:r>
              <a:rPr lang="en-US" sz="1800" dirty="0">
                <a:latin typeface="Arial MT"/>
                <a:cs typeface="Arial MT"/>
              </a:rPr>
              <a:t>A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b="1" dirty="0">
                <a:latin typeface="Arial"/>
                <a:cs typeface="Arial"/>
              </a:rPr>
              <a:t>LinkedIn</a:t>
            </a:r>
            <a:r>
              <a:rPr lang="en-US" sz="1800" b="1" spc="-20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group</a:t>
            </a:r>
            <a:r>
              <a:rPr lang="en-US" sz="1800" spc="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to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stay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engaged</a:t>
            </a:r>
            <a:r>
              <a:rPr lang="en-US" sz="1800" spc="15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on</a:t>
            </a:r>
            <a:r>
              <a:rPr lang="en-US" sz="1800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all</a:t>
            </a:r>
            <a:r>
              <a:rPr lang="en-US" sz="1800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opportunities</a:t>
            </a:r>
            <a:r>
              <a:rPr lang="en-US" sz="1800" spc="20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for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10" dirty="0">
                <a:latin typeface="Arial MT"/>
                <a:cs typeface="Arial MT"/>
              </a:rPr>
              <a:t>young people</a:t>
            </a:r>
            <a:r>
              <a:rPr lang="en-US" sz="1800" spc="10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relation</a:t>
            </a:r>
            <a:r>
              <a:rPr lang="en-US" sz="1800" spc="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to</a:t>
            </a:r>
            <a:r>
              <a:rPr lang="en-US" sz="1800" spc="-5" dirty="0">
                <a:latin typeface="Arial MT"/>
                <a:cs typeface="Arial MT"/>
              </a:rPr>
              <a:t> territorial</a:t>
            </a:r>
            <a:r>
              <a:rPr lang="en-US" sz="1800" spc="5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cooperation:</a:t>
            </a:r>
            <a:endParaRPr lang="en-US" sz="1800" dirty="0">
              <a:latin typeface="Arial MT"/>
              <a:cs typeface="Arial MT"/>
            </a:endParaRPr>
          </a:p>
        </p:txBody>
      </p:sp>
      <p:pic>
        <p:nvPicPr>
          <p:cNvPr id="22" name="object 9">
            <a:extLst>
              <a:ext uri="{FF2B5EF4-FFF2-40B4-BE49-F238E27FC236}">
                <a16:creationId xmlns:a16="http://schemas.microsoft.com/office/drawing/2014/main" id="{8516E308-20D2-467D-19CD-D89D684B10F7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582279" y="1552582"/>
            <a:ext cx="1104900" cy="1104900"/>
          </a:xfrm>
          <a:prstGeom prst="rect">
            <a:avLst/>
          </a:prstGeom>
        </p:spPr>
      </p:pic>
      <p:pic>
        <p:nvPicPr>
          <p:cNvPr id="23" name="object 8">
            <a:extLst>
              <a:ext uri="{FF2B5EF4-FFF2-40B4-BE49-F238E27FC236}">
                <a16:creationId xmlns:a16="http://schemas.microsoft.com/office/drawing/2014/main" id="{5057886F-67AD-EB9E-45D8-1609D03CD1A9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26038" y="1854840"/>
            <a:ext cx="655320" cy="6553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429000"/>
            <a:chOff x="0" y="0"/>
            <a:chExt cx="12192000" cy="3429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2192000" y="3429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961" y="761"/>
              <a:ext cx="0" cy="2362835"/>
            </a:xfrm>
            <a:custGeom>
              <a:avLst/>
              <a:gdLst/>
              <a:ahLst/>
              <a:cxnLst/>
              <a:rect l="l" t="t" r="r" b="b"/>
              <a:pathLst>
                <a:path h="2362835">
                  <a:moveTo>
                    <a:pt x="0" y="0"/>
                  </a:moveTo>
                  <a:lnTo>
                    <a:pt x="0" y="2362708"/>
                  </a:lnTo>
                </a:path>
              </a:pathLst>
            </a:custGeom>
            <a:ln w="28575">
              <a:solidFill>
                <a:srgbClr val="034E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3800" y="6206744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67676"/>
                </a:solidFill>
                <a:latin typeface="Arial MT"/>
                <a:cs typeface="Arial MT"/>
              </a:rPr>
              <a:t>15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5903" y="1414348"/>
            <a:ext cx="97243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Thank</a:t>
            </a:r>
            <a:r>
              <a:rPr sz="6000" spc="-20" dirty="0"/>
              <a:t> </a:t>
            </a:r>
            <a:r>
              <a:rPr sz="6000" dirty="0"/>
              <a:t>you</a:t>
            </a:r>
            <a:r>
              <a:rPr sz="6000" spc="-15" dirty="0"/>
              <a:t> </a:t>
            </a:r>
            <a:r>
              <a:rPr sz="6000" spc="-10" dirty="0"/>
              <a:t>for</a:t>
            </a:r>
            <a:r>
              <a:rPr sz="6000" spc="-20" dirty="0"/>
              <a:t> </a:t>
            </a:r>
            <a:r>
              <a:rPr sz="6000" dirty="0"/>
              <a:t>your</a:t>
            </a:r>
            <a:r>
              <a:rPr sz="6000" spc="-35" dirty="0"/>
              <a:t> </a:t>
            </a:r>
            <a:r>
              <a:rPr sz="6000" dirty="0"/>
              <a:t>attention!</a:t>
            </a:r>
            <a:endParaRPr sz="60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" y="4040123"/>
            <a:ext cx="1024128" cy="3581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4832" y="4509261"/>
            <a:ext cx="8623935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767676"/>
                </a:solidFill>
                <a:latin typeface="Arial"/>
                <a:cs typeface="Arial"/>
              </a:rPr>
              <a:t>©</a:t>
            </a:r>
            <a:r>
              <a:rPr sz="1050" b="1" spc="-15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767676"/>
                </a:solidFill>
                <a:latin typeface="Arial"/>
                <a:cs typeface="Arial"/>
              </a:rPr>
              <a:t>European</a:t>
            </a:r>
            <a:r>
              <a:rPr sz="1050" b="1" spc="-60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767676"/>
                </a:solidFill>
                <a:latin typeface="Arial"/>
                <a:cs typeface="Arial"/>
              </a:rPr>
              <a:t>Union</a:t>
            </a:r>
            <a:r>
              <a:rPr sz="1050" b="1" spc="-60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767676"/>
                </a:solidFill>
                <a:latin typeface="Arial"/>
                <a:cs typeface="Arial"/>
              </a:rPr>
              <a:t>2024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Unless otherwise noted </a:t>
            </a:r>
            <a:r>
              <a:rPr sz="1050" spc="-5" dirty="0">
                <a:solidFill>
                  <a:srgbClr val="767676"/>
                </a:solidFill>
                <a:latin typeface="Arial MT"/>
                <a:cs typeface="Arial MT"/>
              </a:rPr>
              <a:t>the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reuse of this presentation is authorised under </a:t>
            </a:r>
            <a:r>
              <a:rPr sz="1050" spc="-5" dirty="0">
                <a:solidFill>
                  <a:srgbClr val="767676"/>
                </a:solidFill>
                <a:latin typeface="Arial MT"/>
                <a:cs typeface="Arial MT"/>
              </a:rPr>
              <a:t>the </a:t>
            </a:r>
            <a:r>
              <a:rPr sz="1050" u="sng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 MT"/>
                <a:cs typeface="Arial MT"/>
                <a:hlinkClick r:id="rId3"/>
              </a:rPr>
              <a:t>CC BY 4.0</a:t>
            </a:r>
            <a:r>
              <a:rPr sz="1050" dirty="0">
                <a:solidFill>
                  <a:srgbClr val="4D4D4D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license. For any use or reproduction of elements that are </a:t>
            </a:r>
            <a:r>
              <a:rPr sz="1050" spc="-28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not</a:t>
            </a:r>
            <a:r>
              <a:rPr sz="1050" spc="-1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owned by</a:t>
            </a:r>
            <a:r>
              <a:rPr sz="1050" spc="-1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767676"/>
                </a:solidFill>
                <a:latin typeface="Arial MT"/>
                <a:cs typeface="Arial MT"/>
              </a:rPr>
              <a:t>the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EU,</a:t>
            </a:r>
            <a:r>
              <a:rPr sz="1050" spc="-3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permission</a:t>
            </a:r>
            <a:r>
              <a:rPr sz="1050" spc="-3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767676"/>
                </a:solidFill>
                <a:latin typeface="Arial MT"/>
                <a:cs typeface="Arial MT"/>
              </a:rPr>
              <a:t>may</a:t>
            </a:r>
            <a:r>
              <a:rPr sz="1050" spc="-2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need</a:t>
            </a:r>
            <a:r>
              <a:rPr sz="1050" spc="-5" dirty="0">
                <a:solidFill>
                  <a:srgbClr val="767676"/>
                </a:solidFill>
                <a:latin typeface="Arial MT"/>
                <a:cs typeface="Arial MT"/>
              </a:rPr>
              <a:t> to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be sought</a:t>
            </a:r>
            <a:r>
              <a:rPr sz="1050" spc="-25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directly</a:t>
            </a:r>
            <a:r>
              <a:rPr sz="1050" spc="-2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from</a:t>
            </a:r>
            <a:r>
              <a:rPr sz="1050" spc="-2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767676"/>
                </a:solidFill>
                <a:latin typeface="Arial MT"/>
                <a:cs typeface="Arial MT"/>
              </a:rPr>
              <a:t>the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 respective</a:t>
            </a:r>
            <a:r>
              <a:rPr sz="1050" spc="-5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right</a:t>
            </a:r>
            <a:r>
              <a:rPr sz="1050" spc="-1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holders.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Slide</a:t>
            </a:r>
            <a:r>
              <a:rPr sz="1050" spc="-1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CE391C"/>
                </a:solidFill>
                <a:latin typeface="Arial MT"/>
                <a:cs typeface="Arial MT"/>
              </a:rPr>
              <a:t>xx:</a:t>
            </a:r>
            <a:r>
              <a:rPr sz="1050" spc="-10" dirty="0">
                <a:solidFill>
                  <a:srgbClr val="CE391C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CE391C"/>
                </a:solidFill>
                <a:latin typeface="Arial MT"/>
                <a:cs typeface="Arial MT"/>
              </a:rPr>
              <a:t>element</a:t>
            </a:r>
            <a:r>
              <a:rPr sz="1050" spc="-10" dirty="0">
                <a:solidFill>
                  <a:srgbClr val="CE391C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CE391C"/>
                </a:solidFill>
                <a:latin typeface="Arial MT"/>
                <a:cs typeface="Arial MT"/>
              </a:rPr>
              <a:t>concerned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,</a:t>
            </a:r>
            <a:r>
              <a:rPr sz="1050" spc="-1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source:</a:t>
            </a:r>
            <a:r>
              <a:rPr sz="1050" spc="-15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CE391C"/>
                </a:solidFill>
                <a:latin typeface="Arial MT"/>
                <a:cs typeface="Arial MT"/>
              </a:rPr>
              <a:t>e.g. Fotolia.com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;</a:t>
            </a:r>
            <a:r>
              <a:rPr sz="1050" spc="-35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CE391C"/>
                </a:solidFill>
                <a:latin typeface="Arial MT"/>
                <a:cs typeface="Arial MT"/>
              </a:rPr>
              <a:t>Slide</a:t>
            </a:r>
            <a:r>
              <a:rPr sz="1050" spc="-10" dirty="0">
                <a:solidFill>
                  <a:srgbClr val="CE391C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CE391C"/>
                </a:solidFill>
                <a:latin typeface="Arial MT"/>
                <a:cs typeface="Arial MT"/>
              </a:rPr>
              <a:t>xx: element</a:t>
            </a:r>
            <a:r>
              <a:rPr sz="1050" spc="-25" dirty="0">
                <a:solidFill>
                  <a:srgbClr val="CE391C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CE391C"/>
                </a:solidFill>
                <a:latin typeface="Arial MT"/>
                <a:cs typeface="Arial MT"/>
              </a:rPr>
              <a:t>concerned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,</a:t>
            </a:r>
            <a:r>
              <a:rPr sz="1050" spc="-10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767676"/>
                </a:solidFill>
                <a:latin typeface="Arial MT"/>
                <a:cs typeface="Arial MT"/>
              </a:rPr>
              <a:t>source:</a:t>
            </a:r>
            <a:r>
              <a:rPr sz="1050" spc="-5" dirty="0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CE391C"/>
                </a:solidFill>
                <a:latin typeface="Arial MT"/>
                <a:cs typeface="Arial MT"/>
              </a:rPr>
              <a:t>e.g. iStock.com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410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MT</vt:lpstr>
      <vt:lpstr>Calibri</vt:lpstr>
      <vt:lpstr>Courier New</vt:lpstr>
      <vt:lpstr>Office Theme</vt:lpstr>
      <vt:lpstr>PowerPoint Presentation</vt:lpstr>
      <vt:lpstr>Youth4Cooperation Group</vt:lpstr>
      <vt:lpstr>Many opportunities to get involved in Youth4Cooperation</vt:lpstr>
      <vt:lpstr>PowerPoint Presentation</vt:lpstr>
      <vt:lpstr>PowerPoint Presentation</vt:lpstr>
      <vt:lpstr>PowerPoint Presentation</vt:lpstr>
      <vt:lpstr>Towards a new Commission  (2024-2029)</vt:lpstr>
      <vt:lpstr>Keep in touch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MENASSEYRE Clara (REGIO)</dc:creator>
  <cp:lastModifiedBy>MENASSEYRE Clara (EMPL-EXT)</cp:lastModifiedBy>
  <cp:revision>3</cp:revision>
  <dcterms:created xsi:type="dcterms:W3CDTF">2024-12-13T11:13:34Z</dcterms:created>
  <dcterms:modified xsi:type="dcterms:W3CDTF">2024-12-13T14:31:05Z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2024-11-27T00:00:00Z</vt:filetime>
  </property>
  <property fmtid="{D5CDD505-2E9C-101B-9397-08002B2CF9AE}" pid="3" name="LastSaved">
    <vt:filetime>2024-12-13T00:00:00Z</vt:filetime>
  </property>
</Properties>
</file>