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4" r:id="rId3"/>
    <p:sldId id="265" r:id="rId4"/>
    <p:sldId id="266" r:id="rId5"/>
    <p:sldId id="268" r:id="rId6"/>
    <p:sldId id="267" r:id="rId7"/>
    <p:sldId id="261" r:id="rId8"/>
    <p:sldId id="269" r:id="rId9"/>
    <p:sldId id="270" r:id="rId10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5" d="100"/>
          <a:sy n="55" d="100"/>
        </p:scale>
        <p:origin x="282" y="124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34016" y="6045708"/>
            <a:ext cx="1716024" cy="451104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838961" y="761"/>
            <a:ext cx="0" cy="1276350"/>
          </a:xfrm>
          <a:custGeom>
            <a:avLst/>
            <a:gdLst/>
            <a:ahLst/>
            <a:cxnLst/>
            <a:rect l="l" t="t" r="r" b="b"/>
            <a:pathLst>
              <a:path h="1276350">
                <a:moveTo>
                  <a:pt x="0" y="0"/>
                </a:moveTo>
                <a:lnTo>
                  <a:pt x="0" y="1276350"/>
                </a:lnTo>
              </a:path>
            </a:pathLst>
          </a:custGeom>
          <a:ln w="28575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7888" y="720089"/>
            <a:ext cx="11936222" cy="100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34EA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034EA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34016" y="6045708"/>
            <a:ext cx="1716024" cy="451104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838961" y="761"/>
            <a:ext cx="0" cy="1276350"/>
          </a:xfrm>
          <a:custGeom>
            <a:avLst/>
            <a:gdLst/>
            <a:ahLst/>
            <a:cxnLst/>
            <a:rect l="l" t="t" r="r" b="b"/>
            <a:pathLst>
              <a:path h="1276350">
                <a:moveTo>
                  <a:pt x="0" y="0"/>
                </a:moveTo>
                <a:lnTo>
                  <a:pt x="0" y="1276350"/>
                </a:lnTo>
              </a:path>
            </a:pathLst>
          </a:custGeom>
          <a:ln w="28575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034EA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034EA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034016" y="6045708"/>
            <a:ext cx="1716024" cy="45110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8972" y="502107"/>
            <a:ext cx="10354055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034EA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7377" y="1892702"/>
            <a:ext cx="10182860" cy="4152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image" Target="../media/image7.jpg"/><Relationship Id="rId7" Type="http://schemas.openxmlformats.org/officeDocument/2006/relationships/hyperlink" Target="https://futurium.ec.europa.eu/en/border-focal-point-network/news/young-people-12-countries-across-eu-apply-become-youth4cooperation-cross-border-ambassadors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c.europa.eu/regional_policy/policy/cooperation/macro-regional-strategies_en" TargetMode="External"/><Relationship Id="rId5" Type="http://schemas.openxmlformats.org/officeDocument/2006/relationships/image" Target="../media/image8.png"/><Relationship Id="rId4" Type="http://schemas.openxmlformats.org/officeDocument/2006/relationships/hyperlink" Target="https://www.interregyouth.com/resources/talk-about-ivy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EuropeanCommission" TargetMode="External"/><Relationship Id="rId13" Type="http://schemas.openxmlformats.org/officeDocument/2006/relationships/image" Target="../media/image15.png"/><Relationship Id="rId18" Type="http://schemas.openxmlformats.org/officeDocument/2006/relationships/hyperlink" Target="https://medium.com/%40EuropeanCommission" TargetMode="External"/><Relationship Id="rId3" Type="http://schemas.openxmlformats.org/officeDocument/2006/relationships/image" Target="../media/image14.png"/><Relationship Id="rId21" Type="http://schemas.openxmlformats.org/officeDocument/2006/relationships/image" Target="../media/image19.png"/><Relationship Id="rId7" Type="http://schemas.openxmlformats.org/officeDocument/2006/relationships/hyperlink" Target="https://twitter.com/regiointerreg" TargetMode="External"/><Relationship Id="rId12" Type="http://schemas.openxmlformats.org/officeDocument/2006/relationships/hyperlink" Target="https://www.linkedin.com/groups/13908870/?highlightedUpdateUrn=urn%3Ali%3AgroupPost%3A13908870-7171544898934947840&amp;q=highlightedFeedForGroups" TargetMode="External"/><Relationship Id="rId17" Type="http://schemas.openxmlformats.org/officeDocument/2006/relationships/image" Target="../media/image18.png"/><Relationship Id="rId25" Type="http://schemas.openxmlformats.org/officeDocument/2006/relationships/image" Target="../media/image23.png"/><Relationship Id="rId2" Type="http://schemas.openxmlformats.org/officeDocument/2006/relationships/hyperlink" Target="https://open.spotify.com/user/v7ra0as4ychfdatgcjt9nabh0?si=SEs1mANESea5kzyVy7HvDw" TargetMode="External"/><Relationship Id="rId16" Type="http://schemas.openxmlformats.org/officeDocument/2006/relationships/hyperlink" Target="https://www.instagram.com/europeancommission/" TargetMode="External"/><Relationship Id="rId20" Type="http://schemas.openxmlformats.org/officeDocument/2006/relationships/hyperlink" Target="https://www.youtube.com/%40EUinmyRegion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twitter.com/eu_commission" TargetMode="External"/><Relationship Id="rId11" Type="http://schemas.openxmlformats.org/officeDocument/2006/relationships/hyperlink" Target="https://www.linkedin.com/showcase/european-commission-eu-funds/" TargetMode="External"/><Relationship Id="rId24" Type="http://schemas.openxmlformats.org/officeDocument/2006/relationships/image" Target="../media/image22.png"/><Relationship Id="rId5" Type="http://schemas.openxmlformats.org/officeDocument/2006/relationships/hyperlink" Target="https://europa.eu/" TargetMode="External"/><Relationship Id="rId15" Type="http://schemas.openxmlformats.org/officeDocument/2006/relationships/image" Target="../media/image17.png"/><Relationship Id="rId23" Type="http://schemas.openxmlformats.org/officeDocument/2006/relationships/image" Target="../media/image21.png"/><Relationship Id="rId10" Type="http://schemas.openxmlformats.org/officeDocument/2006/relationships/hyperlink" Target="https://www.linkedin.com/company/european-commission/" TargetMode="External"/><Relationship Id="rId19" Type="http://schemas.openxmlformats.org/officeDocument/2006/relationships/hyperlink" Target="https://www.youtube.com/user/eutube" TargetMode="External"/><Relationship Id="rId4" Type="http://schemas.openxmlformats.org/officeDocument/2006/relationships/hyperlink" Target="mailto:REGIO-YOUTH4COOPERATION@ec.europa.eu" TargetMode="External"/><Relationship Id="rId9" Type="http://schemas.openxmlformats.org/officeDocument/2006/relationships/hyperlink" Target="https://www.facebook.com/EURegioInterreg/" TargetMode="External"/><Relationship Id="rId14" Type="http://schemas.openxmlformats.org/officeDocument/2006/relationships/image" Target="../media/image16.png"/><Relationship Id="rId22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57556"/>
            <a:ext cx="12192000" cy="6602476"/>
            <a:chOff x="0" y="257556"/>
            <a:chExt cx="12192000" cy="6602476"/>
          </a:xfrm>
        </p:grpSpPr>
        <p:sp>
          <p:nvSpPr>
            <p:cNvPr id="3" name="object 3"/>
            <p:cNvSpPr/>
            <p:nvPr/>
          </p:nvSpPr>
          <p:spPr>
            <a:xfrm>
              <a:off x="0" y="1077467"/>
              <a:ext cx="12192000" cy="5781040"/>
            </a:xfrm>
            <a:custGeom>
              <a:avLst/>
              <a:gdLst/>
              <a:ahLst/>
              <a:cxnLst/>
              <a:rect l="l" t="t" r="r" b="b"/>
              <a:pathLst>
                <a:path w="12192000" h="5781040">
                  <a:moveTo>
                    <a:pt x="12192000" y="0"/>
                  </a:moveTo>
                  <a:lnTo>
                    <a:pt x="0" y="0"/>
                  </a:lnTo>
                  <a:lnTo>
                    <a:pt x="0" y="5780532"/>
                  </a:lnTo>
                  <a:lnTo>
                    <a:pt x="12192000" y="578053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355B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5740908" y="6618732"/>
              <a:ext cx="707390" cy="241300"/>
            </a:xfrm>
            <a:custGeom>
              <a:avLst/>
              <a:gdLst/>
              <a:ahLst/>
              <a:cxnLst/>
              <a:rect l="l" t="t" r="r" b="b"/>
              <a:pathLst>
                <a:path w="707389" h="241300">
                  <a:moveTo>
                    <a:pt x="707136" y="0"/>
                  </a:moveTo>
                  <a:lnTo>
                    <a:pt x="0" y="0"/>
                  </a:lnTo>
                  <a:lnTo>
                    <a:pt x="0" y="240792"/>
                  </a:lnTo>
                  <a:lnTo>
                    <a:pt x="707136" y="240792"/>
                  </a:lnTo>
                  <a:lnTo>
                    <a:pt x="707136" y="0"/>
                  </a:lnTo>
                  <a:close/>
                </a:path>
              </a:pathLst>
            </a:custGeom>
            <a:solidFill>
              <a:srgbClr val="0044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48105" y="1980438"/>
              <a:ext cx="0" cy="4879340"/>
            </a:xfrm>
            <a:custGeom>
              <a:avLst/>
              <a:gdLst/>
              <a:ahLst/>
              <a:cxnLst/>
              <a:rect l="l" t="t" r="r" b="b"/>
              <a:pathLst>
                <a:path h="4879340">
                  <a:moveTo>
                    <a:pt x="0" y="0"/>
                  </a:moveTo>
                  <a:lnTo>
                    <a:pt x="0" y="4879074"/>
                  </a:lnTo>
                </a:path>
              </a:pathLst>
            </a:custGeom>
            <a:ln w="28575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88864" y="257556"/>
              <a:ext cx="1659636" cy="1153668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666238" y="4979034"/>
            <a:ext cx="8973185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95"/>
              </a:spcBef>
            </a:pPr>
            <a:r>
              <a:rPr lang="fr-BE" sz="2200" i="1" spc="-5" dirty="0">
                <a:solidFill>
                  <a:srgbClr val="FFFFFF"/>
                </a:solidFill>
                <a:latin typeface="Arial"/>
                <a:cs typeface="Arial"/>
              </a:rPr>
              <a:t>Clara Menasseyre</a:t>
            </a:r>
            <a:endParaRPr sz="2200" dirty="0">
              <a:latin typeface="Arial"/>
              <a:cs typeface="Arial"/>
            </a:endParaRPr>
          </a:p>
          <a:p>
            <a:pPr marR="6985" algn="r">
              <a:lnSpc>
                <a:spcPct val="100000"/>
              </a:lnSpc>
            </a:pPr>
            <a:r>
              <a:rPr sz="2200" i="1" spc="-5" dirty="0">
                <a:solidFill>
                  <a:srgbClr val="FFFFFF"/>
                </a:solidFill>
                <a:latin typeface="Arial"/>
                <a:cs typeface="Arial"/>
              </a:rPr>
              <a:t>Directorate-General</a:t>
            </a:r>
            <a:r>
              <a:rPr sz="2200" i="1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i="1" spc="-5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2200" i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i="1" spc="-5" dirty="0">
                <a:solidFill>
                  <a:srgbClr val="FFFFFF"/>
                </a:solidFill>
                <a:latin typeface="Arial"/>
                <a:cs typeface="Arial"/>
              </a:rPr>
              <a:t>Regional</a:t>
            </a:r>
            <a:r>
              <a:rPr sz="2200" i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i="1" spc="-5" dirty="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sz="2200" i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i="1" spc="-5" dirty="0">
                <a:solidFill>
                  <a:srgbClr val="FFFFFF"/>
                </a:solidFill>
                <a:latin typeface="Arial"/>
                <a:cs typeface="Arial"/>
              </a:rPr>
              <a:t>Urban</a:t>
            </a:r>
            <a:r>
              <a:rPr sz="2200" i="1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i="1" spc="-5" dirty="0">
                <a:solidFill>
                  <a:srgbClr val="FFFFFF"/>
                </a:solidFill>
                <a:latin typeface="Arial"/>
                <a:cs typeface="Arial"/>
              </a:rPr>
              <a:t>Policy,</a:t>
            </a:r>
            <a:r>
              <a:rPr sz="2200" i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i="1" spc="-5" dirty="0">
                <a:solidFill>
                  <a:srgbClr val="FFFFFF"/>
                </a:solidFill>
                <a:latin typeface="Arial"/>
                <a:cs typeface="Arial"/>
              </a:rPr>
              <a:t>European</a:t>
            </a:r>
            <a:r>
              <a:rPr sz="2200" i="1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i="1" spc="-5" dirty="0">
                <a:solidFill>
                  <a:srgbClr val="FFFFFF"/>
                </a:solidFill>
                <a:latin typeface="Arial"/>
                <a:cs typeface="Arial"/>
              </a:rPr>
              <a:t>Commission</a:t>
            </a:r>
            <a:endParaRPr sz="2200" dirty="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lang="fr-BE" sz="2200" i="1" spc="-5" dirty="0">
                <a:solidFill>
                  <a:srgbClr val="FFFFFF"/>
                </a:solidFill>
                <a:latin typeface="Arial"/>
                <a:cs typeface="Arial"/>
              </a:rPr>
              <a:t>18 </a:t>
            </a:r>
            <a:r>
              <a:rPr lang="fr-BE" sz="2200" i="1" spc="-5" dirty="0" err="1">
                <a:solidFill>
                  <a:srgbClr val="FFFFFF"/>
                </a:solidFill>
                <a:latin typeface="Arial"/>
                <a:cs typeface="Arial"/>
              </a:rPr>
              <a:t>December</a:t>
            </a:r>
            <a:r>
              <a:rPr sz="2200" i="1" spc="-5" dirty="0">
                <a:solidFill>
                  <a:srgbClr val="FFFFFF"/>
                </a:solidFill>
                <a:latin typeface="Arial"/>
                <a:cs typeface="Arial"/>
              </a:rPr>
              <a:t> 2024</a:t>
            </a:r>
            <a:endParaRPr sz="2200" dirty="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89787" y="161544"/>
            <a:ext cx="11012424" cy="822366"/>
            <a:chOff x="589787" y="161544"/>
            <a:chExt cx="11012424" cy="822366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20870" y="204215"/>
              <a:ext cx="3581341" cy="76504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9787" y="161544"/>
              <a:ext cx="963168" cy="822366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890EAC4F-B466-6F90-271B-2EFB616067C7}"/>
              </a:ext>
            </a:extLst>
          </p:cNvPr>
          <p:cNvSpPr txBox="1"/>
          <p:nvPr/>
        </p:nvSpPr>
        <p:spPr>
          <a:xfrm>
            <a:off x="2971800" y="2115187"/>
            <a:ext cx="586739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Young people in post-2027 Interreg</a:t>
            </a:r>
            <a:endParaRPr lang="en-IE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8961" y="761"/>
            <a:ext cx="0" cy="1276350"/>
          </a:xfrm>
          <a:custGeom>
            <a:avLst/>
            <a:gdLst/>
            <a:ahLst/>
            <a:cxnLst/>
            <a:rect l="l" t="t" r="r" b="b"/>
            <a:pathLst>
              <a:path h="1276350">
                <a:moveTo>
                  <a:pt x="0" y="0"/>
                </a:moveTo>
                <a:lnTo>
                  <a:pt x="0" y="1276350"/>
                </a:lnTo>
              </a:path>
            </a:pathLst>
          </a:custGeom>
          <a:ln w="28575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76427" y="6206744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767676"/>
                </a:solidFill>
                <a:latin typeface="Arial MT"/>
                <a:cs typeface="Arial MT"/>
              </a:rPr>
              <a:t>9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99236" y="501141"/>
            <a:ext cx="5096763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Youth4Cooperation</a:t>
            </a:r>
            <a:r>
              <a:rPr lang="fr-BE" spc="-5" dirty="0"/>
              <a:t> Group</a:t>
            </a:r>
            <a:endParaRPr spc="-5" dirty="0"/>
          </a:p>
        </p:txBody>
      </p:sp>
      <p:sp>
        <p:nvSpPr>
          <p:cNvPr id="5" name="object 5"/>
          <p:cNvSpPr txBox="1"/>
          <p:nvPr/>
        </p:nvSpPr>
        <p:spPr>
          <a:xfrm>
            <a:off x="993139" y="1852929"/>
            <a:ext cx="6891655" cy="25212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 indent="-381635">
              <a:lnSpc>
                <a:spcPct val="100000"/>
              </a:lnSpc>
              <a:spcBef>
                <a:spcPts val="100"/>
              </a:spcBef>
              <a:buClr>
                <a:srgbClr val="034EA1"/>
              </a:buClr>
              <a:buSzPct val="133333"/>
              <a:buChar char="•"/>
              <a:tabLst>
                <a:tab pos="393700" algn="l"/>
                <a:tab pos="394335" algn="l"/>
              </a:tabLst>
            </a:pPr>
            <a:r>
              <a:rPr sz="1800" dirty="0">
                <a:solidFill>
                  <a:srgbClr val="4D4D4D"/>
                </a:solidFill>
                <a:latin typeface="Arial MT"/>
                <a:cs typeface="Arial MT"/>
              </a:rPr>
              <a:t>The</a:t>
            </a:r>
            <a:r>
              <a:rPr sz="1800" spc="-2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800" b="1" dirty="0">
                <a:solidFill>
                  <a:srgbClr val="4D4D4D"/>
                </a:solidFill>
                <a:latin typeface="Arial"/>
                <a:cs typeface="Arial"/>
              </a:rPr>
              <a:t>brand</a:t>
            </a:r>
            <a:r>
              <a:rPr sz="1800" b="1" spc="-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4D4D4D"/>
                </a:solidFill>
                <a:latin typeface="Arial MT"/>
                <a:cs typeface="Arial MT"/>
              </a:rPr>
              <a:t>gathering</a:t>
            </a:r>
            <a:r>
              <a:rPr sz="1800" spc="25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4D4D4D"/>
                </a:solidFill>
                <a:latin typeface="Arial MT"/>
                <a:cs typeface="Arial MT"/>
              </a:rPr>
              <a:t>all</a:t>
            </a:r>
            <a:r>
              <a:rPr sz="1800" spc="1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4D4D4D"/>
                </a:solidFill>
                <a:latin typeface="Arial MT"/>
                <a:cs typeface="Arial MT"/>
              </a:rPr>
              <a:t>youth</a:t>
            </a:r>
            <a:r>
              <a:rPr sz="1800" spc="3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4D4D4D"/>
                </a:solidFill>
                <a:latin typeface="Arial MT"/>
                <a:cs typeface="Arial MT"/>
              </a:rPr>
              <a:t>initiatives</a:t>
            </a:r>
            <a:r>
              <a:rPr sz="1800" spc="5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4D4D4D"/>
                </a:solidFill>
                <a:latin typeface="Arial MT"/>
                <a:cs typeface="Arial MT"/>
              </a:rPr>
              <a:t>related</a:t>
            </a:r>
            <a:r>
              <a:rPr sz="1800" spc="1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4D4D4D"/>
                </a:solidFill>
                <a:latin typeface="Arial MT"/>
                <a:cs typeface="Arial MT"/>
              </a:rPr>
              <a:t>to </a:t>
            </a:r>
            <a:r>
              <a:rPr sz="1800" spc="-5" dirty="0">
                <a:solidFill>
                  <a:srgbClr val="4D4D4D"/>
                </a:solidFill>
                <a:latin typeface="Arial MT"/>
                <a:cs typeface="Arial MT"/>
              </a:rPr>
              <a:t>Interreg and</a:t>
            </a:r>
            <a:endParaRPr sz="1800" dirty="0">
              <a:latin typeface="Arial MT"/>
              <a:cs typeface="Arial MT"/>
            </a:endParaRPr>
          </a:p>
          <a:p>
            <a:pPr marL="393700">
              <a:lnSpc>
                <a:spcPct val="100000"/>
              </a:lnSpc>
            </a:pPr>
            <a:r>
              <a:rPr sz="1800" spc="-10" dirty="0">
                <a:solidFill>
                  <a:srgbClr val="4D4D4D"/>
                </a:solidFill>
                <a:latin typeface="Arial MT"/>
                <a:cs typeface="Arial MT"/>
              </a:rPr>
              <a:t>Macro-Regional</a:t>
            </a:r>
            <a:r>
              <a:rPr sz="1800" spc="3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4D4D4D"/>
                </a:solidFill>
                <a:latin typeface="Arial MT"/>
                <a:cs typeface="Arial MT"/>
              </a:rPr>
              <a:t>Strategies.</a:t>
            </a:r>
            <a:endParaRPr sz="18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Arial MT"/>
              <a:cs typeface="Arial MT"/>
            </a:endParaRPr>
          </a:p>
          <a:p>
            <a:pPr marL="393700" marR="1053465" indent="-393700">
              <a:lnSpc>
                <a:spcPct val="100000"/>
              </a:lnSpc>
              <a:buClr>
                <a:srgbClr val="034EA1"/>
              </a:buClr>
              <a:buSzPct val="133333"/>
              <a:buChar char="•"/>
              <a:tabLst>
                <a:tab pos="393700" algn="l"/>
                <a:tab pos="394335" algn="l"/>
              </a:tabLst>
            </a:pPr>
            <a:r>
              <a:rPr sz="1800" dirty="0">
                <a:solidFill>
                  <a:srgbClr val="4D4D4D"/>
                </a:solidFill>
                <a:latin typeface="Arial MT"/>
                <a:cs typeface="Arial MT"/>
              </a:rPr>
              <a:t>A</a:t>
            </a:r>
            <a:r>
              <a:rPr sz="1800" spc="-5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800" b="1" dirty="0">
                <a:solidFill>
                  <a:srgbClr val="4D4D4D"/>
                </a:solidFill>
                <a:latin typeface="Arial"/>
                <a:cs typeface="Arial"/>
              </a:rPr>
              <a:t>group</a:t>
            </a:r>
            <a:r>
              <a:rPr sz="1800" b="1" spc="-2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4D4D4D"/>
                </a:solidFill>
                <a:latin typeface="Arial"/>
                <a:cs typeface="Arial"/>
              </a:rPr>
              <a:t>of </a:t>
            </a:r>
            <a:r>
              <a:rPr sz="1800" b="1" spc="-5" dirty="0">
                <a:solidFill>
                  <a:srgbClr val="4D4D4D"/>
                </a:solidFill>
                <a:latin typeface="Arial"/>
                <a:cs typeface="Arial"/>
              </a:rPr>
              <a:t>young</a:t>
            </a:r>
            <a:r>
              <a:rPr sz="1800" b="1" spc="-1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4D4D4D"/>
                </a:solidFill>
                <a:latin typeface="Arial"/>
                <a:cs typeface="Arial"/>
              </a:rPr>
              <a:t>people </a:t>
            </a:r>
            <a:r>
              <a:rPr sz="1800" spc="-5" dirty="0">
                <a:solidFill>
                  <a:srgbClr val="4D4D4D"/>
                </a:solidFill>
                <a:latin typeface="Arial MT"/>
                <a:cs typeface="Arial MT"/>
              </a:rPr>
              <a:t>meeting</a:t>
            </a:r>
            <a:r>
              <a:rPr sz="180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4D4D4D"/>
                </a:solidFill>
                <a:latin typeface="Arial MT"/>
                <a:cs typeface="Arial MT"/>
              </a:rPr>
              <a:t>regularly</a:t>
            </a:r>
            <a:r>
              <a:rPr sz="1800" spc="2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4D4D4D"/>
                </a:solidFill>
                <a:latin typeface="Arial MT"/>
                <a:cs typeface="Arial MT"/>
              </a:rPr>
              <a:t>online</a:t>
            </a:r>
            <a:r>
              <a:rPr sz="1800" spc="1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4D4D4D"/>
                </a:solidFill>
                <a:latin typeface="Arial MT"/>
                <a:cs typeface="Arial MT"/>
              </a:rPr>
              <a:t>to </a:t>
            </a:r>
            <a:r>
              <a:rPr sz="1800" spc="-484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4D4D4D"/>
                </a:solidFill>
                <a:latin typeface="Arial MT"/>
                <a:cs typeface="Arial MT"/>
              </a:rPr>
              <a:t>discuss topics</a:t>
            </a:r>
            <a:r>
              <a:rPr sz="1800" spc="1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4D4D4D"/>
                </a:solidFill>
                <a:latin typeface="Arial MT"/>
                <a:cs typeface="Arial MT"/>
              </a:rPr>
              <a:t>of</a:t>
            </a:r>
            <a:r>
              <a:rPr sz="1800" spc="-1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4D4D4D"/>
                </a:solidFill>
                <a:latin typeface="Arial MT"/>
                <a:cs typeface="Arial MT"/>
              </a:rPr>
              <a:t>common</a:t>
            </a:r>
            <a:r>
              <a:rPr sz="1800" spc="5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4D4D4D"/>
                </a:solidFill>
                <a:latin typeface="Arial MT"/>
                <a:cs typeface="Arial MT"/>
              </a:rPr>
              <a:t>interest</a:t>
            </a:r>
            <a:endParaRPr sz="1800" dirty="0">
              <a:latin typeface="Arial MT"/>
              <a:cs typeface="Arial MT"/>
            </a:endParaRPr>
          </a:p>
          <a:p>
            <a:pPr marL="850900">
              <a:lnSpc>
                <a:spcPct val="100000"/>
              </a:lnSpc>
            </a:pPr>
            <a:r>
              <a:rPr sz="1800" spc="-10" dirty="0">
                <a:solidFill>
                  <a:srgbClr val="4D4D4D"/>
                </a:solidFill>
                <a:latin typeface="Arial MT"/>
                <a:cs typeface="Arial MT"/>
              </a:rPr>
              <a:t>exchange</a:t>
            </a:r>
            <a:r>
              <a:rPr sz="1800" spc="25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800" spc="-15" dirty="0">
                <a:solidFill>
                  <a:srgbClr val="4D4D4D"/>
                </a:solidFill>
                <a:latin typeface="Arial MT"/>
                <a:cs typeface="Arial MT"/>
              </a:rPr>
              <a:t>with</a:t>
            </a:r>
            <a:r>
              <a:rPr sz="1800" spc="25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4D4D4D"/>
                </a:solidFill>
                <a:latin typeface="Arial MT"/>
                <a:cs typeface="Arial MT"/>
              </a:rPr>
              <a:t>Commission</a:t>
            </a:r>
            <a:r>
              <a:rPr sz="1800" spc="15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4D4D4D"/>
                </a:solidFill>
                <a:latin typeface="Arial MT"/>
                <a:cs typeface="Arial MT"/>
              </a:rPr>
              <a:t>officials</a:t>
            </a:r>
            <a:endParaRPr sz="1800" dirty="0">
              <a:latin typeface="Arial MT"/>
              <a:cs typeface="Arial MT"/>
            </a:endParaRPr>
          </a:p>
          <a:p>
            <a:pPr marL="850900">
              <a:lnSpc>
                <a:spcPct val="100000"/>
              </a:lnSpc>
            </a:pPr>
            <a:r>
              <a:rPr sz="1800" spc="-5" dirty="0">
                <a:solidFill>
                  <a:srgbClr val="4D4D4D"/>
                </a:solidFill>
                <a:latin typeface="Arial MT"/>
                <a:cs typeface="Arial MT"/>
              </a:rPr>
              <a:t>launch initiatives</a:t>
            </a:r>
            <a:r>
              <a:rPr sz="1800" spc="15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4D4D4D"/>
                </a:solidFill>
                <a:latin typeface="Arial MT"/>
                <a:cs typeface="Arial MT"/>
              </a:rPr>
              <a:t>across borders</a:t>
            </a:r>
            <a:endParaRPr sz="1800" dirty="0">
              <a:latin typeface="Arial MT"/>
              <a:cs typeface="Arial MT"/>
            </a:endParaRPr>
          </a:p>
          <a:p>
            <a:pPr marL="850900">
              <a:lnSpc>
                <a:spcPct val="100000"/>
              </a:lnSpc>
            </a:pPr>
            <a:r>
              <a:rPr sz="1800" spc="-5" dirty="0">
                <a:solidFill>
                  <a:srgbClr val="4D4D4D"/>
                </a:solidFill>
                <a:latin typeface="Arial MT"/>
                <a:cs typeface="Arial MT"/>
              </a:rPr>
              <a:t>take</a:t>
            </a:r>
            <a:r>
              <a:rPr sz="1800" spc="-1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4D4D4D"/>
                </a:solidFill>
                <a:latin typeface="Arial MT"/>
                <a:cs typeface="Arial MT"/>
              </a:rPr>
              <a:t>part</a:t>
            </a:r>
            <a:r>
              <a:rPr sz="1800" spc="1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4D4D4D"/>
                </a:solidFill>
                <a:latin typeface="Arial MT"/>
                <a:cs typeface="Arial MT"/>
              </a:rPr>
              <a:t>in consultations</a:t>
            </a:r>
            <a:r>
              <a:rPr sz="1800" spc="25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4D4D4D"/>
                </a:solidFill>
                <a:latin typeface="Arial MT"/>
                <a:cs typeface="Arial MT"/>
              </a:rPr>
              <a:t>on </a:t>
            </a:r>
            <a:r>
              <a:rPr sz="1800" dirty="0">
                <a:solidFill>
                  <a:srgbClr val="4D4D4D"/>
                </a:solidFill>
                <a:latin typeface="Arial MT"/>
                <a:cs typeface="Arial MT"/>
              </a:rPr>
              <a:t>the</a:t>
            </a:r>
            <a:r>
              <a:rPr sz="1800" spc="-5" dirty="0">
                <a:solidFill>
                  <a:srgbClr val="4D4D4D"/>
                </a:solidFill>
                <a:latin typeface="Arial MT"/>
                <a:cs typeface="Arial MT"/>
              </a:rPr>
              <a:t> future</a:t>
            </a:r>
            <a:r>
              <a:rPr sz="1800" spc="5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4D4D4D"/>
                </a:solidFill>
                <a:latin typeface="Arial MT"/>
                <a:cs typeface="Arial MT"/>
              </a:rPr>
              <a:t>of</a:t>
            </a:r>
            <a:r>
              <a:rPr sz="1800" spc="1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4D4D4D"/>
                </a:solidFill>
                <a:latin typeface="Arial MT"/>
                <a:cs typeface="Arial MT"/>
              </a:rPr>
              <a:t>Interreg</a:t>
            </a:r>
            <a:endParaRPr sz="18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Arial MT"/>
              <a:cs typeface="Arial MT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56219" y="1150619"/>
            <a:ext cx="3764279" cy="330098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8961" y="761"/>
            <a:ext cx="0" cy="1276350"/>
          </a:xfrm>
          <a:custGeom>
            <a:avLst/>
            <a:gdLst/>
            <a:ahLst/>
            <a:cxnLst/>
            <a:rect l="l" t="t" r="r" b="b"/>
            <a:pathLst>
              <a:path h="1276350">
                <a:moveTo>
                  <a:pt x="0" y="0"/>
                </a:moveTo>
                <a:lnTo>
                  <a:pt x="0" y="1276350"/>
                </a:lnTo>
              </a:path>
            </a:pathLst>
          </a:custGeom>
          <a:ln w="28575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1372" y="1403603"/>
            <a:ext cx="3217164" cy="230886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7979283" y="1385415"/>
            <a:ext cx="3141345" cy="3496310"/>
            <a:chOff x="7990331" y="1403603"/>
            <a:chExt cx="3141345" cy="349631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90331" y="1403603"/>
              <a:ext cx="3140964" cy="230886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226551" y="3374136"/>
              <a:ext cx="2670175" cy="1525905"/>
            </a:xfrm>
            <a:custGeom>
              <a:avLst/>
              <a:gdLst/>
              <a:ahLst/>
              <a:cxnLst/>
              <a:rect l="l" t="t" r="r" b="b"/>
              <a:pathLst>
                <a:path w="2670175" h="1525904">
                  <a:moveTo>
                    <a:pt x="2670048" y="0"/>
                  </a:moveTo>
                  <a:lnTo>
                    <a:pt x="0" y="0"/>
                  </a:lnTo>
                  <a:lnTo>
                    <a:pt x="0" y="1525524"/>
                  </a:lnTo>
                  <a:lnTo>
                    <a:pt x="2670048" y="1525524"/>
                  </a:lnTo>
                  <a:lnTo>
                    <a:pt x="26700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76427" y="6206744"/>
            <a:ext cx="196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767676"/>
                </a:solidFill>
                <a:latin typeface="Arial MT"/>
                <a:cs typeface="Arial MT"/>
              </a:rPr>
              <a:t>10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2875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Many</a:t>
            </a:r>
            <a:r>
              <a:rPr spc="-15" dirty="0"/>
              <a:t> </a:t>
            </a:r>
            <a:r>
              <a:rPr spc="-5" dirty="0"/>
              <a:t>opportunities </a:t>
            </a:r>
            <a:r>
              <a:rPr dirty="0"/>
              <a:t>to</a:t>
            </a:r>
            <a:r>
              <a:rPr spc="-5" dirty="0"/>
              <a:t> get </a:t>
            </a:r>
            <a:r>
              <a:rPr dirty="0"/>
              <a:t>involved</a:t>
            </a:r>
            <a:r>
              <a:rPr spc="-25" dirty="0"/>
              <a:t> </a:t>
            </a:r>
            <a:r>
              <a:rPr dirty="0"/>
              <a:t>in</a:t>
            </a:r>
            <a:r>
              <a:rPr spc="-5" dirty="0"/>
              <a:t> Youth4Cooperation</a:t>
            </a:r>
          </a:p>
        </p:txBody>
      </p:sp>
      <p:sp>
        <p:nvSpPr>
          <p:cNvPr id="9" name="object 9"/>
          <p:cNvSpPr/>
          <p:nvPr/>
        </p:nvSpPr>
        <p:spPr>
          <a:xfrm>
            <a:off x="1295400" y="3375659"/>
            <a:ext cx="2670175" cy="2857500"/>
          </a:xfrm>
          <a:custGeom>
            <a:avLst/>
            <a:gdLst/>
            <a:ahLst/>
            <a:cxnLst/>
            <a:rect l="l" t="t" r="r" b="b"/>
            <a:pathLst>
              <a:path w="2670175" h="2857500">
                <a:moveTo>
                  <a:pt x="2670048" y="0"/>
                </a:moveTo>
                <a:lnTo>
                  <a:pt x="0" y="0"/>
                </a:lnTo>
                <a:lnTo>
                  <a:pt x="0" y="2857500"/>
                </a:lnTo>
                <a:lnTo>
                  <a:pt x="2670048" y="2857500"/>
                </a:lnTo>
                <a:lnTo>
                  <a:pt x="26700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522602" y="3446526"/>
            <a:ext cx="221424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22275" marR="5080" indent="-410209">
              <a:lnSpc>
                <a:spcPct val="100000"/>
              </a:lnSpc>
              <a:spcBef>
                <a:spcPts val="105"/>
              </a:spcBef>
            </a:pPr>
            <a:r>
              <a:rPr sz="2000" b="1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4"/>
              </a:rPr>
              <a:t>Interreg</a:t>
            </a:r>
            <a:r>
              <a:rPr sz="2000" b="1" u="heavy" spc="-9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sz="2000" b="1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4"/>
              </a:rPr>
              <a:t>Volunteer </a:t>
            </a:r>
            <a:r>
              <a:rPr sz="2000" b="1" spc="-540" dirty="0">
                <a:solidFill>
                  <a:srgbClr val="0462C1"/>
                </a:solidFill>
                <a:latin typeface="Arial"/>
                <a:cs typeface="Arial"/>
              </a:rPr>
              <a:t> </a:t>
            </a:r>
            <a:r>
              <a:rPr sz="2000" b="1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4"/>
              </a:rPr>
              <a:t>Youth</a:t>
            </a:r>
            <a:r>
              <a:rPr sz="2000" b="1" u="heavy" spc="-1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sz="2000" b="1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4"/>
              </a:rPr>
              <a:t>(IVY)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74775" y="4059428"/>
            <a:ext cx="2087244" cy="9970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144145" indent="-342900">
              <a:lnSpc>
                <a:spcPct val="100000"/>
              </a:lnSpc>
              <a:spcBef>
                <a:spcPts val="95"/>
              </a:spcBef>
              <a:buClr>
                <a:srgbClr val="034EA1"/>
              </a:buClr>
              <a:buSzPct val="125000"/>
              <a:buChar char="•"/>
              <a:tabLst>
                <a:tab pos="355600" algn="l"/>
              </a:tabLst>
            </a:pPr>
            <a:r>
              <a:rPr sz="1600" spc="-10" dirty="0">
                <a:solidFill>
                  <a:srgbClr val="4D4D4D"/>
                </a:solidFill>
                <a:latin typeface="Arial MT"/>
                <a:cs typeface="Arial MT"/>
              </a:rPr>
              <a:t>Up</a:t>
            </a: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 to</a:t>
            </a:r>
            <a:r>
              <a:rPr sz="160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6 </a:t>
            </a:r>
            <a:r>
              <a:rPr lang="fr-BE" sz="1600" spc="-5" dirty="0" err="1">
                <a:solidFill>
                  <a:srgbClr val="4D4D4D"/>
                </a:solidFill>
                <a:latin typeface="Arial MT"/>
                <a:cs typeface="Arial MT"/>
              </a:rPr>
              <a:t>months</a:t>
            </a:r>
            <a:r>
              <a:rPr sz="160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volunteering </a:t>
            </a:r>
            <a:r>
              <a:rPr sz="1600" spc="-434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opportunity</a:t>
            </a:r>
            <a:endParaRPr sz="1600" dirty="0">
              <a:latin typeface="Arial MT"/>
              <a:cs typeface="Arial MT"/>
            </a:endParaRPr>
          </a:p>
          <a:p>
            <a:pPr marL="355600" indent="-342900" algn="just">
              <a:lnSpc>
                <a:spcPct val="100000"/>
              </a:lnSpc>
              <a:buClr>
                <a:srgbClr val="034EA1"/>
              </a:buClr>
              <a:buSzPct val="125000"/>
              <a:buChar char="•"/>
              <a:tabLst>
                <a:tab pos="355600" algn="l"/>
              </a:tabLst>
            </a:pP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Get</a:t>
            </a:r>
            <a:r>
              <a:rPr sz="1600" spc="129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involved</a:t>
            </a:r>
            <a:endParaRPr sz="1600" dirty="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249548" y="4790947"/>
            <a:ext cx="6381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99415" algn="l"/>
              </a:tabLst>
            </a:pPr>
            <a:r>
              <a:rPr sz="1600" dirty="0">
                <a:solidFill>
                  <a:srgbClr val="4D4D4D"/>
                </a:solidFill>
                <a:latin typeface="Arial MT"/>
                <a:cs typeface="Arial MT"/>
              </a:rPr>
              <a:t>i</a:t>
            </a: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n</a:t>
            </a:r>
            <a:r>
              <a:rPr sz="1600" dirty="0">
                <a:solidFill>
                  <a:srgbClr val="4D4D4D"/>
                </a:solidFill>
                <a:latin typeface="Arial MT"/>
                <a:cs typeface="Arial MT"/>
              </a:rPr>
              <a:t>	</a:t>
            </a: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an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74775" y="5034483"/>
            <a:ext cx="251206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Interreg</a:t>
            </a:r>
            <a:r>
              <a:rPr sz="1600" spc="40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4D4D4D"/>
                </a:solidFill>
                <a:latin typeface="Arial MT"/>
                <a:cs typeface="Arial MT"/>
              </a:rPr>
              <a:t>programme</a:t>
            </a:r>
            <a:r>
              <a:rPr sz="1600" spc="38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600" spc="5" dirty="0">
                <a:solidFill>
                  <a:srgbClr val="4D4D4D"/>
                </a:solidFill>
                <a:latin typeface="Arial MT"/>
                <a:cs typeface="Arial MT"/>
              </a:rPr>
              <a:t>or</a:t>
            </a:r>
            <a:endParaRPr sz="1600" dirty="0">
              <a:latin typeface="Arial MT"/>
              <a:cs typeface="Arial MT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project</a:t>
            </a:r>
            <a:endParaRPr sz="1600" dirty="0">
              <a:latin typeface="Arial MT"/>
              <a:cs typeface="Arial MT"/>
            </a:endParaRPr>
          </a:p>
          <a:p>
            <a:pPr marL="355600" marR="5080" indent="-342900">
              <a:lnSpc>
                <a:spcPct val="100000"/>
              </a:lnSpc>
              <a:buClr>
                <a:srgbClr val="034EA1"/>
              </a:buClr>
              <a:buSzPct val="125000"/>
              <a:buChar char="•"/>
              <a:tabLst>
                <a:tab pos="354965" algn="l"/>
                <a:tab pos="355600" algn="l"/>
              </a:tabLst>
            </a:pP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There</a:t>
            </a:r>
            <a:r>
              <a:rPr sz="1600" spc="175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4D4D4D"/>
                </a:solidFill>
                <a:latin typeface="Arial MT"/>
                <a:cs typeface="Arial MT"/>
              </a:rPr>
              <a:t>are</a:t>
            </a:r>
            <a:r>
              <a:rPr sz="1600" spc="19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always</a:t>
            </a:r>
            <a:r>
              <a:rPr sz="1600" spc="185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open </a:t>
            </a:r>
            <a:r>
              <a:rPr sz="1600" spc="-43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opportunities!</a:t>
            </a:r>
            <a:endParaRPr sz="1600" dirty="0">
              <a:latin typeface="Arial MT"/>
              <a:cs typeface="Arial MT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524755" y="1403603"/>
            <a:ext cx="3142615" cy="3499485"/>
            <a:chOff x="4524755" y="1403603"/>
            <a:chExt cx="3142615" cy="3499485"/>
          </a:xfrm>
        </p:grpSpPr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24755" y="1403603"/>
              <a:ext cx="3142488" cy="2090927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760975" y="3378708"/>
              <a:ext cx="2670175" cy="1524000"/>
            </a:xfrm>
            <a:custGeom>
              <a:avLst/>
              <a:gdLst/>
              <a:ahLst/>
              <a:cxnLst/>
              <a:rect l="l" t="t" r="r" b="b"/>
              <a:pathLst>
                <a:path w="2670175" h="1524000">
                  <a:moveTo>
                    <a:pt x="2670048" y="0"/>
                  </a:moveTo>
                  <a:lnTo>
                    <a:pt x="0" y="0"/>
                  </a:lnTo>
                  <a:lnTo>
                    <a:pt x="0" y="1524000"/>
                  </a:lnTo>
                  <a:lnTo>
                    <a:pt x="2670048" y="1524000"/>
                  </a:lnTo>
                  <a:lnTo>
                    <a:pt x="26700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840603" y="3449827"/>
            <a:ext cx="2797047" cy="216790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7640" marR="162560" algn="ctr">
              <a:lnSpc>
                <a:spcPct val="100000"/>
              </a:lnSpc>
              <a:spcBef>
                <a:spcPts val="105"/>
              </a:spcBef>
            </a:pPr>
            <a:r>
              <a:rPr sz="2000" b="1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6"/>
              </a:rPr>
              <a:t>Youth</a:t>
            </a:r>
            <a:r>
              <a:rPr sz="2000" b="1" u="heavy" spc="-4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sz="2000" b="1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6"/>
              </a:rPr>
              <a:t>Councils</a:t>
            </a:r>
            <a:r>
              <a:rPr sz="2000" b="1" u="heavy" spc="-5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sz="2000" b="1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6"/>
              </a:rPr>
              <a:t>of </a:t>
            </a:r>
            <a:r>
              <a:rPr sz="2000" b="1" spc="-545" dirty="0">
                <a:solidFill>
                  <a:srgbClr val="0462C1"/>
                </a:solidFill>
                <a:latin typeface="Arial"/>
                <a:cs typeface="Arial"/>
              </a:rPr>
              <a:t> </a:t>
            </a:r>
            <a:r>
              <a:rPr sz="2000" b="1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6"/>
              </a:rPr>
              <a:t>Macro-Regional </a:t>
            </a:r>
            <a:r>
              <a:rPr sz="2000" b="1" spc="5" dirty="0">
                <a:solidFill>
                  <a:srgbClr val="0462C1"/>
                </a:solidFill>
                <a:latin typeface="Arial"/>
                <a:cs typeface="Arial"/>
              </a:rPr>
              <a:t> </a:t>
            </a:r>
            <a:r>
              <a:rPr sz="2000" b="1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6"/>
              </a:rPr>
              <a:t>Strategies</a:t>
            </a:r>
            <a:endParaRPr sz="2000" dirty="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15"/>
              </a:spcBef>
              <a:buClr>
                <a:srgbClr val="034EA1"/>
              </a:buClr>
              <a:buSzPct val="125000"/>
              <a:buChar char="•"/>
              <a:tabLst>
                <a:tab pos="354965" algn="l"/>
                <a:tab pos="355600" algn="l"/>
              </a:tabLst>
            </a:pP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Voice</a:t>
            </a:r>
            <a:r>
              <a:rPr sz="1600" spc="275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of</a:t>
            </a:r>
            <a:r>
              <a:rPr sz="1600" spc="29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rgbClr val="4D4D4D"/>
                </a:solidFill>
                <a:latin typeface="Arial MT"/>
                <a:cs typeface="Arial MT"/>
              </a:rPr>
              <a:t>youth</a:t>
            </a:r>
            <a:r>
              <a:rPr sz="1600" spc="275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600" spc="5" dirty="0">
                <a:solidFill>
                  <a:srgbClr val="4D4D4D"/>
                </a:solidFill>
                <a:latin typeface="Arial MT"/>
                <a:cs typeface="Arial MT"/>
              </a:rPr>
              <a:t>in</a:t>
            </a:r>
            <a:r>
              <a:rPr sz="1600" spc="28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each </a:t>
            </a:r>
            <a:r>
              <a:rPr sz="1600" spc="-43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MRS</a:t>
            </a:r>
            <a:endParaRPr sz="1600" dirty="0">
              <a:latin typeface="Arial MT"/>
              <a:cs typeface="Arial MT"/>
            </a:endParaRPr>
          </a:p>
          <a:p>
            <a:pPr marL="355600" marR="1054735" indent="-342900">
              <a:lnSpc>
                <a:spcPct val="100000"/>
              </a:lnSpc>
              <a:buClr>
                <a:srgbClr val="034EA1"/>
              </a:buClr>
              <a:buSzPct val="125000"/>
              <a:buChar char="•"/>
              <a:tabLst>
                <a:tab pos="355600" algn="l"/>
              </a:tabLst>
            </a:pP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Involvement </a:t>
            </a:r>
            <a:r>
              <a:rPr lang="fr-BE" sz="1600" spc="-5" dirty="0">
                <a:solidFill>
                  <a:srgbClr val="4D4D4D"/>
                </a:solidFill>
                <a:latin typeface="Arial MT"/>
                <a:cs typeface="Arial MT"/>
              </a:rPr>
              <a:t>in </a:t>
            </a: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governance</a:t>
            </a:r>
            <a:r>
              <a:rPr lang="fr-BE" sz="1600" spc="-5" dirty="0">
                <a:solidFill>
                  <a:srgbClr val="4D4D4D"/>
                </a:solidFill>
                <a:latin typeface="Arial MT"/>
                <a:cs typeface="Arial MT"/>
              </a:rPr>
              <a:t> and </a:t>
            </a: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projects</a:t>
            </a:r>
            <a:endParaRPr sz="1600" dirty="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840604" y="5587085"/>
            <a:ext cx="251015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95"/>
              </a:spcBef>
              <a:buClr>
                <a:srgbClr val="034EA1"/>
              </a:buClr>
              <a:buSzPct val="125000"/>
              <a:buChar char="•"/>
              <a:tabLst>
                <a:tab pos="355600" algn="l"/>
              </a:tabLst>
            </a:pP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Check the MRS </a:t>
            </a:r>
            <a:r>
              <a:rPr sz="1600" dirty="0">
                <a:solidFill>
                  <a:srgbClr val="4D4D4D"/>
                </a:solidFill>
                <a:latin typeface="Arial MT"/>
                <a:cs typeface="Arial MT"/>
              </a:rPr>
              <a:t>in </a:t>
            </a: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your </a:t>
            </a:r>
            <a:r>
              <a:rPr sz="1600" spc="-43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area</a:t>
            </a:r>
            <a:r>
              <a:rPr sz="160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and</a:t>
            </a:r>
            <a:r>
              <a:rPr sz="160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apply</a:t>
            </a:r>
            <a:r>
              <a:rPr sz="160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to </a:t>
            </a:r>
            <a:r>
              <a:rPr sz="160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become</a:t>
            </a:r>
            <a:r>
              <a:rPr sz="1600" spc="-1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a</a:t>
            </a:r>
            <a:r>
              <a:rPr sz="1600" spc="5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councilor!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294052" y="3355948"/>
            <a:ext cx="2511425" cy="136768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33070">
              <a:lnSpc>
                <a:spcPct val="100000"/>
              </a:lnSpc>
              <a:spcBef>
                <a:spcPts val="105"/>
              </a:spcBef>
            </a:pPr>
            <a:r>
              <a:rPr sz="2000" b="1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7"/>
              </a:rPr>
              <a:t>Cross-Border</a:t>
            </a:r>
            <a:endParaRPr sz="2000" dirty="0">
              <a:latin typeface="Arial"/>
              <a:cs typeface="Arial"/>
            </a:endParaRPr>
          </a:p>
          <a:p>
            <a:pPr marL="413384">
              <a:lnSpc>
                <a:spcPct val="100000"/>
              </a:lnSpc>
            </a:pPr>
            <a:r>
              <a:rPr sz="2000" b="1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7"/>
              </a:rPr>
              <a:t>Ambassadors</a:t>
            </a:r>
            <a:endParaRPr sz="20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15"/>
              </a:spcBef>
              <a:buClr>
                <a:srgbClr val="034EA1"/>
              </a:buClr>
              <a:buSzPct val="125000"/>
              <a:buChar char="•"/>
              <a:tabLst>
                <a:tab pos="299085" algn="l"/>
                <a:tab pos="299720" algn="l"/>
              </a:tabLst>
            </a:pPr>
            <a:r>
              <a:rPr sz="1600" spc="-10" dirty="0">
                <a:solidFill>
                  <a:srgbClr val="4D4D4D"/>
                </a:solidFill>
                <a:latin typeface="Arial MT"/>
                <a:cs typeface="Arial MT"/>
              </a:rPr>
              <a:t>Youth</a:t>
            </a:r>
            <a:r>
              <a:rPr sz="1600" spc="10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component</a:t>
            </a:r>
            <a:r>
              <a:rPr sz="1600" spc="10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of</a:t>
            </a:r>
            <a:r>
              <a:rPr sz="1600" spc="125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the</a:t>
            </a:r>
            <a:r>
              <a:rPr lang="fr-BE" sz="1600" spc="-5" dirty="0">
                <a:solidFill>
                  <a:srgbClr val="4D4D4D"/>
                </a:solidFill>
                <a:latin typeface="Arial MT"/>
                <a:cs typeface="Arial MT"/>
              </a:rPr>
              <a:t> Border Focal Point Network</a:t>
            </a:r>
            <a:endParaRPr sz="1600" dirty="0">
              <a:latin typeface="Arial MT"/>
              <a:cs typeface="Arial M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306181" y="4658065"/>
            <a:ext cx="2590419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buClr>
                <a:srgbClr val="034EA1"/>
              </a:buClr>
              <a:buSzPct val="125000"/>
              <a:buChar char="•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4D4D4D"/>
                </a:solidFill>
                <a:latin typeface="Arial MT"/>
                <a:cs typeface="Arial MT"/>
              </a:rPr>
              <a:t>Exchange</a:t>
            </a:r>
            <a:r>
              <a:rPr lang="fr-BE" sz="1600" spc="-5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lang="fr-BE" sz="1600" spc="-5" dirty="0" err="1">
                <a:solidFill>
                  <a:srgbClr val="4D4D4D"/>
                </a:solidFill>
                <a:latin typeface="Arial MT"/>
                <a:cs typeface="Arial MT"/>
              </a:rPr>
              <a:t>with</a:t>
            </a:r>
            <a:r>
              <a:rPr lang="fr-BE" sz="1600" spc="-5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lang="fr-BE" sz="1600" spc="-5" dirty="0" err="1">
                <a:solidFill>
                  <a:srgbClr val="4D4D4D"/>
                </a:solidFill>
                <a:latin typeface="Arial MT"/>
                <a:cs typeface="Arial MT"/>
              </a:rPr>
              <a:t>professionals</a:t>
            </a:r>
            <a:r>
              <a:rPr lang="fr-BE" sz="1600" spc="-5" dirty="0">
                <a:solidFill>
                  <a:srgbClr val="4D4D4D"/>
                </a:solidFill>
                <a:latin typeface="Arial MT"/>
                <a:cs typeface="Arial MT"/>
              </a:rPr>
              <a:t> on topics </a:t>
            </a:r>
            <a:r>
              <a:rPr lang="fr-BE" sz="1600" spc="-5" dirty="0" err="1">
                <a:solidFill>
                  <a:srgbClr val="4D4D4D"/>
                </a:solidFill>
                <a:latin typeface="Arial MT"/>
                <a:cs typeface="Arial MT"/>
              </a:rPr>
              <a:t>related</a:t>
            </a:r>
            <a:r>
              <a:rPr lang="fr-BE" sz="1600" spc="-5" dirty="0">
                <a:solidFill>
                  <a:srgbClr val="4D4D4D"/>
                </a:solidFill>
                <a:latin typeface="Arial MT"/>
                <a:cs typeface="Arial MT"/>
              </a:rPr>
              <a:t> to </a:t>
            </a:r>
            <a:r>
              <a:rPr lang="fr-BE" sz="1600" spc="-5" dirty="0" err="1">
                <a:solidFill>
                  <a:srgbClr val="4D4D4D"/>
                </a:solidFill>
                <a:latin typeface="Arial MT"/>
                <a:cs typeface="Arial MT"/>
              </a:rPr>
              <a:t>cooperation</a:t>
            </a:r>
            <a:r>
              <a:rPr lang="fr-BE" sz="1600" spc="-5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endParaRPr sz="1600" dirty="0">
              <a:latin typeface="Arial MT"/>
              <a:cs typeface="Arial MT"/>
            </a:endParaRPr>
          </a:p>
        </p:txBody>
      </p:sp>
      <p:pic>
        <p:nvPicPr>
          <p:cNvPr id="26" name="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575547" y="5707378"/>
            <a:ext cx="1208531" cy="103315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6427" y="6206744"/>
            <a:ext cx="196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767676"/>
                </a:solidFill>
                <a:latin typeface="Arial MT"/>
                <a:cs typeface="Arial MT"/>
              </a:rPr>
              <a:t>11</a:t>
            </a:r>
            <a:endParaRPr sz="12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1727" y="708659"/>
            <a:ext cx="10838688" cy="578815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6427" y="6206744"/>
            <a:ext cx="196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767676"/>
                </a:solidFill>
                <a:latin typeface="Arial MT"/>
                <a:cs typeface="Arial MT"/>
              </a:rPr>
              <a:t>13</a:t>
            </a:r>
            <a:endParaRPr sz="12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0415" y="361188"/>
            <a:ext cx="11631168" cy="546506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8961" y="761"/>
            <a:ext cx="0" cy="1276350"/>
          </a:xfrm>
          <a:custGeom>
            <a:avLst/>
            <a:gdLst/>
            <a:ahLst/>
            <a:cxnLst/>
            <a:rect l="l" t="t" r="r" b="b"/>
            <a:pathLst>
              <a:path h="1276350">
                <a:moveTo>
                  <a:pt x="0" y="0"/>
                </a:moveTo>
                <a:lnTo>
                  <a:pt x="0" y="1276350"/>
                </a:lnTo>
              </a:path>
            </a:pathLst>
          </a:custGeom>
          <a:ln w="28575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76427" y="6206744"/>
            <a:ext cx="196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767676"/>
                </a:solidFill>
                <a:latin typeface="Arial MT"/>
                <a:cs typeface="Arial MT"/>
              </a:rPr>
              <a:t>12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5779" y="686257"/>
            <a:ext cx="10374630" cy="5388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 indent="-381635">
              <a:lnSpc>
                <a:spcPct val="100000"/>
              </a:lnSpc>
              <a:spcBef>
                <a:spcPts val="100"/>
              </a:spcBef>
              <a:buClr>
                <a:srgbClr val="034EA1"/>
              </a:buClr>
              <a:buFont typeface="Arial MT"/>
              <a:buChar char="•"/>
              <a:tabLst>
                <a:tab pos="393065" algn="l"/>
                <a:tab pos="394335" algn="l"/>
                <a:tab pos="10154285" algn="l"/>
              </a:tabLst>
            </a:pPr>
            <a:r>
              <a:rPr sz="2400" b="1" dirty="0">
                <a:latin typeface="Arial"/>
                <a:cs typeface="Arial"/>
              </a:rPr>
              <a:t>Youth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for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Future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Cooperation</a:t>
            </a:r>
            <a:r>
              <a:rPr sz="2400" b="1" spc="-6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–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On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the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road </a:t>
            </a:r>
            <a:r>
              <a:rPr sz="2400" b="1" dirty="0">
                <a:latin typeface="Arial"/>
                <a:cs typeface="Arial"/>
              </a:rPr>
              <a:t>to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Interreg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GO!”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event	</a:t>
            </a:r>
            <a:r>
              <a:rPr sz="2400" b="1" dirty="0">
                <a:latin typeface="Arial"/>
                <a:cs typeface="Arial"/>
              </a:rPr>
              <a:t>-</a:t>
            </a:r>
            <a:endParaRPr sz="2400" dirty="0">
              <a:latin typeface="Arial"/>
              <a:cs typeface="Arial"/>
            </a:endParaRPr>
          </a:p>
          <a:p>
            <a:pPr marL="393700">
              <a:lnSpc>
                <a:spcPct val="100000"/>
              </a:lnSpc>
              <a:spcBef>
                <a:spcPts val="5"/>
              </a:spcBef>
            </a:pPr>
            <a:r>
              <a:rPr sz="2400" b="1" i="1" dirty="0">
                <a:latin typeface="Arial"/>
                <a:cs typeface="Arial"/>
              </a:rPr>
              <a:t>Brussels,</a:t>
            </a:r>
            <a:r>
              <a:rPr sz="2400" b="1" i="1" spc="-5" dirty="0">
                <a:latin typeface="Arial"/>
                <a:cs typeface="Arial"/>
              </a:rPr>
              <a:t> 15</a:t>
            </a:r>
            <a:r>
              <a:rPr sz="2400" b="1" i="1" dirty="0">
                <a:latin typeface="Arial"/>
                <a:cs typeface="Arial"/>
              </a:rPr>
              <a:t> </a:t>
            </a:r>
            <a:r>
              <a:rPr sz="2400" b="1" i="1" spc="-5" dirty="0">
                <a:latin typeface="Arial"/>
                <a:cs typeface="Arial"/>
              </a:rPr>
              <a:t>November</a:t>
            </a:r>
            <a:r>
              <a:rPr sz="2400" b="1" i="1" spc="25" dirty="0">
                <a:latin typeface="Arial"/>
                <a:cs typeface="Arial"/>
              </a:rPr>
              <a:t> </a:t>
            </a:r>
            <a:r>
              <a:rPr sz="2400" b="1" i="1" spc="-5" dirty="0">
                <a:latin typeface="Arial"/>
                <a:cs typeface="Arial"/>
              </a:rPr>
              <a:t>2024</a:t>
            </a:r>
            <a:endParaRPr sz="2400" dirty="0">
              <a:latin typeface="Arial"/>
              <a:cs typeface="Arial"/>
            </a:endParaRPr>
          </a:p>
          <a:p>
            <a:pPr marL="850900" marR="1259205" lvl="1" indent="-355600">
              <a:lnSpc>
                <a:spcPct val="100000"/>
              </a:lnSpc>
              <a:spcBef>
                <a:spcPts val="1800"/>
              </a:spcBef>
              <a:buClr>
                <a:srgbClr val="034EA1"/>
              </a:buClr>
              <a:buSzPct val="83333"/>
              <a:buFont typeface="Courier New"/>
              <a:buChar char="o"/>
              <a:tabLst>
                <a:tab pos="851535" algn="l"/>
              </a:tabLst>
            </a:pPr>
            <a:r>
              <a:rPr sz="2400" spc="-5" dirty="0">
                <a:latin typeface="Arial MT"/>
                <a:cs typeface="Arial MT"/>
              </a:rPr>
              <a:t>100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young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participants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shared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their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perspectives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on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territorial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cooperation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post2027</a:t>
            </a:r>
            <a:endParaRPr sz="2400" dirty="0">
              <a:latin typeface="Arial MT"/>
              <a:cs typeface="Arial MT"/>
            </a:endParaRPr>
          </a:p>
          <a:p>
            <a:pPr marL="850900" marR="564515" lvl="1" indent="-355600">
              <a:lnSpc>
                <a:spcPct val="100000"/>
              </a:lnSpc>
              <a:spcBef>
                <a:spcPts val="1800"/>
              </a:spcBef>
              <a:buClr>
                <a:srgbClr val="034EA1"/>
              </a:buClr>
              <a:buSzPct val="83333"/>
              <a:buFont typeface="Courier New"/>
              <a:buChar char="o"/>
              <a:tabLst>
                <a:tab pos="851535" algn="l"/>
              </a:tabLst>
            </a:pPr>
            <a:r>
              <a:rPr sz="2400" spc="-5" dirty="0">
                <a:latin typeface="Arial MT"/>
                <a:cs typeface="Arial MT"/>
              </a:rPr>
              <a:t>Youth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lang="fr-BE" sz="2400" spc="-5" dirty="0">
                <a:latin typeface="Arial MT"/>
                <a:cs typeface="Arial MT"/>
              </a:rPr>
              <a:t>D</a:t>
            </a:r>
            <a:r>
              <a:rPr sz="2400" spc="-5" dirty="0" err="1">
                <a:latin typeface="Arial MT"/>
                <a:cs typeface="Arial MT"/>
              </a:rPr>
              <a:t>eclaration</a:t>
            </a:r>
            <a:r>
              <a:rPr sz="2400" spc="4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on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future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cooperation/Interreg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Macro-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Regional</a:t>
            </a:r>
            <a:r>
              <a:rPr sz="2400" spc="4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Strategies</a:t>
            </a:r>
            <a:endParaRPr sz="2400" dirty="0">
              <a:latin typeface="Arial MT"/>
              <a:cs typeface="Arial MT"/>
            </a:endParaRPr>
          </a:p>
          <a:p>
            <a:pPr lvl="1">
              <a:lnSpc>
                <a:spcPct val="100000"/>
              </a:lnSpc>
              <a:buClr>
                <a:srgbClr val="034EA1"/>
              </a:buClr>
              <a:buFont typeface="Courier New"/>
              <a:buChar char="o"/>
            </a:pPr>
            <a:endParaRPr sz="2700" dirty="0">
              <a:latin typeface="Arial MT"/>
              <a:cs typeface="Arial MT"/>
            </a:endParaRPr>
          </a:p>
          <a:p>
            <a:pPr marL="393700" marR="442595" indent="-381635">
              <a:lnSpc>
                <a:spcPct val="100000"/>
              </a:lnSpc>
              <a:spcBef>
                <a:spcPts val="1580"/>
              </a:spcBef>
              <a:buClr>
                <a:srgbClr val="034EA1"/>
              </a:buClr>
              <a:buFont typeface="Arial MT"/>
              <a:buChar char="•"/>
              <a:tabLst>
                <a:tab pos="393065" algn="l"/>
                <a:tab pos="394335" algn="l"/>
                <a:tab pos="3270885" algn="l"/>
              </a:tabLst>
            </a:pPr>
            <a:r>
              <a:rPr sz="2400" b="1" dirty="0">
                <a:latin typeface="Arial"/>
                <a:cs typeface="Arial"/>
              </a:rPr>
              <a:t>Interreg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GO!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Event	-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2</a:t>
            </a:r>
            <a:r>
              <a:rPr lang="fr-BE" sz="2400" b="1" spc="-5" dirty="0">
                <a:latin typeface="Arial"/>
                <a:cs typeface="Arial"/>
              </a:rPr>
              <a:t>7</a:t>
            </a:r>
            <a:r>
              <a:rPr sz="2400" b="1" spc="-5" dirty="0">
                <a:latin typeface="Arial"/>
                <a:cs typeface="Arial"/>
              </a:rPr>
              <a:t>-28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March</a:t>
            </a:r>
            <a:r>
              <a:rPr sz="2400" b="1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2025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in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the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spc="5" dirty="0">
                <a:latin typeface="Arial"/>
                <a:cs typeface="Arial"/>
              </a:rPr>
              <a:t>twin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cities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of</a:t>
            </a:r>
            <a:r>
              <a:rPr sz="2400" b="1" spc="-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Gorizia </a:t>
            </a:r>
            <a:r>
              <a:rPr sz="2400" b="1" spc="-65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(Italy)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and </a:t>
            </a:r>
            <a:r>
              <a:rPr sz="2400" b="1" spc="-5" dirty="0">
                <a:latin typeface="Arial"/>
                <a:cs typeface="Arial"/>
              </a:rPr>
              <a:t>Nova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Gorica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(Slovenia)</a:t>
            </a:r>
            <a:endParaRPr sz="2400" dirty="0">
              <a:latin typeface="Arial"/>
              <a:cs typeface="Arial"/>
            </a:endParaRPr>
          </a:p>
          <a:p>
            <a:pPr marL="850900" marR="5080" lvl="1" indent="-355600">
              <a:lnSpc>
                <a:spcPct val="100000"/>
              </a:lnSpc>
              <a:spcBef>
                <a:spcPts val="1800"/>
              </a:spcBef>
              <a:buClr>
                <a:srgbClr val="034EA1"/>
              </a:buClr>
              <a:buSzPct val="83333"/>
              <a:buFont typeface="Courier New"/>
              <a:buChar char="o"/>
              <a:tabLst>
                <a:tab pos="851535" algn="l"/>
              </a:tabLst>
            </a:pPr>
            <a:r>
              <a:rPr sz="2400" dirty="0">
                <a:latin typeface="Arial MT"/>
                <a:cs typeface="Arial MT"/>
              </a:rPr>
              <a:t>The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youth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lang="fr-BE" sz="2400" spc="-5" dirty="0">
                <a:latin typeface="Arial MT"/>
                <a:cs typeface="Arial MT"/>
              </a:rPr>
              <a:t>D</a:t>
            </a:r>
            <a:r>
              <a:rPr sz="2400" spc="-5" dirty="0" err="1">
                <a:latin typeface="Arial MT"/>
                <a:cs typeface="Arial MT"/>
              </a:rPr>
              <a:t>eclaration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will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presented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to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wider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audience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policymakers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across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Europe,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insights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gathered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will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help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shape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future </a:t>
            </a:r>
            <a:r>
              <a:rPr sz="2400" spc="-10" dirty="0">
                <a:latin typeface="Arial MT"/>
                <a:cs typeface="Arial MT"/>
              </a:rPr>
              <a:t>EU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regulations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territorial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cooperation</a:t>
            </a:r>
            <a:endParaRPr sz="2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6427" y="6206744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767676"/>
                </a:solidFill>
                <a:latin typeface="Arial MT"/>
                <a:cs typeface="Arial MT"/>
              </a:rPr>
              <a:t>6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341241"/>
            <a:ext cx="12190095" cy="6068060"/>
            <a:chOff x="0" y="341241"/>
            <a:chExt cx="12190095" cy="60680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37457" y="341241"/>
              <a:ext cx="5372161" cy="364415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82039" y="707136"/>
              <a:ext cx="5170932" cy="344271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136135"/>
              <a:ext cx="12189714" cy="2273046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083550" marR="5080" indent="-1623695">
              <a:lnSpc>
                <a:spcPct val="100000"/>
              </a:lnSpc>
              <a:spcBef>
                <a:spcPts val="105"/>
              </a:spcBef>
            </a:pPr>
            <a:r>
              <a:rPr dirty="0"/>
              <a:t>Towards</a:t>
            </a:r>
            <a:r>
              <a:rPr spc="-55" dirty="0"/>
              <a:t> </a:t>
            </a:r>
            <a:r>
              <a:rPr dirty="0"/>
              <a:t>a</a:t>
            </a:r>
            <a:r>
              <a:rPr spc="-20" dirty="0"/>
              <a:t> </a:t>
            </a:r>
            <a:r>
              <a:rPr spc="-5" dirty="0"/>
              <a:t>new</a:t>
            </a:r>
            <a:r>
              <a:rPr spc="-45" dirty="0"/>
              <a:t> </a:t>
            </a:r>
            <a:r>
              <a:rPr dirty="0"/>
              <a:t>Commission </a:t>
            </a:r>
            <a:r>
              <a:rPr spc="-875" dirty="0"/>
              <a:t> </a:t>
            </a:r>
            <a:r>
              <a:rPr spc="-5" dirty="0"/>
              <a:t>(2024-2029)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795643" y="3147440"/>
            <a:ext cx="354774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Arial"/>
                <a:cs typeface="Arial"/>
              </a:rPr>
              <a:t>Mission</a:t>
            </a:r>
            <a:r>
              <a:rPr sz="2400" i="1" dirty="0">
                <a:latin typeface="Arial"/>
                <a:cs typeface="Arial"/>
              </a:rPr>
              <a:t> </a:t>
            </a:r>
            <a:r>
              <a:rPr sz="2400" i="1" spc="-5" dirty="0">
                <a:latin typeface="Arial"/>
                <a:cs typeface="Arial"/>
              </a:rPr>
              <a:t>letters</a:t>
            </a:r>
            <a:r>
              <a:rPr sz="2400" i="1" dirty="0">
                <a:latin typeface="Arial"/>
                <a:cs typeface="Arial"/>
              </a:rPr>
              <a:t> to </a:t>
            </a:r>
            <a:r>
              <a:rPr sz="2400" i="1" spc="5" dirty="0">
                <a:latin typeface="Arial"/>
                <a:cs typeface="Arial"/>
              </a:rPr>
              <a:t> </a:t>
            </a:r>
            <a:r>
              <a:rPr sz="2400" i="1" spc="-5" dirty="0">
                <a:latin typeface="Arial"/>
                <a:cs typeface="Arial"/>
              </a:rPr>
              <a:t>Commissioners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9527" y="629538"/>
            <a:ext cx="31305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Keep</a:t>
            </a:r>
            <a:r>
              <a:rPr sz="4000" spc="-45" dirty="0"/>
              <a:t> </a:t>
            </a:r>
            <a:r>
              <a:rPr sz="4000" spc="-5" dirty="0"/>
              <a:t>in</a:t>
            </a:r>
            <a:r>
              <a:rPr sz="4000" spc="-25" dirty="0"/>
              <a:t> </a:t>
            </a:r>
            <a:r>
              <a:rPr sz="4000" spc="-5" dirty="0"/>
              <a:t>touch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7860601" y="5300654"/>
            <a:ext cx="9848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 MT"/>
                <a:cs typeface="Arial MT"/>
                <a:hlinkClick r:id="rId2"/>
              </a:rPr>
              <a:t>EU</a:t>
            </a:r>
            <a:r>
              <a:rPr sz="1600" u="heavy" spc="-6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 MT"/>
                <a:cs typeface="Arial MT"/>
                <a:hlinkClick r:id="rId2"/>
              </a:rPr>
              <a:t> </a:t>
            </a:r>
            <a:r>
              <a:rPr sz="16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 MT"/>
                <a:cs typeface="Arial MT"/>
                <a:hlinkClick r:id="rId2"/>
              </a:rPr>
              <a:t>Spotify</a:t>
            </a:r>
            <a:endParaRPr sz="1600" dirty="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0553" y="1722323"/>
            <a:ext cx="588892" cy="56652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898395" y="1803907"/>
            <a:ext cx="44564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 MT"/>
                <a:cs typeface="Arial MT"/>
                <a:hlinkClick r:id="rId4"/>
              </a:rPr>
              <a:t>REGIO-YOUTH4COOPERATION@ec.europa.eu</a:t>
            </a:r>
            <a:endParaRPr sz="1600">
              <a:latin typeface="Arial MT"/>
              <a:cs typeface="Arial MT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0553" y="2726639"/>
            <a:ext cx="588892" cy="566521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898395" y="2869768"/>
            <a:ext cx="9956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 MT"/>
                <a:cs typeface="Arial MT"/>
                <a:hlinkClick r:id="rId5"/>
              </a:rPr>
              <a:t>europa.eu/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98395" y="3765550"/>
            <a:ext cx="34048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 MT"/>
                <a:cs typeface="Arial MT"/>
                <a:hlinkClick r:id="rId6"/>
              </a:rPr>
              <a:t>@EU_Commission</a:t>
            </a:r>
            <a:r>
              <a:rPr sz="1600" spc="420" dirty="0">
                <a:solidFill>
                  <a:srgbClr val="0462C1"/>
                </a:solidFill>
                <a:latin typeface="Arial MT"/>
                <a:cs typeface="Arial MT"/>
                <a:hlinkClick r:id="rId6"/>
              </a:rPr>
              <a:t> </a:t>
            </a:r>
            <a:r>
              <a:rPr sz="1600" spc="-5" dirty="0">
                <a:latin typeface="Arial MT"/>
                <a:cs typeface="Arial MT"/>
              </a:rPr>
              <a:t>/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 MT"/>
                <a:cs typeface="Arial MT"/>
                <a:hlinkClick r:id="rId7"/>
              </a:rPr>
              <a:t>@RegioInterreg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98395" y="4740402"/>
            <a:ext cx="3266440" cy="14643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90550">
              <a:lnSpc>
                <a:spcPct val="100000"/>
              </a:lnSpc>
              <a:spcBef>
                <a:spcPts val="95"/>
              </a:spcBef>
            </a:pPr>
            <a:r>
              <a:rPr sz="16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 MT"/>
                <a:cs typeface="Arial MT"/>
                <a:hlinkClick r:id="rId8"/>
              </a:rPr>
              <a:t>@EuropeanCommission / </a:t>
            </a:r>
            <a:r>
              <a:rPr sz="16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 MT"/>
                <a:cs typeface="Arial MT"/>
                <a:hlinkClick r:id="rId9"/>
              </a:rPr>
              <a:t>EU </a:t>
            </a:r>
            <a:r>
              <a:rPr sz="1600" spc="-430" dirty="0">
                <a:solidFill>
                  <a:srgbClr val="0462C1"/>
                </a:solidFill>
                <a:latin typeface="Arial MT"/>
                <a:cs typeface="Arial MT"/>
              </a:rPr>
              <a:t> </a:t>
            </a:r>
            <a:r>
              <a:rPr sz="16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 MT"/>
                <a:cs typeface="Arial MT"/>
                <a:hlinkClick r:id="rId9"/>
              </a:rPr>
              <a:t>REGIO</a:t>
            </a:r>
            <a:r>
              <a:rPr sz="1600" u="heavy" spc="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 MT"/>
                <a:cs typeface="Arial MT"/>
                <a:hlinkClick r:id="rId9"/>
              </a:rPr>
              <a:t> </a:t>
            </a:r>
            <a:r>
              <a:rPr sz="16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 MT"/>
                <a:cs typeface="Arial MT"/>
                <a:hlinkClick r:id="rId9"/>
              </a:rPr>
              <a:t>Interreg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800">
              <a:latin typeface="Arial MT"/>
              <a:cs typeface="Arial MT"/>
            </a:endParaRPr>
          </a:p>
          <a:p>
            <a:pPr marL="12700" marR="5080">
              <a:lnSpc>
                <a:spcPct val="100000"/>
              </a:lnSpc>
              <a:spcBef>
                <a:spcPts val="1580"/>
              </a:spcBef>
            </a:pPr>
            <a:r>
              <a:rPr sz="16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 MT"/>
                <a:cs typeface="Arial MT"/>
                <a:hlinkClick r:id="rId10"/>
              </a:rPr>
              <a:t>European</a:t>
            </a:r>
            <a:r>
              <a:rPr sz="1600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 MT"/>
                <a:cs typeface="Arial MT"/>
                <a:hlinkClick r:id="rId10"/>
              </a:rPr>
              <a:t> </a:t>
            </a:r>
            <a:r>
              <a:rPr sz="16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 MT"/>
                <a:cs typeface="Arial MT"/>
                <a:hlinkClick r:id="rId10"/>
              </a:rPr>
              <a:t>Commission</a:t>
            </a:r>
            <a:r>
              <a:rPr sz="1600" u="heavy" spc="-3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 MT"/>
                <a:cs typeface="Arial MT"/>
                <a:hlinkClick r:id="rId10"/>
              </a:rPr>
              <a:t> </a:t>
            </a:r>
            <a:r>
              <a:rPr sz="16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 MT"/>
                <a:cs typeface="Arial MT"/>
                <a:hlinkClick r:id="rId10"/>
              </a:rPr>
              <a:t>/</a:t>
            </a:r>
            <a:r>
              <a:rPr sz="1600" u="heavy" spc="1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 MT"/>
                <a:cs typeface="Arial MT"/>
                <a:hlinkClick r:id="rId10"/>
              </a:rPr>
              <a:t> </a:t>
            </a:r>
            <a:r>
              <a:rPr sz="16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 MT"/>
                <a:cs typeface="Arial MT"/>
                <a:hlinkClick r:id="rId11"/>
              </a:rPr>
              <a:t>EU</a:t>
            </a:r>
            <a:r>
              <a:rPr sz="16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 MT"/>
                <a:cs typeface="Arial MT"/>
                <a:hlinkClick r:id="rId11"/>
              </a:rPr>
              <a:t> </a:t>
            </a:r>
            <a:r>
              <a:rPr sz="16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 MT"/>
                <a:cs typeface="Arial MT"/>
                <a:hlinkClick r:id="rId11"/>
              </a:rPr>
              <a:t>Funds</a:t>
            </a:r>
            <a:r>
              <a:rPr sz="1600" spc="15" dirty="0">
                <a:solidFill>
                  <a:srgbClr val="0462C1"/>
                </a:solidFill>
                <a:latin typeface="Arial MT"/>
                <a:cs typeface="Arial MT"/>
                <a:hlinkClick r:id="rId11"/>
              </a:rPr>
              <a:t> </a:t>
            </a:r>
            <a:r>
              <a:rPr sz="1600" spc="-5" dirty="0">
                <a:latin typeface="Arial MT"/>
                <a:cs typeface="Arial MT"/>
              </a:rPr>
              <a:t>/ </a:t>
            </a:r>
            <a:r>
              <a:rPr sz="1600" spc="-430" dirty="0">
                <a:latin typeface="Arial MT"/>
                <a:cs typeface="Arial MT"/>
              </a:rPr>
              <a:t> </a:t>
            </a:r>
            <a:r>
              <a:rPr sz="16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 MT"/>
                <a:cs typeface="Arial MT"/>
                <a:hlinkClick r:id="rId12"/>
              </a:rPr>
              <a:t>Youth4Cooperation</a:t>
            </a:r>
            <a:endParaRPr sz="1600">
              <a:latin typeface="Arial MT"/>
              <a:cs typeface="Arial M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014758" y="4604933"/>
            <a:ext cx="553662" cy="54830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027247" y="5569894"/>
            <a:ext cx="549499" cy="54830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849309" y="2752837"/>
            <a:ext cx="556357" cy="557712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7731379" y="3023920"/>
            <a:ext cx="19558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 MT"/>
                <a:cs typeface="Arial MT"/>
                <a:hlinkClick r:id="rId16"/>
              </a:rPr>
              <a:t>europeancommission</a:t>
            </a:r>
            <a:endParaRPr sz="1600" dirty="0">
              <a:latin typeface="Arial MT"/>
              <a:cs typeface="Arial MT"/>
            </a:endParaRPr>
          </a:p>
        </p:txBody>
      </p:sp>
      <p:pic>
        <p:nvPicPr>
          <p:cNvPr id="14" name="object 1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6901395" y="3742719"/>
            <a:ext cx="504271" cy="404308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7731379" y="3894857"/>
            <a:ext cx="22282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 MT"/>
                <a:cs typeface="Arial MT"/>
                <a:hlinkClick r:id="rId18"/>
              </a:rPr>
              <a:t>@EuropeanCommission</a:t>
            </a:r>
            <a:endParaRPr sz="1600" dirty="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731379" y="4530535"/>
            <a:ext cx="25539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 MT"/>
                <a:cs typeface="Arial MT"/>
                <a:hlinkClick r:id="rId19"/>
              </a:rPr>
              <a:t>EUTube</a:t>
            </a:r>
            <a:r>
              <a:rPr sz="1600" spc="409" dirty="0">
                <a:solidFill>
                  <a:srgbClr val="0462C1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/ </a:t>
            </a:r>
            <a:r>
              <a:rPr sz="16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 MT"/>
                <a:cs typeface="Arial MT"/>
                <a:hlinkClick r:id="rId20"/>
              </a:rPr>
              <a:t>@EUinmyRegion</a:t>
            </a:r>
            <a:endParaRPr sz="1600">
              <a:latin typeface="Arial MT"/>
              <a:cs typeface="Arial MT"/>
            </a:endParaRPr>
          </a:p>
        </p:txBody>
      </p:sp>
      <p:pic>
        <p:nvPicPr>
          <p:cNvPr id="17" name="object 17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882340" y="4451225"/>
            <a:ext cx="599018" cy="427860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901395" y="5153238"/>
            <a:ext cx="617229" cy="616262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053083" y="3725649"/>
            <a:ext cx="469392" cy="43844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77F2830-A879-D202-383E-A5EFDA3038C7}"/>
              </a:ext>
            </a:extLst>
          </p:cNvPr>
          <p:cNvSpPr txBox="1"/>
          <p:nvPr/>
        </p:nvSpPr>
        <p:spPr>
          <a:xfrm>
            <a:off x="5715000" y="551829"/>
            <a:ext cx="61176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93700" indent="-381635" algn="just">
              <a:lnSpc>
                <a:spcPct val="100000"/>
              </a:lnSpc>
              <a:buClr>
                <a:srgbClr val="034EA1"/>
              </a:buClr>
              <a:buSzPct val="133333"/>
              <a:buChar char="•"/>
              <a:tabLst>
                <a:tab pos="393700" algn="l"/>
                <a:tab pos="394335" algn="l"/>
              </a:tabLst>
            </a:pPr>
            <a:r>
              <a:rPr lang="en-US" sz="1800" dirty="0">
                <a:latin typeface="Arial MT"/>
                <a:cs typeface="Arial MT"/>
              </a:rPr>
              <a:t>A</a:t>
            </a:r>
            <a:r>
              <a:rPr lang="en-US" sz="1800" spc="-5" dirty="0">
                <a:latin typeface="Arial MT"/>
                <a:cs typeface="Arial MT"/>
              </a:rPr>
              <a:t> </a:t>
            </a:r>
            <a:r>
              <a:rPr lang="en-US" sz="1800" b="1" dirty="0">
                <a:latin typeface="Arial"/>
                <a:cs typeface="Arial"/>
              </a:rPr>
              <a:t>LinkedIn</a:t>
            </a:r>
            <a:r>
              <a:rPr lang="en-US" sz="1800" b="1" spc="-20" dirty="0">
                <a:latin typeface="Arial"/>
                <a:cs typeface="Arial"/>
              </a:rPr>
              <a:t> </a:t>
            </a:r>
            <a:r>
              <a:rPr lang="en-US" sz="1800" spc="-5" dirty="0">
                <a:latin typeface="Arial MT"/>
                <a:cs typeface="Arial MT"/>
              </a:rPr>
              <a:t>group</a:t>
            </a:r>
            <a:r>
              <a:rPr lang="en-US" sz="1800" spc="5" dirty="0">
                <a:latin typeface="Arial MT"/>
                <a:cs typeface="Arial MT"/>
              </a:rPr>
              <a:t> </a:t>
            </a:r>
            <a:r>
              <a:rPr lang="en-US" sz="1800" dirty="0">
                <a:latin typeface="Arial MT"/>
                <a:cs typeface="Arial MT"/>
              </a:rPr>
              <a:t>to</a:t>
            </a:r>
            <a:r>
              <a:rPr lang="en-US" sz="1800" spc="-5" dirty="0">
                <a:latin typeface="Arial MT"/>
                <a:cs typeface="Arial MT"/>
              </a:rPr>
              <a:t> </a:t>
            </a:r>
            <a:r>
              <a:rPr lang="en-US" sz="1800" dirty="0">
                <a:latin typeface="Arial MT"/>
                <a:cs typeface="Arial MT"/>
              </a:rPr>
              <a:t>stay</a:t>
            </a:r>
            <a:r>
              <a:rPr lang="en-US" sz="1800" spc="-15" dirty="0">
                <a:latin typeface="Arial MT"/>
                <a:cs typeface="Arial MT"/>
              </a:rPr>
              <a:t> </a:t>
            </a:r>
            <a:r>
              <a:rPr lang="en-US" sz="1800" spc="-5" dirty="0">
                <a:latin typeface="Arial MT"/>
                <a:cs typeface="Arial MT"/>
              </a:rPr>
              <a:t>engaged</a:t>
            </a:r>
            <a:r>
              <a:rPr lang="en-US" sz="1800" spc="15" dirty="0">
                <a:latin typeface="Arial MT"/>
                <a:cs typeface="Arial MT"/>
              </a:rPr>
              <a:t> </a:t>
            </a:r>
            <a:r>
              <a:rPr lang="en-US" sz="1800" spc="-5" dirty="0">
                <a:latin typeface="Arial MT"/>
                <a:cs typeface="Arial MT"/>
              </a:rPr>
              <a:t>on</a:t>
            </a:r>
            <a:r>
              <a:rPr lang="en-US" sz="1800" dirty="0">
                <a:latin typeface="Arial MT"/>
                <a:cs typeface="Arial MT"/>
              </a:rPr>
              <a:t> </a:t>
            </a:r>
            <a:r>
              <a:rPr lang="en-US" sz="1800" spc="-5" dirty="0">
                <a:latin typeface="Arial MT"/>
                <a:cs typeface="Arial MT"/>
              </a:rPr>
              <a:t>all</a:t>
            </a:r>
            <a:r>
              <a:rPr lang="en-US" sz="1800" dirty="0">
                <a:latin typeface="Arial MT"/>
                <a:cs typeface="Arial MT"/>
              </a:rPr>
              <a:t> </a:t>
            </a:r>
            <a:r>
              <a:rPr lang="en-US" sz="1800" spc="-5" dirty="0">
                <a:latin typeface="Arial MT"/>
                <a:cs typeface="Arial MT"/>
              </a:rPr>
              <a:t>opportunities</a:t>
            </a:r>
            <a:r>
              <a:rPr lang="en-US" sz="1800" spc="20" dirty="0">
                <a:latin typeface="Arial MT"/>
                <a:cs typeface="Arial MT"/>
              </a:rPr>
              <a:t> </a:t>
            </a:r>
            <a:r>
              <a:rPr lang="en-US" sz="1800" dirty="0">
                <a:latin typeface="Arial MT"/>
                <a:cs typeface="Arial MT"/>
              </a:rPr>
              <a:t>for</a:t>
            </a:r>
            <a:r>
              <a:rPr lang="en-US" sz="1800" spc="-5" dirty="0">
                <a:latin typeface="Arial MT"/>
                <a:cs typeface="Arial MT"/>
              </a:rPr>
              <a:t> </a:t>
            </a:r>
            <a:r>
              <a:rPr lang="en-US" sz="1800" spc="-10" dirty="0">
                <a:latin typeface="Arial MT"/>
                <a:cs typeface="Arial MT"/>
              </a:rPr>
              <a:t>young people</a:t>
            </a:r>
            <a:r>
              <a:rPr lang="en-US" sz="1800" spc="10" dirty="0">
                <a:latin typeface="Arial MT"/>
                <a:cs typeface="Arial MT"/>
              </a:rPr>
              <a:t> </a:t>
            </a:r>
            <a:r>
              <a:rPr lang="en-US" sz="1800" dirty="0">
                <a:latin typeface="Arial MT"/>
                <a:cs typeface="Arial MT"/>
              </a:rPr>
              <a:t>in</a:t>
            </a:r>
            <a:r>
              <a:rPr lang="en-US" sz="1800" spc="-15" dirty="0">
                <a:latin typeface="Arial MT"/>
                <a:cs typeface="Arial MT"/>
              </a:rPr>
              <a:t> </a:t>
            </a:r>
            <a:r>
              <a:rPr lang="en-US" sz="1800" spc="-5" dirty="0">
                <a:latin typeface="Arial MT"/>
                <a:cs typeface="Arial MT"/>
              </a:rPr>
              <a:t>relation</a:t>
            </a:r>
            <a:r>
              <a:rPr lang="en-US" sz="1800" spc="5" dirty="0">
                <a:latin typeface="Arial MT"/>
                <a:cs typeface="Arial MT"/>
              </a:rPr>
              <a:t> </a:t>
            </a:r>
            <a:r>
              <a:rPr lang="en-US" sz="1800" dirty="0">
                <a:latin typeface="Arial MT"/>
                <a:cs typeface="Arial MT"/>
              </a:rPr>
              <a:t>to</a:t>
            </a:r>
            <a:r>
              <a:rPr lang="en-US" sz="1800" spc="-5" dirty="0">
                <a:latin typeface="Arial MT"/>
                <a:cs typeface="Arial MT"/>
              </a:rPr>
              <a:t> territorial</a:t>
            </a:r>
            <a:r>
              <a:rPr lang="en-US" sz="1800" spc="5" dirty="0">
                <a:latin typeface="Arial MT"/>
                <a:cs typeface="Arial MT"/>
              </a:rPr>
              <a:t> </a:t>
            </a:r>
            <a:r>
              <a:rPr lang="en-US" sz="1800" spc="-5" dirty="0">
                <a:latin typeface="Arial MT"/>
                <a:cs typeface="Arial MT"/>
              </a:rPr>
              <a:t>cooperation:</a:t>
            </a:r>
            <a:endParaRPr lang="en-US" sz="1800" dirty="0">
              <a:latin typeface="Arial MT"/>
              <a:cs typeface="Arial MT"/>
            </a:endParaRPr>
          </a:p>
        </p:txBody>
      </p:sp>
      <p:pic>
        <p:nvPicPr>
          <p:cNvPr id="22" name="object 9">
            <a:extLst>
              <a:ext uri="{FF2B5EF4-FFF2-40B4-BE49-F238E27FC236}">
                <a16:creationId xmlns:a16="http://schemas.microsoft.com/office/drawing/2014/main" id="{8516E308-20D2-467D-19CD-D89D684B10F7}"/>
              </a:ext>
            </a:extLst>
          </p:cNvPr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8582279" y="1552582"/>
            <a:ext cx="1104900" cy="1104900"/>
          </a:xfrm>
          <a:prstGeom prst="rect">
            <a:avLst/>
          </a:prstGeom>
        </p:spPr>
      </p:pic>
      <p:pic>
        <p:nvPicPr>
          <p:cNvPr id="23" name="object 8">
            <a:extLst>
              <a:ext uri="{FF2B5EF4-FFF2-40B4-BE49-F238E27FC236}">
                <a16:creationId xmlns:a16="http://schemas.microsoft.com/office/drawing/2014/main" id="{5057886F-67AD-EB9E-45D8-1609D03CD1A9}"/>
              </a:ext>
            </a:extLst>
          </p:cNvPr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826038" y="1854840"/>
            <a:ext cx="655320" cy="65531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3429000"/>
            <a:chOff x="0" y="0"/>
            <a:chExt cx="12192000" cy="3429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3429000"/>
            </a:xfrm>
            <a:custGeom>
              <a:avLst/>
              <a:gdLst/>
              <a:ahLst/>
              <a:cxnLst/>
              <a:rect l="l" t="t" r="r" b="b"/>
              <a:pathLst>
                <a:path w="12192000" h="3429000">
                  <a:moveTo>
                    <a:pt x="12192000" y="0"/>
                  </a:moveTo>
                  <a:lnTo>
                    <a:pt x="0" y="0"/>
                  </a:lnTo>
                  <a:lnTo>
                    <a:pt x="0" y="3429000"/>
                  </a:lnTo>
                  <a:lnTo>
                    <a:pt x="12192000" y="342900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38961" y="761"/>
              <a:ext cx="0" cy="2362835"/>
            </a:xfrm>
            <a:custGeom>
              <a:avLst/>
              <a:gdLst/>
              <a:ahLst/>
              <a:cxnLst/>
              <a:rect l="l" t="t" r="r" b="b"/>
              <a:pathLst>
                <a:path h="2362835">
                  <a:moveTo>
                    <a:pt x="0" y="0"/>
                  </a:moveTo>
                  <a:lnTo>
                    <a:pt x="0" y="2362708"/>
                  </a:lnTo>
                </a:path>
              </a:pathLst>
            </a:custGeom>
            <a:ln w="28575">
              <a:solidFill>
                <a:srgbClr val="034E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93800" y="6206744"/>
            <a:ext cx="196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767676"/>
                </a:solidFill>
                <a:latin typeface="Arial MT"/>
                <a:cs typeface="Arial MT"/>
              </a:rPr>
              <a:t>15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155903" y="1414348"/>
            <a:ext cx="972439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/>
              <a:t>Thank</a:t>
            </a:r>
            <a:r>
              <a:rPr sz="6000" spc="-20" dirty="0"/>
              <a:t> </a:t>
            </a:r>
            <a:r>
              <a:rPr sz="6000" dirty="0"/>
              <a:t>you</a:t>
            </a:r>
            <a:r>
              <a:rPr sz="6000" spc="-15" dirty="0"/>
              <a:t> </a:t>
            </a:r>
            <a:r>
              <a:rPr sz="6000" spc="-10" dirty="0"/>
              <a:t>for</a:t>
            </a:r>
            <a:r>
              <a:rPr sz="6000" spc="-20" dirty="0"/>
              <a:t> </a:t>
            </a:r>
            <a:r>
              <a:rPr sz="6000" dirty="0"/>
              <a:t>your</a:t>
            </a:r>
            <a:r>
              <a:rPr sz="6000" spc="-35" dirty="0"/>
              <a:t> </a:t>
            </a:r>
            <a:r>
              <a:rPr sz="6000" dirty="0"/>
              <a:t>attention!</a:t>
            </a:r>
            <a:endParaRPr sz="6000"/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0580" y="4040123"/>
            <a:ext cx="1024128" cy="35813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814832" y="4509261"/>
            <a:ext cx="8623935" cy="1123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dirty="0">
                <a:solidFill>
                  <a:srgbClr val="767676"/>
                </a:solidFill>
                <a:latin typeface="Arial"/>
                <a:cs typeface="Arial"/>
              </a:rPr>
              <a:t>©</a:t>
            </a:r>
            <a:r>
              <a:rPr sz="1050" b="1" spc="-15" dirty="0">
                <a:solidFill>
                  <a:srgbClr val="767676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767676"/>
                </a:solidFill>
                <a:latin typeface="Arial"/>
                <a:cs typeface="Arial"/>
              </a:rPr>
              <a:t>European</a:t>
            </a:r>
            <a:r>
              <a:rPr sz="1050" b="1" spc="-60" dirty="0">
                <a:solidFill>
                  <a:srgbClr val="767676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767676"/>
                </a:solidFill>
                <a:latin typeface="Arial"/>
                <a:cs typeface="Arial"/>
              </a:rPr>
              <a:t>Union</a:t>
            </a:r>
            <a:r>
              <a:rPr sz="1050" b="1" spc="-60" dirty="0">
                <a:solidFill>
                  <a:srgbClr val="767676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767676"/>
                </a:solidFill>
                <a:latin typeface="Arial"/>
                <a:cs typeface="Arial"/>
              </a:rPr>
              <a:t>2024</a:t>
            </a:r>
            <a:endParaRPr sz="10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5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050" dirty="0">
                <a:solidFill>
                  <a:srgbClr val="767676"/>
                </a:solidFill>
                <a:latin typeface="Arial MT"/>
                <a:cs typeface="Arial MT"/>
              </a:rPr>
              <a:t>Unless otherwise noted </a:t>
            </a:r>
            <a:r>
              <a:rPr sz="1050" spc="-5" dirty="0">
                <a:solidFill>
                  <a:srgbClr val="767676"/>
                </a:solidFill>
                <a:latin typeface="Arial MT"/>
                <a:cs typeface="Arial MT"/>
              </a:rPr>
              <a:t>the </a:t>
            </a:r>
            <a:r>
              <a:rPr sz="1050" dirty="0">
                <a:solidFill>
                  <a:srgbClr val="767676"/>
                </a:solidFill>
                <a:latin typeface="Arial MT"/>
                <a:cs typeface="Arial MT"/>
              </a:rPr>
              <a:t>reuse of this presentation is authorised under </a:t>
            </a:r>
            <a:r>
              <a:rPr sz="1050" spc="-5" dirty="0">
                <a:solidFill>
                  <a:srgbClr val="767676"/>
                </a:solidFill>
                <a:latin typeface="Arial MT"/>
                <a:cs typeface="Arial MT"/>
              </a:rPr>
              <a:t>the </a:t>
            </a:r>
            <a:r>
              <a:rPr sz="1050" u="sng" dirty="0">
                <a:solidFill>
                  <a:srgbClr val="4D4D4D"/>
                </a:solidFill>
                <a:uFill>
                  <a:solidFill>
                    <a:srgbClr val="4D4D4D"/>
                  </a:solidFill>
                </a:uFill>
                <a:latin typeface="Arial MT"/>
                <a:cs typeface="Arial MT"/>
                <a:hlinkClick r:id="rId3"/>
              </a:rPr>
              <a:t>CC BY 4.0</a:t>
            </a:r>
            <a:r>
              <a:rPr sz="1050" dirty="0">
                <a:solidFill>
                  <a:srgbClr val="4D4D4D"/>
                </a:solidFill>
                <a:latin typeface="Arial MT"/>
                <a:cs typeface="Arial MT"/>
                <a:hlinkClick r:id="rId3"/>
              </a:rPr>
              <a:t> </a:t>
            </a:r>
            <a:r>
              <a:rPr sz="1050" dirty="0">
                <a:solidFill>
                  <a:srgbClr val="767676"/>
                </a:solidFill>
                <a:latin typeface="Arial MT"/>
                <a:cs typeface="Arial MT"/>
              </a:rPr>
              <a:t>license. For any use or reproduction of elements that are </a:t>
            </a:r>
            <a:r>
              <a:rPr sz="1050" spc="-280" dirty="0">
                <a:solidFill>
                  <a:srgbClr val="767676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767676"/>
                </a:solidFill>
                <a:latin typeface="Arial MT"/>
                <a:cs typeface="Arial MT"/>
              </a:rPr>
              <a:t>not</a:t>
            </a:r>
            <a:r>
              <a:rPr sz="1050" spc="-10" dirty="0">
                <a:solidFill>
                  <a:srgbClr val="767676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767676"/>
                </a:solidFill>
                <a:latin typeface="Arial MT"/>
                <a:cs typeface="Arial MT"/>
              </a:rPr>
              <a:t>owned by</a:t>
            </a:r>
            <a:r>
              <a:rPr sz="1050" spc="-10" dirty="0">
                <a:solidFill>
                  <a:srgbClr val="767676"/>
                </a:solidFill>
                <a:latin typeface="Arial MT"/>
                <a:cs typeface="Arial MT"/>
              </a:rPr>
              <a:t> </a:t>
            </a:r>
            <a:r>
              <a:rPr sz="1050" spc="-5" dirty="0">
                <a:solidFill>
                  <a:srgbClr val="767676"/>
                </a:solidFill>
                <a:latin typeface="Arial MT"/>
                <a:cs typeface="Arial MT"/>
              </a:rPr>
              <a:t>the </a:t>
            </a:r>
            <a:r>
              <a:rPr sz="1050" dirty="0">
                <a:solidFill>
                  <a:srgbClr val="767676"/>
                </a:solidFill>
                <a:latin typeface="Arial MT"/>
                <a:cs typeface="Arial MT"/>
              </a:rPr>
              <a:t>EU,</a:t>
            </a:r>
            <a:r>
              <a:rPr sz="1050" spc="-30" dirty="0">
                <a:solidFill>
                  <a:srgbClr val="767676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767676"/>
                </a:solidFill>
                <a:latin typeface="Arial MT"/>
                <a:cs typeface="Arial MT"/>
              </a:rPr>
              <a:t>permission</a:t>
            </a:r>
            <a:r>
              <a:rPr sz="1050" spc="-30" dirty="0">
                <a:solidFill>
                  <a:srgbClr val="767676"/>
                </a:solidFill>
                <a:latin typeface="Arial MT"/>
                <a:cs typeface="Arial MT"/>
              </a:rPr>
              <a:t> </a:t>
            </a:r>
            <a:r>
              <a:rPr sz="1050" spc="5" dirty="0">
                <a:solidFill>
                  <a:srgbClr val="767676"/>
                </a:solidFill>
                <a:latin typeface="Arial MT"/>
                <a:cs typeface="Arial MT"/>
              </a:rPr>
              <a:t>may</a:t>
            </a:r>
            <a:r>
              <a:rPr sz="1050" spc="-20" dirty="0">
                <a:solidFill>
                  <a:srgbClr val="767676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767676"/>
                </a:solidFill>
                <a:latin typeface="Arial MT"/>
                <a:cs typeface="Arial MT"/>
              </a:rPr>
              <a:t>need</a:t>
            </a:r>
            <a:r>
              <a:rPr sz="1050" spc="-5" dirty="0">
                <a:solidFill>
                  <a:srgbClr val="767676"/>
                </a:solidFill>
                <a:latin typeface="Arial MT"/>
                <a:cs typeface="Arial MT"/>
              </a:rPr>
              <a:t> to </a:t>
            </a:r>
            <a:r>
              <a:rPr sz="1050" dirty="0">
                <a:solidFill>
                  <a:srgbClr val="767676"/>
                </a:solidFill>
                <a:latin typeface="Arial MT"/>
                <a:cs typeface="Arial MT"/>
              </a:rPr>
              <a:t>be sought</a:t>
            </a:r>
            <a:r>
              <a:rPr sz="1050" spc="-25" dirty="0">
                <a:solidFill>
                  <a:srgbClr val="767676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767676"/>
                </a:solidFill>
                <a:latin typeface="Arial MT"/>
                <a:cs typeface="Arial MT"/>
              </a:rPr>
              <a:t>directly</a:t>
            </a:r>
            <a:r>
              <a:rPr sz="1050" spc="-20" dirty="0">
                <a:solidFill>
                  <a:srgbClr val="767676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767676"/>
                </a:solidFill>
                <a:latin typeface="Arial MT"/>
                <a:cs typeface="Arial MT"/>
              </a:rPr>
              <a:t>from</a:t>
            </a:r>
            <a:r>
              <a:rPr sz="1050" spc="-20" dirty="0">
                <a:solidFill>
                  <a:srgbClr val="767676"/>
                </a:solidFill>
                <a:latin typeface="Arial MT"/>
                <a:cs typeface="Arial MT"/>
              </a:rPr>
              <a:t> </a:t>
            </a:r>
            <a:r>
              <a:rPr sz="1050" spc="-5" dirty="0">
                <a:solidFill>
                  <a:srgbClr val="767676"/>
                </a:solidFill>
                <a:latin typeface="Arial MT"/>
                <a:cs typeface="Arial MT"/>
              </a:rPr>
              <a:t>the</a:t>
            </a:r>
            <a:r>
              <a:rPr sz="1050" dirty="0">
                <a:solidFill>
                  <a:srgbClr val="767676"/>
                </a:solidFill>
                <a:latin typeface="Arial MT"/>
                <a:cs typeface="Arial MT"/>
              </a:rPr>
              <a:t> respective</a:t>
            </a:r>
            <a:r>
              <a:rPr sz="1050" spc="-5" dirty="0">
                <a:solidFill>
                  <a:srgbClr val="767676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767676"/>
                </a:solidFill>
                <a:latin typeface="Arial MT"/>
                <a:cs typeface="Arial MT"/>
              </a:rPr>
              <a:t>right</a:t>
            </a:r>
            <a:r>
              <a:rPr sz="1050" spc="-10" dirty="0">
                <a:solidFill>
                  <a:srgbClr val="767676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767676"/>
                </a:solidFill>
                <a:latin typeface="Arial MT"/>
                <a:cs typeface="Arial MT"/>
              </a:rPr>
              <a:t>holders.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5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050" dirty="0">
                <a:solidFill>
                  <a:srgbClr val="767676"/>
                </a:solidFill>
                <a:latin typeface="Arial MT"/>
                <a:cs typeface="Arial MT"/>
              </a:rPr>
              <a:t>Slide</a:t>
            </a:r>
            <a:r>
              <a:rPr sz="1050" spc="-10" dirty="0">
                <a:solidFill>
                  <a:srgbClr val="767676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CE391C"/>
                </a:solidFill>
                <a:latin typeface="Arial MT"/>
                <a:cs typeface="Arial MT"/>
              </a:rPr>
              <a:t>xx:</a:t>
            </a:r>
            <a:r>
              <a:rPr sz="1050" spc="-10" dirty="0">
                <a:solidFill>
                  <a:srgbClr val="CE391C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CE391C"/>
                </a:solidFill>
                <a:latin typeface="Arial MT"/>
                <a:cs typeface="Arial MT"/>
              </a:rPr>
              <a:t>element</a:t>
            </a:r>
            <a:r>
              <a:rPr sz="1050" spc="-10" dirty="0">
                <a:solidFill>
                  <a:srgbClr val="CE391C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CE391C"/>
                </a:solidFill>
                <a:latin typeface="Arial MT"/>
                <a:cs typeface="Arial MT"/>
              </a:rPr>
              <a:t>concerned</a:t>
            </a:r>
            <a:r>
              <a:rPr sz="1050" dirty="0">
                <a:solidFill>
                  <a:srgbClr val="767676"/>
                </a:solidFill>
                <a:latin typeface="Arial MT"/>
                <a:cs typeface="Arial MT"/>
              </a:rPr>
              <a:t>,</a:t>
            </a:r>
            <a:r>
              <a:rPr sz="1050" spc="-10" dirty="0">
                <a:solidFill>
                  <a:srgbClr val="767676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767676"/>
                </a:solidFill>
                <a:latin typeface="Arial MT"/>
                <a:cs typeface="Arial MT"/>
              </a:rPr>
              <a:t>source:</a:t>
            </a:r>
            <a:r>
              <a:rPr sz="1050" spc="-15" dirty="0">
                <a:solidFill>
                  <a:srgbClr val="767676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CE391C"/>
                </a:solidFill>
                <a:latin typeface="Arial MT"/>
                <a:cs typeface="Arial MT"/>
              </a:rPr>
              <a:t>e.g. Fotolia.com</a:t>
            </a:r>
            <a:r>
              <a:rPr sz="1050" dirty="0">
                <a:solidFill>
                  <a:srgbClr val="767676"/>
                </a:solidFill>
                <a:latin typeface="Arial MT"/>
                <a:cs typeface="Arial MT"/>
              </a:rPr>
              <a:t>;</a:t>
            </a:r>
            <a:r>
              <a:rPr sz="1050" spc="-35" dirty="0">
                <a:solidFill>
                  <a:srgbClr val="767676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CE391C"/>
                </a:solidFill>
                <a:latin typeface="Arial MT"/>
                <a:cs typeface="Arial MT"/>
              </a:rPr>
              <a:t>Slide</a:t>
            </a:r>
            <a:r>
              <a:rPr sz="1050" spc="-10" dirty="0">
                <a:solidFill>
                  <a:srgbClr val="CE391C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CE391C"/>
                </a:solidFill>
                <a:latin typeface="Arial MT"/>
                <a:cs typeface="Arial MT"/>
              </a:rPr>
              <a:t>xx: element</a:t>
            </a:r>
            <a:r>
              <a:rPr sz="1050" spc="-25" dirty="0">
                <a:solidFill>
                  <a:srgbClr val="CE391C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CE391C"/>
                </a:solidFill>
                <a:latin typeface="Arial MT"/>
                <a:cs typeface="Arial MT"/>
              </a:rPr>
              <a:t>concerned</a:t>
            </a:r>
            <a:r>
              <a:rPr sz="1050" dirty="0">
                <a:solidFill>
                  <a:srgbClr val="767676"/>
                </a:solidFill>
                <a:latin typeface="Arial MT"/>
                <a:cs typeface="Arial MT"/>
              </a:rPr>
              <a:t>,</a:t>
            </a:r>
            <a:r>
              <a:rPr sz="1050" spc="-10" dirty="0">
                <a:solidFill>
                  <a:srgbClr val="767676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767676"/>
                </a:solidFill>
                <a:latin typeface="Arial MT"/>
                <a:cs typeface="Arial MT"/>
              </a:rPr>
              <a:t>source:</a:t>
            </a:r>
            <a:r>
              <a:rPr sz="1050" spc="-5" dirty="0">
                <a:solidFill>
                  <a:srgbClr val="767676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CE391C"/>
                </a:solidFill>
                <a:latin typeface="Arial MT"/>
                <a:cs typeface="Arial MT"/>
              </a:rPr>
              <a:t>e.g. iStock.com</a:t>
            </a:r>
            <a:endParaRPr sz="10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</TotalTime>
  <Words>410</Words>
  <Application>Microsoft Office PowerPoint</Application>
  <PresentationFormat>Widescreen</PresentationFormat>
  <Paragraphs>62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Arial MT</vt:lpstr>
      <vt:lpstr>Calibri</vt:lpstr>
      <vt:lpstr>Courier New</vt:lpstr>
      <vt:lpstr>Office Theme</vt:lpstr>
      <vt:lpstr>PowerPoint Presentation</vt:lpstr>
      <vt:lpstr>Youth4Cooperation Group</vt:lpstr>
      <vt:lpstr>Many opportunities to get involved in Youth4Cooperation</vt:lpstr>
      <vt:lpstr>PowerPoint Presentation</vt:lpstr>
      <vt:lpstr>PowerPoint Presentation</vt:lpstr>
      <vt:lpstr>PowerPoint Presentation</vt:lpstr>
      <vt:lpstr>Towards a new Commission  (2024-2029)</vt:lpstr>
      <vt:lpstr>Keep in touch</vt:lpstr>
      <vt:lpstr>Thank you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MENASSEYRE Clara (REGIO)</dc:creator>
  <cp:lastModifiedBy>MENASSEYRE Clara (EMPL-EXT)</cp:lastModifiedBy>
  <cp:revision>3</cp:revision>
  <dcterms:created xsi:type="dcterms:W3CDTF">2024-12-13T11:13:34Z</dcterms:created>
  <dcterms:modified xsi:type="dcterms:W3CDTF">2024-12-13T14:31:05Z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2024-11-27T00:00:00Z</vt:filetime>
  </property>
  <property fmtid="{D5CDD505-2E9C-101B-9397-08002B2CF9AE}" pid="3" name="LastSaved">
    <vt:filetime>2024-12-13T00:00:00Z</vt:filetime>
  </property>
</Properties>
</file>