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6"/>
  </p:notesMasterIdLst>
  <p:sldIdLst>
    <p:sldId id="4225" r:id="rId5"/>
    <p:sldId id="4140" r:id="rId6"/>
    <p:sldId id="4237" r:id="rId7"/>
    <p:sldId id="4238" r:id="rId8"/>
    <p:sldId id="4239" r:id="rId9"/>
    <p:sldId id="4240" r:id="rId10"/>
    <p:sldId id="4241" r:id="rId11"/>
    <p:sldId id="4242" r:id="rId12"/>
    <p:sldId id="4246" r:id="rId13"/>
    <p:sldId id="4244" r:id="rId14"/>
    <p:sldId id="4245" r:id="rId15"/>
  </p:sldIdLst>
  <p:sldSz cx="12192000" cy="6858000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2BF91146-F1D0-4506-806F-2BCA7CFA730F}">
          <p14:sldIdLst>
            <p14:sldId id="4225"/>
            <p14:sldId id="4140"/>
            <p14:sldId id="4237"/>
            <p14:sldId id="4238"/>
            <p14:sldId id="4239"/>
            <p14:sldId id="4240"/>
            <p14:sldId id="4241"/>
            <p14:sldId id="4242"/>
            <p14:sldId id="4246"/>
            <p14:sldId id="4244"/>
            <p14:sldId id="424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ija Pavlovčič" initials="MP" lastIdx="1" clrIdx="0">
    <p:extLst>
      <p:ext uri="{19B8F6BF-5375-455C-9EA6-DF929625EA0E}">
        <p15:presenceInfo xmlns:p15="http://schemas.microsoft.com/office/powerpoint/2012/main" userId="Matija Pavlovčič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A7F80"/>
    <a:srgbClr val="F2A16A"/>
    <a:srgbClr val="80A9A1"/>
    <a:srgbClr val="8FA2C3"/>
    <a:srgbClr val="44546A"/>
    <a:srgbClr val="FFFFFF"/>
    <a:srgbClr val="DCE2EC"/>
    <a:srgbClr val="C6CFE0"/>
    <a:srgbClr val="5D8981"/>
    <a:srgbClr val="4472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CA24B7A-2349-4450-8E60-C96313B13434}" v="136" dt="2024-11-05T14:12:58.893"/>
    <p1510:client id="{A66D6616-ADC7-40AE-BF0C-5BD95BB3DD65}" v="1" dt="2024-11-05T14:17:55.8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75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5/10/relationships/revisionInfo" Target="revisionInfo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B4005B0-B9E9-87D1-9380-F1BD3BAD92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68A857-F066-3EFB-2E05-89460256898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01A2134-9824-4EF8-916D-050C9233503C}" type="datetimeFigureOut">
              <a:rPr lang="en-GB"/>
              <a:pPr>
                <a:defRPr/>
              </a:pPr>
              <a:t>11/11/2024</a:t>
            </a:fld>
            <a:endParaRPr lang="en-GB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B0215EB1-9B8A-0E72-6519-C632A2A67B5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AC39474F-AA76-CF9B-8608-031760617C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DEC1F3-92B9-9FEB-FBE0-A02FBBFF7259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BB9664-CF9D-1ED6-D377-FDCF6F2BF36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621671D-7B37-4620-9518-7B7DC06BD24C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77991967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41A8AF9A-0149-B096-6BA7-0BE0DB59F3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325DA948-2BCF-9B72-9C27-357C5AFF18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>
              <a:latin typeface="Avenir Next LT Pro"/>
            </a:endParaRPr>
          </a:p>
          <a:p>
            <a:pPr eaLnBrk="1" hangingPunct="1">
              <a:spcBef>
                <a:spcPct val="0"/>
              </a:spcBef>
            </a:pPr>
            <a:endParaRPr lang="fr-FR" altLang="fr-FR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BAF530D8-6628-1B9A-5CAB-DD0A0DED08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EA9271-0E4D-40FF-A4AD-3E0E5DD218D8}" type="slidenum">
              <a:rPr kumimoji="0" lang="en-GB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3908938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58C4F0-D75D-D40B-5EBF-90789B9A87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1786310E-088C-1134-45A8-D55E2AB662E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D3FE4E67-FFAC-739D-9A50-1C3841BE67F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>
              <a:latin typeface="Avenir Next LT Pro"/>
            </a:endParaRPr>
          </a:p>
          <a:p>
            <a:pPr eaLnBrk="1" hangingPunct="1">
              <a:spcBef>
                <a:spcPct val="0"/>
              </a:spcBef>
            </a:pPr>
            <a:endParaRPr lang="fr-FR" altLang="fr-FR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13E9FE19-0FDA-2F38-D4E5-7806233FCD2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EA9271-0E4D-40FF-A4AD-3E0E5DD218D8}" type="slidenum">
              <a:rPr kumimoji="0" lang="en-GB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7607386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2541F-62B3-7045-1615-176E2E74D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A4BE3E13-CA10-1E3E-CB0F-DC8055A022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9AFEE66D-A8BF-DF69-38A2-3ACE002630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>
              <a:latin typeface="Avenir Next LT Pro"/>
            </a:endParaRPr>
          </a:p>
          <a:p>
            <a:pPr eaLnBrk="1" hangingPunct="1">
              <a:spcBef>
                <a:spcPct val="0"/>
              </a:spcBef>
            </a:pPr>
            <a:endParaRPr lang="fr-FR" altLang="fr-FR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3AF52B3E-882F-AB85-21C7-A02DC5C7A25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EA9271-0E4D-40FF-A4AD-3E0E5DD218D8}" type="slidenum">
              <a:rPr kumimoji="0" lang="en-GB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GB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07795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41A8AF9A-0149-B096-6BA7-0BE0DB59F31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325DA948-2BCF-9B72-9C27-357C5AFF182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>
              <a:latin typeface="Avenir Next LT Pro"/>
            </a:endParaRPr>
          </a:p>
          <a:p>
            <a:pPr eaLnBrk="1" hangingPunct="1">
              <a:spcBef>
                <a:spcPct val="0"/>
              </a:spcBef>
            </a:pPr>
            <a:endParaRPr lang="fr-FR" altLang="fr-FR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BAF530D8-6628-1B9A-5CAB-DD0A0DED08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EA9271-0E4D-40FF-A4AD-3E0E5DD218D8}" type="slidenum">
              <a:rPr kumimoji="0" lang="en-GB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641592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C90A14-05BA-A42B-1697-7E8ECC768C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D39B072B-6483-93F6-908A-56EF7590DB3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88F8BD73-6645-31B3-FC7F-FFEF603FDC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>
              <a:latin typeface="Avenir Next LT Pro"/>
            </a:endParaRPr>
          </a:p>
          <a:p>
            <a:pPr eaLnBrk="1" hangingPunct="1">
              <a:spcBef>
                <a:spcPct val="0"/>
              </a:spcBef>
            </a:pPr>
            <a:endParaRPr lang="fr-FR" altLang="fr-FR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0B9C758F-79C2-4C3C-EE55-E339E74BFE0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EA9271-0E4D-40FF-A4AD-3E0E5DD218D8}" type="slidenum">
              <a:rPr kumimoji="0" lang="en-GB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06466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13F7F8-0247-0BC9-5D1B-204B2C8BD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1F9A69E9-4936-CD29-0AEC-040E2D949C3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0A4A1659-4529-9A0A-DD6C-39AF790583E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>
              <a:latin typeface="Avenir Next LT Pro"/>
            </a:endParaRPr>
          </a:p>
          <a:p>
            <a:pPr eaLnBrk="1" hangingPunct="1">
              <a:spcBef>
                <a:spcPct val="0"/>
              </a:spcBef>
            </a:pPr>
            <a:endParaRPr lang="fr-FR" altLang="fr-FR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1C679F9-C9C1-739B-9E2C-7472FE1AC4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EA9271-0E4D-40FF-A4AD-3E0E5DD218D8}" type="slidenum">
              <a:rPr kumimoji="0" lang="en-GB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36337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9F8415-130F-EBC4-0850-1B7A18DEF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5324BA64-0035-BEAD-F852-4C0D3D89BD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1D1770B6-282E-2433-507C-ABA9C2FA708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>
              <a:latin typeface="Avenir Next LT Pro"/>
            </a:endParaRPr>
          </a:p>
          <a:p>
            <a:pPr eaLnBrk="1" hangingPunct="1">
              <a:spcBef>
                <a:spcPct val="0"/>
              </a:spcBef>
            </a:pPr>
            <a:endParaRPr lang="fr-FR" altLang="fr-FR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6A8D62BD-53FA-838C-FAD6-0831D2BAD72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EA9271-0E4D-40FF-A4AD-3E0E5DD218D8}" type="slidenum">
              <a:rPr kumimoji="0" lang="en-GB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0576607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8E05B1-AE7A-FE79-CFAC-C1707DF6D5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CEBB9E7A-EC7F-9324-61CD-73ABD6B3D2E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73259E15-FE21-6233-2488-491D8326CFB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>
              <a:latin typeface="Avenir Next LT Pro"/>
            </a:endParaRPr>
          </a:p>
          <a:p>
            <a:pPr eaLnBrk="1" hangingPunct="1">
              <a:spcBef>
                <a:spcPct val="0"/>
              </a:spcBef>
            </a:pPr>
            <a:endParaRPr lang="fr-FR" altLang="fr-FR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339CF976-3CB1-06FC-C6FA-2E40B18B842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EA9271-0E4D-40FF-A4AD-3E0E5DD218D8}" type="slidenum">
              <a:rPr kumimoji="0" lang="en-GB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9154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49FA4-A89C-DEA3-B0EC-0FD38DB781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78179BB6-6DAA-25A7-5314-B5087952A64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E6EE4308-3651-8F66-BAE9-4F526AD2071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>
              <a:latin typeface="Avenir Next LT Pro"/>
            </a:endParaRPr>
          </a:p>
          <a:p>
            <a:pPr eaLnBrk="1" hangingPunct="1">
              <a:spcBef>
                <a:spcPct val="0"/>
              </a:spcBef>
            </a:pPr>
            <a:endParaRPr lang="fr-FR" altLang="fr-FR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48339F63-132F-7660-EC88-2627620BE7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EA9271-0E4D-40FF-A4AD-3E0E5DD218D8}" type="slidenum">
              <a:rPr kumimoji="0" lang="en-GB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47748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5998BB-A7C8-0129-59A3-30575EE7E8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311AAECF-719E-5F96-8BCA-8BD9B7E992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394AA8CD-A2EF-2219-ABC7-E95E43CF52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>
              <a:latin typeface="Avenir Next LT Pro"/>
            </a:endParaRPr>
          </a:p>
          <a:p>
            <a:pPr eaLnBrk="1" hangingPunct="1">
              <a:spcBef>
                <a:spcPct val="0"/>
              </a:spcBef>
            </a:pPr>
            <a:endParaRPr lang="fr-FR" altLang="fr-FR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558E028A-F134-89D3-B7EE-42AA1053F1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EA9271-0E4D-40FF-A4AD-3E0E5DD218D8}" type="slidenum">
              <a:rPr kumimoji="0" lang="en-GB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05812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C193C7-E0D5-533E-D4C6-872F7ECF8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>
            <a:extLst>
              <a:ext uri="{FF2B5EF4-FFF2-40B4-BE49-F238E27FC236}">
                <a16:creationId xmlns:a16="http://schemas.microsoft.com/office/drawing/2014/main" id="{4C984E2B-4308-200D-8B24-4D9786ECA8A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Notes Placeholder 2">
            <a:extLst>
              <a:ext uri="{FF2B5EF4-FFF2-40B4-BE49-F238E27FC236}">
                <a16:creationId xmlns:a16="http://schemas.microsoft.com/office/drawing/2014/main" id="{CF483EAD-B00C-E9D7-8488-CAFF0DD2DDC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GB" sz="1200">
              <a:latin typeface="Avenir Next LT Pro"/>
            </a:endParaRPr>
          </a:p>
          <a:p>
            <a:pPr eaLnBrk="1" hangingPunct="1">
              <a:spcBef>
                <a:spcPct val="0"/>
              </a:spcBef>
            </a:pPr>
            <a:endParaRPr lang="fr-FR" altLang="fr-FR"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0244" name="Slide Number Placeholder 3">
            <a:extLst>
              <a:ext uri="{FF2B5EF4-FFF2-40B4-BE49-F238E27FC236}">
                <a16:creationId xmlns:a16="http://schemas.microsoft.com/office/drawing/2014/main" id="{D1D3EC99-340E-A869-3B94-96DAC35BD8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7EEA9271-0E4D-40FF-A4AD-3E0E5DD218D8}" type="slidenum">
              <a:rPr kumimoji="0" lang="en-GB" alt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alt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520324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3B71D-51B4-6892-6794-8AC93D772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0CC71-BB57-4548-957D-8AD1FD1E7C2F}" type="datetimeFigureOut">
              <a:rPr lang="en-GB"/>
              <a:pPr>
                <a:defRPr/>
              </a:pPr>
              <a:t>11/11/2024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42372-4A3E-079B-A08A-E960F62E35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86BF37-B794-4F86-66EA-E1749933A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2F224A-298E-4CB2-BFF2-AD70376E0DC9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4108171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727546-AF76-2774-9C78-49068C5946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48B8B3-E219-4DD1-9DA8-ACAF52BE22C8}" type="datetimeFigureOut">
              <a:rPr lang="en-GB"/>
              <a:pPr>
                <a:defRPr/>
              </a:pPr>
              <a:t>11/11/2024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D8D8C3-1B96-1A2A-9FD0-86E292CC85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538F6A-1081-6CFE-C37A-730BFD748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F3F26-5717-4FAD-AA09-61939A1026E0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14582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307A58-EDCB-7D7A-A658-D87B5D2B14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C18BC0-7FF7-4E5B-9CCD-21048D6C0F14}" type="datetimeFigureOut">
              <a:rPr lang="en-GB"/>
              <a:pPr>
                <a:defRPr/>
              </a:pPr>
              <a:t>11/11/2024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E17F4D-1E56-985A-71B6-DA0BFB74C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91E329-4F11-B2E0-6E20-64D25F6A6A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5B156C-7E33-4E16-BD5B-1BDEE7D9BCFE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2991502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AFC907-2A23-9C46-1881-AE02E270B8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016F2-8B15-4952-A6AE-14C341DF1ED5}" type="datetimeFigureOut">
              <a:rPr lang="en-GB"/>
              <a:pPr>
                <a:defRPr/>
              </a:pPr>
              <a:t>11/11/2024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172A51-962D-5FF9-AEA6-E43539848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4AA964-4F04-C6CE-9B32-3C06CCC9F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18CB0D-675F-446F-BA8A-C7F7120FBE99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4449799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24F438-586A-AB8C-1641-0090A893E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F2D4A4-77AD-416E-AB15-B83AEDA808B0}" type="datetimeFigureOut">
              <a:rPr lang="en-GB"/>
              <a:pPr>
                <a:defRPr/>
              </a:pPr>
              <a:t>11/11/2024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99D5C9-93A8-5E64-7257-27E86B59D9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DAAF68-FE07-3022-BBBB-2967AB7A4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E62B90-B5A9-4321-9541-FACF6BAD3943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1152683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9342E6C-4CC1-E390-4095-D5E2C7146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48AF5D-FFDF-44F1-A5A9-E13B5FE9688A}" type="datetimeFigureOut">
              <a:rPr lang="en-GB"/>
              <a:pPr>
                <a:defRPr/>
              </a:pPr>
              <a:t>11/11/2024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EBE7098-0972-D0FF-57CD-078A684ABE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5DB737D-D832-51E7-F02A-2BB746C32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582DFC-B908-4D2E-87AB-32766666A07F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3051639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8D81FD43-338E-BEEF-15A1-9258BA03BE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C1D58-CAFB-4ADD-809E-31E2B37FB645}" type="datetimeFigureOut">
              <a:rPr lang="en-GB"/>
              <a:pPr>
                <a:defRPr/>
              </a:pPr>
              <a:t>11/11/2024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EC5CF6-7E7F-B912-FF2E-D4CC6F9262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C5FB1C55-F241-4B5C-62EA-060C184CC2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040C3-97D2-4327-8129-D24F9D580B4A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7275060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D5F4669-218A-7CAD-4D30-7E8CDFD2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1BF506-0B72-4B4C-A9CF-5963FB7994D5}" type="datetimeFigureOut">
              <a:rPr lang="en-GB"/>
              <a:pPr>
                <a:defRPr/>
              </a:pPr>
              <a:t>11/11/2024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998DDD2-3065-B66E-E488-686B7998AD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052DDB37-13D0-EEFB-F5DC-E118B96C7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2F2B41-F574-480D-BCB9-4DFE99C64E93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2942630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2DE05DA5-576E-CDB2-8B3F-763B3C711D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527713-719D-427A-8123-0777EA97AAD3}" type="datetimeFigureOut">
              <a:rPr lang="en-GB"/>
              <a:pPr>
                <a:defRPr/>
              </a:pPr>
              <a:t>11/11/2024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8976DBA5-9F00-B080-30F6-CF1F253B4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E656173-C356-F9C6-C022-E5C3CA4A9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F490CB-D37F-4C0E-BCF6-F247DDFDD9E7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359902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E220DCB-9423-8A64-3588-2F97173B7F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9E8B2-6DA6-43AA-8784-402F36D4A8CF}" type="datetimeFigureOut">
              <a:rPr lang="en-GB"/>
              <a:pPr>
                <a:defRPr/>
              </a:pPr>
              <a:t>11/11/2024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60733A6-406D-5ADF-2929-2E68E993CB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9008920-5A9B-7AF5-C809-BB0CB33FD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BE4AD-0ECA-4AC2-BD57-808A2320CD04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700862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0B44EBDB-E06E-E721-D108-599C8B901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26FE90-CD42-46E6-A98A-81B230BFA3D2}" type="datetimeFigureOut">
              <a:rPr lang="en-GB"/>
              <a:pPr>
                <a:defRPr/>
              </a:pPr>
              <a:t>11/11/2024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1230D82-CA8E-EBBA-77A8-9FF2C2B1AA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FEC2CBC-12E6-69A4-1BA5-5F8F9A3965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B80246-58A7-4171-8ED0-2207889046BC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</p:spTree>
    <p:extLst>
      <p:ext uri="{BB962C8B-B14F-4D97-AF65-F5344CB8AC3E}">
        <p14:creationId xmlns:p14="http://schemas.microsoft.com/office/powerpoint/2010/main" val="3762359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AEBCEB1-FE22-5391-CCE4-86BA2D7ABDE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title style</a:t>
            </a:r>
            <a:endParaRPr lang="en-GB" altLang="fr-FR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1ACFC110-5CAE-89D4-D85C-509FE4E9AF4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/>
              <a:t>Click to edit Master text styles</a:t>
            </a:r>
          </a:p>
          <a:p>
            <a:pPr lvl="1"/>
            <a:r>
              <a:rPr lang="en-US" altLang="fr-FR"/>
              <a:t>Second level</a:t>
            </a:r>
          </a:p>
          <a:p>
            <a:pPr lvl="2"/>
            <a:r>
              <a:rPr lang="en-US" altLang="fr-FR"/>
              <a:t>Third level</a:t>
            </a:r>
          </a:p>
          <a:p>
            <a:pPr lvl="3"/>
            <a:r>
              <a:rPr lang="en-US" altLang="fr-FR"/>
              <a:t>Fourth level</a:t>
            </a:r>
          </a:p>
          <a:p>
            <a:pPr lvl="4"/>
            <a:r>
              <a:rPr lang="en-US" altLang="fr-FR"/>
              <a:t>Fifth level</a:t>
            </a:r>
            <a:endParaRPr lang="en-GB" alt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544D1F9-2437-9B26-557C-4C69AEC3D3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BD2FAA7-970A-4E45-87BC-F55FD3E37C2C}" type="datetimeFigureOut">
              <a:rPr lang="en-GB"/>
              <a:pPr>
                <a:defRPr/>
              </a:pPr>
              <a:t>11/11/2024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AECA3-51F3-5E92-EA4E-C98BDCE43E2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BC532E-877B-E9A9-CBA5-B49784D6738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684C6D45-9732-4852-9EDD-0642DE5B9DEC}" type="slidenum">
              <a:rPr lang="en-GB" altLang="fr-FR"/>
              <a:pPr>
                <a:defRPr/>
              </a:pPr>
              <a:t>‹#›</a:t>
            </a:fld>
            <a:endParaRPr lang="en-GB" altLang="fr-FR"/>
          </a:p>
        </p:txBody>
      </p:sp>
      <p:grpSp>
        <p:nvGrpSpPr>
          <p:cNvPr id="7" name="Ομάδα 6">
            <a:extLst>
              <a:ext uri="{FF2B5EF4-FFF2-40B4-BE49-F238E27FC236}">
                <a16:creationId xmlns:a16="http://schemas.microsoft.com/office/drawing/2014/main" id="{8573B672-4B18-AD2C-A7B2-D53BEC7C1CB1}"/>
              </a:ext>
            </a:extLst>
          </p:cNvPr>
          <p:cNvGrpSpPr/>
          <p:nvPr userDrawn="1"/>
        </p:nvGrpSpPr>
        <p:grpSpPr>
          <a:xfrm>
            <a:off x="1646248" y="4638892"/>
            <a:ext cx="9112568" cy="2137193"/>
            <a:chOff x="1646248" y="4638892"/>
            <a:chExt cx="9112568" cy="2137193"/>
          </a:xfrm>
        </p:grpSpPr>
        <p:pic>
          <p:nvPicPr>
            <p:cNvPr id="8" name="Εικόνα 7">
              <a:extLst>
                <a:ext uri="{FF2B5EF4-FFF2-40B4-BE49-F238E27FC236}">
                  <a16:creationId xmlns:a16="http://schemas.microsoft.com/office/drawing/2014/main" id="{686C97FB-AD79-D1A5-5BCA-24079F8FAD06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1646248" y="4638892"/>
              <a:ext cx="9112568" cy="1903095"/>
            </a:xfrm>
            <a:prstGeom prst="rect">
              <a:avLst/>
            </a:prstGeom>
          </p:spPr>
        </p:pic>
        <p:sp>
          <p:nvSpPr>
            <p:cNvPr id="9" name="docshape2">
              <a:extLst>
                <a:ext uri="{FF2B5EF4-FFF2-40B4-BE49-F238E27FC236}">
                  <a16:creationId xmlns:a16="http://schemas.microsoft.com/office/drawing/2014/main" id="{0739DCBA-356F-FFD4-1A19-A218FA1DA5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30757" y="6311900"/>
              <a:ext cx="5543550" cy="4641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 upright="1">
              <a:noAutofit/>
            </a:bodyPr>
            <a:lstStyle/>
            <a:p>
              <a:pPr marL="1898015" indent="-1885950" algn="ctr">
                <a:lnSpc>
                  <a:spcPct val="120000"/>
                </a:lnSpc>
                <a:spcBef>
                  <a:spcPts val="0"/>
                </a:spcBef>
              </a:pPr>
              <a:r>
                <a:rPr lang="en-US" sz="950" i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Strategic</a:t>
              </a:r>
              <a:r>
                <a:rPr lang="en-US" sz="950" i="0" spc="-15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 </a:t>
              </a:r>
              <a:r>
                <a:rPr lang="en-US" sz="950" i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project</a:t>
              </a:r>
              <a:r>
                <a:rPr lang="en-US" sz="950" i="0" spc="-15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 </a:t>
              </a:r>
              <a:r>
                <a:rPr lang="en-US" sz="950" i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EUSAIR</a:t>
              </a:r>
              <a:r>
                <a:rPr lang="en-US" sz="950" i="0" spc="-15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 </a:t>
              </a:r>
              <a:r>
                <a:rPr lang="en-US" sz="950" i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FACILITY</a:t>
              </a:r>
              <a:r>
                <a:rPr lang="en-US" sz="950" i="0" spc="-2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 </a:t>
              </a:r>
              <a:r>
                <a:rPr lang="en-US" sz="950" i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POINT</a:t>
              </a:r>
              <a:r>
                <a:rPr lang="en-US" sz="950" i="0" spc="-2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 </a:t>
              </a:r>
              <a:r>
                <a:rPr lang="en-US" sz="950" i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is</a:t>
              </a:r>
              <a:r>
                <a:rPr lang="en-US" sz="950" i="0" spc="-2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 </a:t>
              </a:r>
              <a:r>
                <a:rPr lang="en-US" sz="950" i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co-funded</a:t>
              </a:r>
              <a:r>
                <a:rPr lang="en-US" sz="950" i="0" spc="-1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 </a:t>
              </a:r>
              <a:r>
                <a:rPr lang="en-US" sz="950" i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by</a:t>
              </a:r>
              <a:r>
                <a:rPr lang="en-US" sz="950" i="0" spc="-15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 </a:t>
              </a:r>
              <a:r>
                <a:rPr lang="en-US" sz="950" i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the</a:t>
              </a:r>
              <a:r>
                <a:rPr lang="en-US" sz="950" i="0" spc="-15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 </a:t>
              </a:r>
              <a:r>
                <a:rPr lang="en-US" sz="950" i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European</a:t>
              </a:r>
              <a:r>
                <a:rPr lang="en-US" sz="950" i="0" spc="-1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 </a:t>
              </a:r>
              <a:r>
                <a:rPr lang="en-US" sz="950" i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Union </a:t>
              </a:r>
            </a:p>
            <a:p>
              <a:pPr marL="1898015" indent="-1885950" algn="ctr">
                <a:lnSpc>
                  <a:spcPct val="120000"/>
                </a:lnSpc>
                <a:spcBef>
                  <a:spcPts val="0"/>
                </a:spcBef>
              </a:pPr>
              <a:r>
                <a:rPr lang="en-US" sz="950" i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through</a:t>
              </a:r>
              <a:r>
                <a:rPr lang="en-US" sz="950" i="0" spc="-2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 </a:t>
              </a:r>
              <a:r>
                <a:rPr lang="en-US" sz="950" i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the</a:t>
              </a:r>
              <a:r>
                <a:rPr lang="en-US" sz="950" i="0" spc="-15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 </a:t>
              </a:r>
              <a:r>
                <a:rPr lang="en-US" sz="950" i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Interreg</a:t>
              </a:r>
              <a:r>
                <a:rPr lang="en-US" sz="950" i="0" spc="-1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 </a:t>
              </a:r>
              <a:r>
                <a:rPr lang="en-US" sz="950" i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IPA ADRION </a:t>
              </a:r>
              <a:r>
                <a:rPr lang="en-US" sz="950" i="0" err="1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Programme</a:t>
              </a:r>
              <a:r>
                <a:rPr lang="en-US" sz="950" i="0">
                  <a:effectLst/>
                  <a:latin typeface="Verdana" panose="020B0604030504040204" pitchFamily="34" charset="0"/>
                  <a:ea typeface="Verdana" panose="020B0604030504040204" pitchFamily="34" charset="0"/>
                  <a:cs typeface="Calibri" panose="020F0502020204030204" pitchFamily="34" charset="0"/>
                </a:rPr>
                <a:t> 2021-2027</a:t>
              </a:r>
              <a:endParaRPr lang="el-GR" sz="950" i="0">
                <a:effectLst/>
                <a:latin typeface="Verdana" panose="020B0604030504040204" pitchFamily="34" charset="0"/>
                <a:ea typeface="Verdana" panose="020B0604030504040204" pitchFamily="34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F689A9-F8A8-A14E-8023-C778FE66E909}"/>
              </a:ext>
            </a:extLst>
          </p:cNvPr>
          <p:cNvSpPr>
            <a:spLocks noGrp="1" noChangeAspect="1"/>
          </p:cNvSpPr>
          <p:nvPr>
            <p:ph idx="1"/>
          </p:nvPr>
        </p:nvSpPr>
        <p:spPr>
          <a:xfrm>
            <a:off x="927630" y="1861851"/>
            <a:ext cx="10148054" cy="2544949"/>
          </a:xfrm>
        </p:spPr>
        <p:txBody>
          <a:bodyPr/>
          <a:lstStyle/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1F3864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PRIORITIES OF THE HELLENIC PRESIDENCY 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b="1" dirty="0">
                <a:solidFill>
                  <a:srgbClr val="1F3864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OF THE </a:t>
            </a: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400" b="1" dirty="0">
                <a:solidFill>
                  <a:srgbClr val="1F3864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EUROPEAN STRATEGY FOR THE ADRIATIC -IONIAN REGION (EUSAIR) </a:t>
            </a:r>
            <a:endParaRPr lang="el-GR" sz="2400" b="1" dirty="0">
              <a:solidFill>
                <a:srgbClr val="1F3864"/>
              </a:solidFill>
              <a:effectLst/>
              <a:latin typeface="Verdana" panose="020B060403050404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600" b="1" dirty="0">
                <a:solidFill>
                  <a:srgbClr val="1F3864"/>
                </a:solidFill>
                <a:effectLst/>
                <a:latin typeface="Verdana" panose="020B060403050404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(1 June 2024 – 31 May 2025)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73050" indent="0">
              <a:buNone/>
            </a:pPr>
            <a:endParaRPr lang="en-US" sz="2200" b="1" dirty="0">
              <a:solidFill>
                <a:srgbClr val="962304"/>
              </a:solidFill>
              <a:latin typeface="Avenir Next LT Pro"/>
            </a:endParaRPr>
          </a:p>
        </p:txBody>
      </p:sp>
      <p:pic>
        <p:nvPicPr>
          <p:cNvPr id="8" name="Εικόνα 7">
            <a:extLst>
              <a:ext uri="{FF2B5EF4-FFF2-40B4-BE49-F238E27FC236}">
                <a16:creationId xmlns:a16="http://schemas.microsoft.com/office/drawing/2014/main" id="{1EA50648-120E-38EB-4858-692281396F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47822" y="262340"/>
            <a:ext cx="1027862" cy="978535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9" name="Picture 279">
            <a:extLst>
              <a:ext uri="{FF2B5EF4-FFF2-40B4-BE49-F238E27FC236}">
                <a16:creationId xmlns:a16="http://schemas.microsoft.com/office/drawing/2014/main" id="{F054DC32-3472-9935-6CBD-18EB41327FFB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927630" y="547751"/>
            <a:ext cx="2258060" cy="978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84129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FDDA02-5C91-C49B-B385-74581DB1D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63577E0-606D-3A8F-BAE4-65EBAC71E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240" y="2101850"/>
            <a:ext cx="10515600" cy="4042569"/>
          </a:xfrm>
        </p:spPr>
        <p:txBody>
          <a:bodyPr/>
          <a:lstStyle/>
          <a:p>
            <a:pPr marL="273050" indent="0">
              <a:buClr>
                <a:srgbClr val="80A9A1"/>
              </a:buClr>
              <a:buNone/>
            </a:pPr>
            <a:endParaRPr lang="sl-SI" sz="2200">
              <a:latin typeface="Avenir Next LT Pro"/>
            </a:endParaRPr>
          </a:p>
          <a:p>
            <a:pPr marL="273050" indent="0">
              <a:buNone/>
            </a:pPr>
            <a:endParaRPr lang="en-US" sz="2200" b="1">
              <a:solidFill>
                <a:srgbClr val="962304"/>
              </a:solidFill>
              <a:latin typeface="Avenir Next LT Pro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7B57FC4F-BE32-9797-9268-A55638BB08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9396"/>
            <a:ext cx="12191999" cy="916622"/>
          </a:xfrm>
        </p:spPr>
        <p:txBody>
          <a:bodyPr/>
          <a:lstStyle/>
          <a:p>
            <a:pPr algn="ctr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</a:pPr>
            <a:r>
              <a:rPr lang="en-US" sz="3200" b="1" dirty="0">
                <a:solidFill>
                  <a:srgbClr val="1F3864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Next Steps</a:t>
            </a:r>
            <a:endParaRPr sz="3200" b="1" dirty="0">
              <a:solidFill>
                <a:srgbClr val="1F3864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27D3AF23-D175-27F4-FCFC-29002381A9CB}"/>
              </a:ext>
            </a:extLst>
          </p:cNvPr>
          <p:cNvSpPr txBox="1">
            <a:spLocks/>
          </p:cNvSpPr>
          <p:nvPr/>
        </p:nvSpPr>
        <p:spPr bwMode="auto">
          <a:xfrm>
            <a:off x="1055783" y="1311007"/>
            <a:ext cx="10080434" cy="4391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Thematic events, conferences, collaborative initiatives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Strengthened partnerships and monitoring frameworks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Increase of visibility of the Hellenic Priorities of the EUSAIR Strategy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Recognition of the horizontal and cross-cutting themes of the Hellenic priorities of EUSAIR</a:t>
            </a:r>
          </a:p>
        </p:txBody>
      </p:sp>
    </p:spTree>
    <p:extLst>
      <p:ext uri="{BB962C8B-B14F-4D97-AF65-F5344CB8AC3E}">
        <p14:creationId xmlns:p14="http://schemas.microsoft.com/office/powerpoint/2010/main" val="33986662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D021FA-EAF2-C8C7-06B0-684E05725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6CA8911-7455-51EF-C5E0-DE4ADFB8E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240" y="2101850"/>
            <a:ext cx="10515600" cy="4042569"/>
          </a:xfrm>
        </p:spPr>
        <p:txBody>
          <a:bodyPr/>
          <a:lstStyle/>
          <a:p>
            <a:pPr marL="273050" indent="0">
              <a:buClr>
                <a:srgbClr val="80A9A1"/>
              </a:buClr>
              <a:buNone/>
            </a:pPr>
            <a:endParaRPr lang="sl-SI" sz="2200" dirty="0">
              <a:latin typeface="Avenir Next LT Pro"/>
            </a:endParaRPr>
          </a:p>
          <a:p>
            <a:pPr marL="273050" indent="0">
              <a:buNone/>
            </a:pPr>
            <a:endParaRPr lang="en-US" sz="2200" b="1" dirty="0">
              <a:solidFill>
                <a:srgbClr val="962304"/>
              </a:solidFill>
              <a:latin typeface="Avenir Next LT Pro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F698A342-75E1-8F62-74D7-9DB5C3B301AB}"/>
              </a:ext>
            </a:extLst>
          </p:cNvPr>
          <p:cNvSpPr txBox="1">
            <a:spLocks/>
          </p:cNvSpPr>
          <p:nvPr/>
        </p:nvSpPr>
        <p:spPr bwMode="auto">
          <a:xfrm>
            <a:off x="1278251" y="186370"/>
            <a:ext cx="10080434" cy="17195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lang="en-US" sz="20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FCE1DDF3-340E-8256-3CD1-8765A62A96C9}"/>
              </a:ext>
            </a:extLst>
          </p:cNvPr>
          <p:cNvSpPr/>
          <p:nvPr/>
        </p:nvSpPr>
        <p:spPr>
          <a:xfrm>
            <a:off x="926801" y="584489"/>
            <a:ext cx="102224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THANK YOU FOR YOUR ATTENTION</a:t>
            </a:r>
            <a:endParaRPr lang="el-G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2438020A-811B-0F56-FAC9-BEAA599A9D89}"/>
              </a:ext>
            </a:extLst>
          </p:cNvPr>
          <p:cNvSpPr/>
          <p:nvPr/>
        </p:nvSpPr>
        <p:spPr>
          <a:xfrm>
            <a:off x="3239673" y="2582113"/>
            <a:ext cx="5712654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b="1" dirty="0" err="1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e-mail:eusair-fp.gr@mou.gr</a:t>
            </a:r>
            <a:endParaRPr lang="el-GR" sz="36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  <a:p>
            <a:r>
              <a:rPr lang="el-GR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       </a:t>
            </a:r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  </a:t>
            </a:r>
          </a:p>
          <a:p>
            <a:r>
              <a:rPr lang="en-US" sz="36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          </a:t>
            </a:r>
            <a:r>
              <a:rPr lang="en-US" sz="28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EUSAIR Facility Point Greece</a:t>
            </a:r>
            <a:endParaRPr lang="el-GR" sz="28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06D83D5E-14B6-25AA-B74B-75F352F099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80126" y="3681908"/>
            <a:ext cx="746780" cy="654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0311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FF689A9-F8A8-A14E-8023-C778FE66E9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240" y="2101850"/>
            <a:ext cx="10515600" cy="4042569"/>
          </a:xfrm>
        </p:spPr>
        <p:txBody>
          <a:bodyPr/>
          <a:lstStyle/>
          <a:p>
            <a:pPr marL="273050" indent="0">
              <a:buClr>
                <a:srgbClr val="80A9A1"/>
              </a:buClr>
              <a:buNone/>
            </a:pPr>
            <a:endParaRPr lang="sl-SI" sz="2200">
              <a:latin typeface="Avenir Next LT Pro"/>
            </a:endParaRPr>
          </a:p>
          <a:p>
            <a:pPr marL="273050" indent="0">
              <a:buNone/>
            </a:pPr>
            <a:endParaRPr lang="en-US" sz="2200" b="1">
              <a:solidFill>
                <a:srgbClr val="962304"/>
              </a:solidFill>
              <a:latin typeface="Avenir Next LT Pro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5F462DC5-E722-520C-4382-F38E46120A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9396"/>
            <a:ext cx="12191999" cy="916622"/>
          </a:xfrm>
        </p:spPr>
        <p:txBody>
          <a:bodyPr/>
          <a:lstStyle/>
          <a:p>
            <a:pPr algn="ctr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</a:pPr>
            <a:r>
              <a:rPr sz="3200" b="1">
                <a:solidFill>
                  <a:srgbClr val="1F3864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Introduction to the Hellenic Presidency</a:t>
            </a: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D78CF14-B9B7-0D73-AC83-701DCBB322A3}"/>
              </a:ext>
            </a:extLst>
          </p:cNvPr>
          <p:cNvSpPr txBox="1">
            <a:spLocks/>
          </p:cNvSpPr>
          <p:nvPr/>
        </p:nvSpPr>
        <p:spPr bwMode="auto">
          <a:xfrm>
            <a:off x="1090670" y="1299990"/>
            <a:ext cx="10080434" cy="4391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>
                <a:latin typeface="Verdana" panose="020B0604030504040204" pitchFamily="34" charset="0"/>
                <a:ea typeface="Verdana" panose="020B0604030504040204" pitchFamily="34" charset="0"/>
              </a:rPr>
              <a:t>Context: Second term as EUSAIR Presidency; fourth as AII Presidency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>
                <a:latin typeface="Verdana" panose="020B0604030504040204" pitchFamily="34" charset="0"/>
                <a:ea typeface="Verdana" panose="020B0604030504040204" pitchFamily="34" charset="0"/>
              </a:rPr>
              <a:t>Positioned amid geopolitical challenges, EU integration efforts, and environmental priorities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>
                <a:latin typeface="Verdana" panose="020B0604030504040204" pitchFamily="34" charset="0"/>
                <a:ea typeface="Verdana" panose="020B0604030504040204" pitchFamily="34" charset="0"/>
              </a:rPr>
              <a:t>Key Focus Areas: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>
                <a:latin typeface="Verdana" panose="020B0604030504040204" pitchFamily="34" charset="0"/>
                <a:ea typeface="Verdana" panose="020B0604030504040204" pitchFamily="34" charset="0"/>
              </a:rPr>
              <a:t>Support for Western Balkans EU accession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>
                <a:latin typeface="Verdana" panose="020B0604030504040204" pitchFamily="34" charset="0"/>
                <a:ea typeface="Verdana" panose="020B0604030504040204" pitchFamily="34" charset="0"/>
              </a:rPr>
              <a:t>Cohesion Policy post-2027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>
                <a:latin typeface="Verdana" panose="020B0604030504040204" pitchFamily="34" charset="0"/>
                <a:ea typeface="Verdana" panose="020B0604030504040204" pitchFamily="34" charset="0"/>
              </a:rPr>
              <a:t>Climate and green transition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600">
                <a:latin typeface="Verdana" panose="020B0604030504040204" pitchFamily="34" charset="0"/>
                <a:ea typeface="Verdana" panose="020B0604030504040204" pitchFamily="34" charset="0"/>
              </a:rPr>
              <a:t>Blue Economy and skills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1600">
                <a:latin typeface="Verdana" panose="020B0604030504040204" pitchFamily="34" charset="0"/>
                <a:ea typeface="Verdana" panose="020B0604030504040204" pitchFamily="34" charset="0"/>
              </a:rPr>
              <a:t>Environmental quality and protection</a:t>
            </a:r>
            <a:endParaRPr lang="en-US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88250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BD7445-5E92-D7EA-1170-996D5CAC0A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3B6354E-3780-F2FC-66AC-A25476DE47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240" y="2101850"/>
            <a:ext cx="10515600" cy="4042569"/>
          </a:xfrm>
        </p:spPr>
        <p:txBody>
          <a:bodyPr/>
          <a:lstStyle/>
          <a:p>
            <a:pPr marL="273050" indent="0">
              <a:buClr>
                <a:srgbClr val="80A9A1"/>
              </a:buClr>
              <a:buNone/>
            </a:pPr>
            <a:endParaRPr lang="sl-SI" sz="2200">
              <a:latin typeface="Avenir Next LT Pro"/>
            </a:endParaRPr>
          </a:p>
          <a:p>
            <a:pPr marL="273050" indent="0">
              <a:buNone/>
            </a:pPr>
            <a:endParaRPr lang="en-US" sz="2200" b="1">
              <a:solidFill>
                <a:srgbClr val="962304"/>
              </a:solidFill>
              <a:latin typeface="Avenir Next LT Pro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A6279E8E-11D9-1A64-7337-62522846C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9396"/>
            <a:ext cx="12191999" cy="916622"/>
          </a:xfrm>
        </p:spPr>
        <p:txBody>
          <a:bodyPr/>
          <a:lstStyle/>
          <a:p>
            <a:pPr algn="ctr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</a:pPr>
            <a:r>
              <a:rPr lang="en-US" sz="3200" b="1">
                <a:solidFill>
                  <a:srgbClr val="1F3864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Key Priority Areas Overview</a:t>
            </a:r>
            <a:endParaRPr sz="3200" b="1">
              <a:solidFill>
                <a:srgbClr val="1F3864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D8E60955-6498-1161-FBCE-AD8C623626A6}"/>
              </a:ext>
            </a:extLst>
          </p:cNvPr>
          <p:cNvSpPr txBox="1">
            <a:spLocks/>
          </p:cNvSpPr>
          <p:nvPr/>
        </p:nvSpPr>
        <p:spPr bwMode="auto">
          <a:xfrm>
            <a:off x="1090670" y="1299990"/>
            <a:ext cx="10080434" cy="4391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100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>
                <a:latin typeface="Verdana" panose="020B0604030504040204" pitchFamily="34" charset="0"/>
                <a:ea typeface="Verdana" panose="020B0604030504040204" pitchFamily="34" charset="0"/>
              </a:rPr>
              <a:t>The Five Core Themes: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EU Enlargement &amp; Western Balkans Accession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Post-2027 Cohesion Policy &amp; EUSAIR Alignment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Green Transition &amp; Climate Action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Blue Economy &amp; Professional Skills Development</a:t>
            </a:r>
          </a:p>
          <a:p>
            <a:pPr>
              <a:lnSpc>
                <a:spcPct val="120000"/>
              </a:lnSpc>
              <a:spcBef>
                <a:spcPct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Environmental Protection &amp; Quality Improvement</a:t>
            </a:r>
          </a:p>
        </p:txBody>
      </p:sp>
    </p:spTree>
    <p:extLst>
      <p:ext uri="{BB962C8B-B14F-4D97-AF65-F5344CB8AC3E}">
        <p14:creationId xmlns:p14="http://schemas.microsoft.com/office/powerpoint/2010/main" val="36586266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ABAB29-1219-C4C3-0C90-71C3AD3F96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47909B8-CA82-925C-FD1A-41D0EA001E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240" y="2101850"/>
            <a:ext cx="10515600" cy="4042569"/>
          </a:xfrm>
        </p:spPr>
        <p:txBody>
          <a:bodyPr/>
          <a:lstStyle/>
          <a:p>
            <a:pPr marL="273050" indent="0">
              <a:buClr>
                <a:srgbClr val="80A9A1"/>
              </a:buClr>
              <a:buNone/>
            </a:pPr>
            <a:endParaRPr lang="sl-SI" sz="2200">
              <a:latin typeface="Avenir Next LT Pro"/>
            </a:endParaRPr>
          </a:p>
          <a:p>
            <a:pPr marL="273050" indent="0">
              <a:buNone/>
            </a:pPr>
            <a:endParaRPr lang="en-US" sz="2200" b="1">
              <a:solidFill>
                <a:srgbClr val="962304"/>
              </a:solidFill>
              <a:latin typeface="Avenir Next LT Pro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DA15C83-3F70-92A4-76DB-8D8BBD54B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9396"/>
            <a:ext cx="12191999" cy="916622"/>
          </a:xfrm>
        </p:spPr>
        <p:txBody>
          <a:bodyPr/>
          <a:lstStyle/>
          <a:p>
            <a:pPr algn="ctr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</a:pPr>
            <a:r>
              <a:rPr lang="en-US" sz="3200" b="1">
                <a:solidFill>
                  <a:srgbClr val="1F3864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EU Enlargement &amp; Western Balkans Accession</a:t>
            </a:r>
            <a:endParaRPr sz="3200" b="1">
              <a:solidFill>
                <a:srgbClr val="1F3864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8EA2E07-07A6-C076-0522-26318C93386A}"/>
              </a:ext>
            </a:extLst>
          </p:cNvPr>
          <p:cNvSpPr txBox="1">
            <a:spLocks/>
          </p:cNvSpPr>
          <p:nvPr/>
        </p:nvSpPr>
        <p:spPr bwMode="auto">
          <a:xfrm>
            <a:off x="1055783" y="1311007"/>
            <a:ext cx="10080434" cy="4391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endParaRPr lang="en-US" sz="200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>
                <a:latin typeface="Verdana" panose="020B0604030504040204" pitchFamily="34" charset="0"/>
                <a:ea typeface="Verdana" panose="020B0604030504040204" pitchFamily="34" charset="0"/>
              </a:rPr>
              <a:t>Objectives: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>
                <a:latin typeface="Verdana" panose="020B0604030504040204" pitchFamily="34" charset="0"/>
                <a:ea typeface="Verdana" panose="020B0604030504040204" pitchFamily="34" charset="0"/>
              </a:rPr>
              <a:t>Integration into EU frameworks (IPA III, WBIF, etc.)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>
                <a:latin typeface="Verdana" panose="020B0604030504040204" pitchFamily="34" charset="0"/>
                <a:ea typeface="Verdana" panose="020B0604030504040204" pitchFamily="34" charset="0"/>
              </a:rPr>
              <a:t>Aligning Strategy with Western Balkans Investment Plan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>
                <a:latin typeface="Verdana" panose="020B0604030504040204" pitchFamily="34" charset="0"/>
                <a:ea typeface="Verdana" panose="020B0604030504040204" pitchFamily="34" charset="0"/>
              </a:rPr>
              <a:t>Knowledge transfer for adoption of EU acquis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000">
                <a:latin typeface="Verdana" panose="020B0604030504040204" pitchFamily="34" charset="0"/>
                <a:ea typeface="Verdana" panose="020B0604030504040204" pitchFamily="34" charset="0"/>
              </a:rPr>
              <a:t>Support for flagship projects aligned with EU accession chapters</a:t>
            </a:r>
          </a:p>
        </p:txBody>
      </p:sp>
    </p:spTree>
    <p:extLst>
      <p:ext uri="{BB962C8B-B14F-4D97-AF65-F5344CB8AC3E}">
        <p14:creationId xmlns:p14="http://schemas.microsoft.com/office/powerpoint/2010/main" val="18122415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EDAD1B-EF89-4BD9-9DC5-127A73AE70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837A430-3328-3B92-C58D-71105D7469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240" y="2101850"/>
            <a:ext cx="10515600" cy="4042569"/>
          </a:xfrm>
        </p:spPr>
        <p:txBody>
          <a:bodyPr/>
          <a:lstStyle/>
          <a:p>
            <a:pPr marL="273050" indent="0">
              <a:buClr>
                <a:srgbClr val="80A9A1"/>
              </a:buClr>
              <a:buNone/>
            </a:pPr>
            <a:endParaRPr lang="sl-SI" sz="2200">
              <a:latin typeface="Avenir Next LT Pro"/>
            </a:endParaRPr>
          </a:p>
          <a:p>
            <a:pPr marL="273050" indent="0">
              <a:buNone/>
            </a:pPr>
            <a:endParaRPr lang="en-US" sz="2200" b="1">
              <a:solidFill>
                <a:srgbClr val="962304"/>
              </a:solidFill>
              <a:latin typeface="Avenir Next LT Pro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CFE6A53-034F-E924-F1ED-9136198638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9396"/>
            <a:ext cx="12191999" cy="916622"/>
          </a:xfrm>
        </p:spPr>
        <p:txBody>
          <a:bodyPr/>
          <a:lstStyle/>
          <a:p>
            <a:pPr algn="ctr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</a:pPr>
            <a:r>
              <a:rPr lang="en-US" sz="3200" b="1">
                <a:solidFill>
                  <a:srgbClr val="1F3864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Cohesion Policy Post-2027 &amp; EUSAIR Strategy</a:t>
            </a:r>
            <a:endParaRPr sz="3200" b="1">
              <a:solidFill>
                <a:srgbClr val="1F3864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EB52F5C7-A66C-6270-F79B-7BDEBC7C6CC4}"/>
              </a:ext>
            </a:extLst>
          </p:cNvPr>
          <p:cNvSpPr txBox="1">
            <a:spLocks/>
          </p:cNvSpPr>
          <p:nvPr/>
        </p:nvSpPr>
        <p:spPr bwMode="auto">
          <a:xfrm>
            <a:off x="1055783" y="1311007"/>
            <a:ext cx="10080434" cy="4391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Focus: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Strengthen vision and action of macro-regional strategies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Promote territorial cooperation for cohesion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Prepare for Cohesion Policy adjustments with EU enlargement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Enhance inter-regional convergence and reduce disparities</a:t>
            </a:r>
          </a:p>
        </p:txBody>
      </p:sp>
    </p:spTree>
    <p:extLst>
      <p:ext uri="{BB962C8B-B14F-4D97-AF65-F5344CB8AC3E}">
        <p14:creationId xmlns:p14="http://schemas.microsoft.com/office/powerpoint/2010/main" val="34579040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6A90A7-56B0-71B9-214A-2983C86BDD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22E016E-71C4-8ABD-31FB-CA5DE4E80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240" y="2101850"/>
            <a:ext cx="10515600" cy="4042569"/>
          </a:xfrm>
        </p:spPr>
        <p:txBody>
          <a:bodyPr/>
          <a:lstStyle/>
          <a:p>
            <a:pPr marL="273050" indent="0">
              <a:buClr>
                <a:srgbClr val="80A9A1"/>
              </a:buClr>
              <a:buNone/>
            </a:pPr>
            <a:endParaRPr lang="sl-SI" sz="2200">
              <a:latin typeface="Avenir Next LT Pro"/>
            </a:endParaRPr>
          </a:p>
          <a:p>
            <a:pPr marL="273050" indent="0">
              <a:buNone/>
            </a:pPr>
            <a:endParaRPr lang="en-US" sz="2200" b="1">
              <a:solidFill>
                <a:srgbClr val="962304"/>
              </a:solidFill>
              <a:latin typeface="Avenir Next LT Pro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E159A4B-25BD-8D67-0E65-D860D4B2E0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9396"/>
            <a:ext cx="12191999" cy="916622"/>
          </a:xfrm>
        </p:spPr>
        <p:txBody>
          <a:bodyPr/>
          <a:lstStyle/>
          <a:p>
            <a:pPr algn="ctr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</a:pPr>
            <a:r>
              <a:rPr lang="en-US" sz="3200" b="1">
                <a:solidFill>
                  <a:srgbClr val="1F3864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Green Transition and Tackling Climate Change</a:t>
            </a:r>
            <a:endParaRPr sz="3200" b="1">
              <a:solidFill>
                <a:srgbClr val="1F3864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3A63F7C7-D4E2-0247-A40E-835CE81257FC}"/>
              </a:ext>
            </a:extLst>
          </p:cNvPr>
          <p:cNvSpPr txBox="1">
            <a:spLocks/>
          </p:cNvSpPr>
          <p:nvPr/>
        </p:nvSpPr>
        <p:spPr bwMode="auto">
          <a:xfrm>
            <a:off x="1055783" y="1311007"/>
            <a:ext cx="10080434" cy="4391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Key Areas: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Cross-border cooperation on renewable energy and savings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Development of wind farms, hydrogen projects, and interconnections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Support climate neutrality via EUSAIR strategic pillars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Upcoming Thematic Event on Energy &amp; Sustainability</a:t>
            </a:r>
          </a:p>
        </p:txBody>
      </p:sp>
    </p:spTree>
    <p:extLst>
      <p:ext uri="{BB962C8B-B14F-4D97-AF65-F5344CB8AC3E}">
        <p14:creationId xmlns:p14="http://schemas.microsoft.com/office/powerpoint/2010/main" val="3310113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6EEA9F-1994-9CAA-BF75-414AD902BE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04FB51A-89F3-43D9-B7A2-353050E836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240" y="2101850"/>
            <a:ext cx="10515600" cy="4042569"/>
          </a:xfrm>
        </p:spPr>
        <p:txBody>
          <a:bodyPr/>
          <a:lstStyle/>
          <a:p>
            <a:pPr marL="273050" indent="0">
              <a:buClr>
                <a:srgbClr val="80A9A1"/>
              </a:buClr>
              <a:buNone/>
            </a:pPr>
            <a:endParaRPr lang="sl-SI" sz="2200">
              <a:latin typeface="Avenir Next LT Pro"/>
            </a:endParaRPr>
          </a:p>
          <a:p>
            <a:pPr marL="273050" indent="0">
              <a:buNone/>
            </a:pPr>
            <a:endParaRPr lang="en-US" sz="2200" b="1">
              <a:solidFill>
                <a:srgbClr val="962304"/>
              </a:solidFill>
              <a:latin typeface="Avenir Next LT Pro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F54BEBF4-B89C-1845-42A9-C94846EF12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9396"/>
            <a:ext cx="12191999" cy="916622"/>
          </a:xfrm>
        </p:spPr>
        <p:txBody>
          <a:bodyPr/>
          <a:lstStyle/>
          <a:p>
            <a:pPr algn="ctr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</a:pPr>
            <a:r>
              <a:rPr lang="en-US" sz="3200" b="1">
                <a:solidFill>
                  <a:srgbClr val="1F3864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Blue Economy &amp; Skills Development</a:t>
            </a:r>
            <a:endParaRPr sz="3200" b="1">
              <a:solidFill>
                <a:srgbClr val="1F3864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716DE7F-4566-A8D9-0CC9-A179B2D26793}"/>
              </a:ext>
            </a:extLst>
          </p:cNvPr>
          <p:cNvSpPr txBox="1">
            <a:spLocks/>
          </p:cNvSpPr>
          <p:nvPr/>
        </p:nvSpPr>
        <p:spPr bwMode="auto">
          <a:xfrm>
            <a:off x="1055783" y="1311007"/>
            <a:ext cx="10080434" cy="4391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Goals: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Enhance maritime security and marine ecosystem sustainability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Foster skills development in coastal and maritime professions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Support coastal community development and port modernization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Preserve local biodiversity, promote sustainable fisheries</a:t>
            </a:r>
          </a:p>
        </p:txBody>
      </p:sp>
    </p:spTree>
    <p:extLst>
      <p:ext uri="{BB962C8B-B14F-4D97-AF65-F5344CB8AC3E}">
        <p14:creationId xmlns:p14="http://schemas.microsoft.com/office/powerpoint/2010/main" val="3391862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762B30-2E96-5EEA-7417-5810F61FAA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4BE774CE-1121-7D89-C5E9-FA911B2AF5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240" y="2101850"/>
            <a:ext cx="10515600" cy="4042569"/>
          </a:xfrm>
        </p:spPr>
        <p:txBody>
          <a:bodyPr/>
          <a:lstStyle/>
          <a:p>
            <a:pPr marL="273050" indent="0">
              <a:buClr>
                <a:srgbClr val="80A9A1"/>
              </a:buClr>
              <a:buNone/>
            </a:pPr>
            <a:endParaRPr lang="sl-SI" sz="2200">
              <a:latin typeface="Avenir Next LT Pro"/>
            </a:endParaRPr>
          </a:p>
          <a:p>
            <a:pPr marL="273050" indent="0">
              <a:buNone/>
            </a:pPr>
            <a:endParaRPr lang="en-US" sz="2200" b="1">
              <a:solidFill>
                <a:srgbClr val="962304"/>
              </a:solidFill>
              <a:latin typeface="Avenir Next LT Pro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C20E4EA5-17D0-804F-FDFB-80FC26A22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9396"/>
            <a:ext cx="12191999" cy="916622"/>
          </a:xfrm>
        </p:spPr>
        <p:txBody>
          <a:bodyPr/>
          <a:lstStyle/>
          <a:p>
            <a:pPr algn="ctr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</a:pPr>
            <a:r>
              <a:rPr lang="en-US" sz="3200" b="1">
                <a:solidFill>
                  <a:srgbClr val="1F3864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Environmental Protection Initiatives</a:t>
            </a:r>
            <a:endParaRPr sz="3200" b="1">
              <a:solidFill>
                <a:srgbClr val="1F3864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C212E16D-5663-665E-AE93-9A26B722E9F8}"/>
              </a:ext>
            </a:extLst>
          </p:cNvPr>
          <p:cNvSpPr txBox="1">
            <a:spLocks/>
          </p:cNvSpPr>
          <p:nvPr/>
        </p:nvSpPr>
        <p:spPr bwMode="auto">
          <a:xfrm>
            <a:off x="1055783" y="1311007"/>
            <a:ext cx="10080434" cy="4391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Actions: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Establish two new marine parks in Ionian and Aegean Seas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Implement digital tools for marine area monitoring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Aim to reduce plastic waste by 50% and microplastics by 30% by 2030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Regional cooperation for marine conservation</a:t>
            </a:r>
          </a:p>
        </p:txBody>
      </p:sp>
    </p:spTree>
    <p:extLst>
      <p:ext uri="{BB962C8B-B14F-4D97-AF65-F5344CB8AC3E}">
        <p14:creationId xmlns:p14="http://schemas.microsoft.com/office/powerpoint/2010/main" val="120398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285ED-019F-EE50-B3B8-AD810E6C4A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BAFE565-E0A3-8E1B-E3C1-4F2E58D5D0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0240" y="2101850"/>
            <a:ext cx="10515600" cy="4042569"/>
          </a:xfrm>
        </p:spPr>
        <p:txBody>
          <a:bodyPr/>
          <a:lstStyle/>
          <a:p>
            <a:pPr marL="273050" indent="0">
              <a:buClr>
                <a:srgbClr val="80A9A1"/>
              </a:buClr>
              <a:buNone/>
            </a:pPr>
            <a:endParaRPr lang="sl-SI" sz="2200">
              <a:latin typeface="Avenir Next LT Pro"/>
            </a:endParaRPr>
          </a:p>
          <a:p>
            <a:pPr marL="273050" indent="0">
              <a:buNone/>
            </a:pPr>
            <a:endParaRPr lang="en-US" sz="2200" b="1">
              <a:solidFill>
                <a:srgbClr val="962304"/>
              </a:solidFill>
              <a:latin typeface="Avenir Next LT Pro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564F5AA-75D9-D7CB-3283-F19720D85C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249396"/>
            <a:ext cx="12191999" cy="916622"/>
          </a:xfrm>
        </p:spPr>
        <p:txBody>
          <a:bodyPr/>
          <a:lstStyle/>
          <a:p>
            <a:pPr algn="ctr">
              <a:lnSpc>
                <a:spcPct val="107000"/>
              </a:lnSpc>
              <a:spcBef>
                <a:spcPts val="1000"/>
              </a:spcBef>
              <a:spcAft>
                <a:spcPts val="800"/>
              </a:spcAft>
            </a:pPr>
            <a:r>
              <a:rPr lang="en-US" sz="3200" b="1" dirty="0">
                <a:solidFill>
                  <a:srgbClr val="1F3864"/>
                </a:solidFill>
                <a:latin typeface="Verdana" panose="020B0604030504040204" pitchFamily="34" charset="0"/>
                <a:cs typeface="Arial" panose="020B0604020202020204" pitchFamily="34" charset="0"/>
              </a:rPr>
              <a:t>Summary</a:t>
            </a:r>
            <a:endParaRPr sz="3200" b="1" dirty="0">
              <a:solidFill>
                <a:srgbClr val="1F3864"/>
              </a:solidFill>
              <a:latin typeface="Verdana" panose="020B0604030504040204" pitchFamily="34" charset="0"/>
              <a:cs typeface="Arial" panose="020B0604020202020204" pitchFamily="34" charset="0"/>
            </a:endParaRPr>
          </a:p>
        </p:txBody>
      </p:sp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631C1BB8-A46A-D8B6-D99D-31A491FE3B60}"/>
              </a:ext>
            </a:extLst>
          </p:cNvPr>
          <p:cNvSpPr txBox="1">
            <a:spLocks/>
          </p:cNvSpPr>
          <p:nvPr/>
        </p:nvSpPr>
        <p:spPr bwMode="auto">
          <a:xfrm>
            <a:off x="896160" y="1233004"/>
            <a:ext cx="10080434" cy="4391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228600" indent="-22860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1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Summary of Key Priorities:</a:t>
            </a:r>
          </a:p>
          <a:p>
            <a:pPr marL="0" marR="0" lvl="0" indent="0" algn="l" defTabSz="914400" rtl="0" eaLnBrk="0" fontAlgn="base" latinLnBrk="0" hangingPunct="0"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Enhancement of the cohesion policy post 27 dialogue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Integration, sustainability, cohesion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Verdana" panose="020B0604030504040204" pitchFamily="34" charset="0"/>
                <a:ea typeface="Verdana" panose="020B0604030504040204" pitchFamily="34" charset="0"/>
              </a:rPr>
              <a:t>Emphasis on EU enlargement support and environmental </a:t>
            </a:r>
            <a:r>
              <a:rPr lang="en-US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protection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</a:t>
            </a:r>
            <a:r>
              <a:rPr lang="el-GR" sz="2000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romotion</a:t>
            </a:r>
            <a:r>
              <a:rPr lang="el-GR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of </a:t>
            </a:r>
            <a:r>
              <a:rPr lang="el-GR" sz="2000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sustainable</a:t>
            </a:r>
            <a:r>
              <a:rPr lang="el-GR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l-GR" sz="2000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blue</a:t>
            </a:r>
            <a:r>
              <a:rPr lang="el-GR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l-GR" sz="2000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economy</a:t>
            </a:r>
            <a:r>
              <a:rPr lang="el-GR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l-GR" sz="2000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via</a:t>
            </a:r>
            <a:r>
              <a:rPr lang="el-GR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l-GR" sz="2000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skills</a:t>
            </a:r>
            <a:r>
              <a:rPr lang="el-GR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, </a:t>
            </a:r>
            <a:r>
              <a:rPr lang="el-GR" sz="2000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training</a:t>
            </a:r>
            <a:r>
              <a:rPr lang="el-GR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and </a:t>
            </a:r>
            <a:r>
              <a:rPr lang="el-GR" sz="2000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maritime</a:t>
            </a:r>
            <a:r>
              <a:rPr lang="el-GR" sz="2000" dirty="0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l-GR" sz="2000" dirty="0" err="1">
                <a:solidFill>
                  <a:prstClr val="black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governance</a:t>
            </a:r>
            <a:endParaRPr lang="en-US" sz="2000" dirty="0">
              <a:solidFill>
                <a:prstClr val="black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768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545de6aa-1193-4e26-af72-60345eb9aae1" xsi:nil="true"/>
    <lcf76f155ced4ddcb4097134ff3c332f xmlns="c813fc7c-7928-4b7e-82a6-ea1a71a13419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Έγγραφο" ma:contentTypeID="0x010100A65F9681D68C3A459212F63DFC7FAFCF" ma:contentTypeVersion="18" ma:contentTypeDescription="Δημιουργία νέου εγγράφου" ma:contentTypeScope="" ma:versionID="90b1d5bd6912ce6952328335751bf747">
  <xsd:schema xmlns:xsd="http://www.w3.org/2001/XMLSchema" xmlns:xs="http://www.w3.org/2001/XMLSchema" xmlns:p="http://schemas.microsoft.com/office/2006/metadata/properties" xmlns:ns2="c813fc7c-7928-4b7e-82a6-ea1a71a13419" xmlns:ns3="545de6aa-1193-4e26-af72-60345eb9aae1" targetNamespace="http://schemas.microsoft.com/office/2006/metadata/properties" ma:root="true" ma:fieldsID="5ecca7a55093ac99d336f49159ad7b33" ns2:_="" ns3:_="">
    <xsd:import namespace="c813fc7c-7928-4b7e-82a6-ea1a71a13419"/>
    <xsd:import namespace="545de6aa-1193-4e26-af72-60345eb9aae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13fc7c-7928-4b7e-82a6-ea1a71a134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Ετικέτες εικόνας" ma:readOnly="false" ma:fieldId="{5cf76f15-5ced-4ddc-b409-7134ff3c332f}" ma:taxonomyMulti="true" ma:sspId="4dd26245-8974-4d66-a806-584e61534b3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5de6aa-1193-4e26-af72-60345eb9aae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Κοινή χρήση με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Κοινή χρήση με λεπτομέρειες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8ea6de3-8ce4-49c8-a7ad-462cc626ac8e}" ma:internalName="TaxCatchAll" ma:showField="CatchAllData" ma:web="545de6aa-1193-4e26-af72-60345eb9aae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Τύπος περιεχομένου"/>
        <xsd:element ref="dc:title" minOccurs="0" maxOccurs="1" ma:index="4" ma:displayName="Τίτλο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8E888B-D2BF-41C4-AF2E-CFDBCEA8C5EA}">
  <ds:schemaRefs>
    <ds:schemaRef ds:uri="545de6aa-1193-4e26-af72-60345eb9aae1"/>
    <ds:schemaRef ds:uri="c813fc7c-7928-4b7e-82a6-ea1a71a13419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299F5B4C-586C-4D75-8FD1-89C3E90B6670}">
  <ds:schemaRefs>
    <ds:schemaRef ds:uri="545de6aa-1193-4e26-af72-60345eb9aae1"/>
    <ds:schemaRef ds:uri="c813fc7c-7928-4b7e-82a6-ea1a71a13419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C473EC53-2230-4601-8C7C-45F4517F95E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</TotalTime>
  <Words>422</Words>
  <Application>Microsoft Office PowerPoint</Application>
  <PresentationFormat>Ευρεία οθόνη</PresentationFormat>
  <Paragraphs>86</Paragraphs>
  <Slides>11</Slides>
  <Notes>11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5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7" baseType="lpstr">
      <vt:lpstr>Arial</vt:lpstr>
      <vt:lpstr>Avenir Next LT Pro</vt:lpstr>
      <vt:lpstr>Calibri</vt:lpstr>
      <vt:lpstr>Calibri Light</vt:lpstr>
      <vt:lpstr>Verdana</vt:lpstr>
      <vt:lpstr>Office Theme</vt:lpstr>
      <vt:lpstr>Παρουσίαση του PowerPoint</vt:lpstr>
      <vt:lpstr>Introduction to the Hellenic Presidency</vt:lpstr>
      <vt:lpstr>Key Priority Areas Overview</vt:lpstr>
      <vt:lpstr>EU Enlargement &amp; Western Balkans Accession</vt:lpstr>
      <vt:lpstr>Cohesion Policy Post-2027 &amp; EUSAIR Strategy</vt:lpstr>
      <vt:lpstr>Green Transition and Tackling Climate Change</vt:lpstr>
      <vt:lpstr>Blue Economy &amp; Skills Development</vt:lpstr>
      <vt:lpstr>Environmental Protection Initiatives</vt:lpstr>
      <vt:lpstr>Summary</vt:lpstr>
      <vt:lpstr>Next Steps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Eva Kos</dc:creator>
  <cp:lastModifiedBy>ΚΩΝΣΤΑΝΤΟΠΟΥΛΟΥ ΜΑΤΘΙΛΔΗ</cp:lastModifiedBy>
  <cp:revision>8</cp:revision>
  <cp:lastPrinted>2022-09-12T20:31:39Z</cp:lastPrinted>
  <dcterms:created xsi:type="dcterms:W3CDTF">2022-09-07T09:31:29Z</dcterms:created>
  <dcterms:modified xsi:type="dcterms:W3CDTF">2024-11-11T12:25:52Z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0x010100A65F9681D68C3A459212F63DFC7FAFCF</vt:lpwstr>
  </property>
  <property fmtid="{D5CDD505-2E9C-101B-9397-08002B2CF9AE}" pid="3" name="MediaServiceImageTags">
    <vt:lpwstr/>
  </property>
</Properties>
</file>