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4225" r:id="rId5"/>
    <p:sldId id="4140" r:id="rId6"/>
    <p:sldId id="4237" r:id="rId7"/>
    <p:sldId id="4238" r:id="rId8"/>
    <p:sldId id="4239" r:id="rId9"/>
    <p:sldId id="4240" r:id="rId10"/>
    <p:sldId id="4241" r:id="rId11"/>
    <p:sldId id="4242" r:id="rId12"/>
    <p:sldId id="4246" r:id="rId13"/>
    <p:sldId id="4244" r:id="rId14"/>
    <p:sldId id="4245" r:id="rId15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F91146-F1D0-4506-806F-2BCA7CFA730F}">
          <p14:sldIdLst>
            <p14:sldId id="4225"/>
            <p14:sldId id="4140"/>
            <p14:sldId id="4237"/>
            <p14:sldId id="4238"/>
            <p14:sldId id="4239"/>
            <p14:sldId id="4240"/>
            <p14:sldId id="4241"/>
            <p14:sldId id="4242"/>
            <p14:sldId id="4246"/>
            <p14:sldId id="4244"/>
            <p14:sldId id="424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ija Pavlovčič" initials="MP" lastIdx="1" clrIdx="0">
    <p:extLst>
      <p:ext uri="{19B8F6BF-5375-455C-9EA6-DF929625EA0E}">
        <p15:presenceInfo xmlns:p15="http://schemas.microsoft.com/office/powerpoint/2012/main" userId="Matija Pavlovčič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7F80"/>
    <a:srgbClr val="F2A16A"/>
    <a:srgbClr val="80A9A1"/>
    <a:srgbClr val="8FA2C3"/>
    <a:srgbClr val="44546A"/>
    <a:srgbClr val="FFFFFF"/>
    <a:srgbClr val="DCE2EC"/>
    <a:srgbClr val="C6CFE0"/>
    <a:srgbClr val="5D898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24B7A-2349-4450-8E60-C96313B13434}" v="136" dt="2024-11-05T14:12:58.893"/>
    <p1510:client id="{A66D6616-ADC7-40AE-BF0C-5BD95BB3DD65}" v="1" dt="2024-11-05T14:17:55.8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4005B0-B9E9-87D1-9380-F1BD3BA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68A857-F066-3EFB-2E05-8946025689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1A2134-9824-4EF8-916D-050C9233503C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215EB1-9B8A-0E72-6519-C632A2A67B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C39474F-AA76-CF9B-8608-031760617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EC1F3-92B9-9FEB-FBE0-A02FBBFF72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B9664-CF9D-1ED6-D377-FDCF6F2BF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21671D-7B37-4620-9518-7B7DC06BD24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79919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41A8AF9A-0149-B096-6BA7-0BE0DB59F3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325DA948-2BCF-9B72-9C27-357C5AFF1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BAF530D8-6628-1B9A-5CAB-DD0A0DED08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089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8C4F0-D75D-D40B-5EBF-90789B9A8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786310E-088C-1134-45A8-D55E2AB662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D3FE4E67-FFAC-739D-9A50-1C3841BE6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13E9FE19-0FDA-2F38-D4E5-7806233FCD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073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2541F-62B3-7045-1615-176E2E74D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A4BE3E13-CA10-1E3E-CB0F-DC8055A02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9AFEE66D-A8BF-DF69-38A2-3ACE0026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3AF52B3E-882F-AB85-21C7-A02DC5C7A2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79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41A8AF9A-0149-B096-6BA7-0BE0DB59F3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325DA948-2BCF-9B72-9C27-357C5AFF1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BAF530D8-6628-1B9A-5CAB-DD0A0DED08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159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90A14-05BA-A42B-1697-7E8ECC768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D39B072B-6483-93F6-908A-56EF7590D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88F8BD73-6645-31B3-FC7F-FFEF603FDC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0B9C758F-79C2-4C3C-EE55-E339E74BFE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646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3F7F8-0247-0BC9-5D1B-204B2C8BD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F9A69E9-4936-CD29-0AEC-040E2D949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0A4A1659-4529-9A0A-DD6C-39AF79058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D1C679F9-C9C1-739B-9E2C-7472FE1AC4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633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F8415-130F-EBC4-0850-1B7A18DE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5324BA64-0035-BEAD-F852-4C0D3D89BD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1D1770B6-282E-2433-507C-ABA9C2FA7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6A8D62BD-53FA-838C-FAD6-0831D2BAD7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766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E05B1-AE7A-FE79-CFAC-C1707DF6D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CEBB9E7A-EC7F-9324-61CD-73ABD6B3D2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73259E15-FE21-6233-2488-491D8326CF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339CF976-3CB1-06FC-C6FA-2E40B18B84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54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49FA4-A89C-DEA3-B0EC-0FD38DB7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78179BB6-6DAA-25A7-5314-B5087952A6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E6EE4308-3651-8F66-BAE9-4F526AD207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48339F63-132F-7660-EC88-2627620BE7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774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998BB-A7C8-0129-59A3-30575EE7E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311AAECF-719E-5F96-8BCA-8BD9B7E992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394AA8CD-A2EF-2219-ABC7-E95E43CF52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558E028A-F134-89D3-B7EE-42AA1053F1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81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93C7-E0D5-533E-D4C6-872F7ECF8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4C984E2B-4308-200D-8B24-4D9786ECA8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CF483EAD-B00C-E9D7-8488-CAFF0DD2D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>
              <a:latin typeface="Avenir Next LT Pro"/>
            </a:endParaRPr>
          </a:p>
          <a:p>
            <a:pPr eaLnBrk="1" hangingPunct="1">
              <a:spcBef>
                <a:spcPct val="0"/>
              </a:spcBef>
            </a:pPr>
            <a:endParaRPr lang="fr-FR" altLang="fr-FR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D1D3EC99-340E-A869-3B94-96DAC35BD8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EA9271-0E4D-40FF-A4AD-3E0E5DD218D8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03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3B71D-51B4-6892-6794-8AC93D77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0CC71-BB57-4548-957D-8AD1FD1E7C2F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42372-4A3E-079B-A08A-E960F62E3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6BF37-B794-4F86-66EA-E1749933A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F224A-298E-4CB2-BFF2-AD70376E0DC9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081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27546-AF76-2774-9C78-49068C594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8B8B3-E219-4DD1-9DA8-ACAF52BE22C8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8D8C3-1B96-1A2A-9FD0-86E292CC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38F6A-1081-6CFE-C37A-730BFD74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F3F26-5717-4FAD-AA09-61939A1026E0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14582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07A58-EDCB-7D7A-A658-D87B5D2B1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18BC0-7FF7-4E5B-9CCD-21048D6C0F14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17F4D-1E56-985A-71B6-DA0BFB74C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1E329-4F11-B2E0-6E20-64D25F6A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B156C-7E33-4E16-BD5B-1BDEE7D9BCFE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29915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FC907-2A23-9C46-1881-AE02E270B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016F2-8B15-4952-A6AE-14C341DF1ED5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72A51-962D-5FF9-AEA6-E43539848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AA964-4F04-C6CE-9B32-3C06CCC9F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8CB0D-675F-446F-BA8A-C7F7120FBE99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44979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4F438-586A-AB8C-1641-0090A893E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2D4A4-77AD-416E-AB15-B83AEDA808B0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9D5C9-93A8-5E64-7257-27E86B59D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AAF68-FE07-3022-BBBB-2967AB7A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62B90-B5A9-4321-9541-FACF6BAD3943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15268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342E6C-4CC1-E390-4095-D5E2C714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AF5D-FFDF-44F1-A5A9-E13B5FE9688A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BE7098-0972-D0FF-57CD-078A684AB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DB737D-D832-51E7-F02A-2BB746C3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82DFC-B908-4D2E-87AB-32766666A07F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30516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81FD43-338E-BEEF-15A1-9258BA03B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C1D58-CAFB-4ADD-809E-31E2B37FB645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1EC5CF6-7E7F-B912-FF2E-D4CC6F926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FB1C55-F241-4B5C-62EA-060C184C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040C3-97D2-4327-8129-D24F9D580B4A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727506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D5F4669-218A-7CAD-4D30-7E8CDFD2A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BF506-0B72-4B4C-A9CF-5963FB7994D5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98DDD2-3065-B66E-E488-686B7998A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2DDB37-13D0-EEFB-F5DC-E118B96C7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F2B41-F574-480D-BCB9-4DFE99C64E93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94263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DE05DA5-576E-CDB2-8B3F-763B3C711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27713-719D-427A-8123-0777EA97AAD3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976DBA5-9F00-B080-30F6-CF1F253B4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E656173-C356-F9C6-C022-E5C3CA4A9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90CB-D37F-4C0E-BCF6-F247DDFDD9E7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35990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E220DCB-9423-8A64-3588-2F97173B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9E8B2-6DA6-43AA-8784-402F36D4A8CF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0733A6-406D-5ADF-2929-2E68E993C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008920-5A9B-7AF5-C809-BB0CB33F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BE4AD-0ECA-4AC2-BD57-808A2320CD04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0086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B44EBDB-E06E-E721-D108-599C8B901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6FE90-CD42-46E6-A98A-81B230BFA3D2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1230D82-CA8E-EBBA-77A8-9FF2C2B1A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EC2CBC-12E6-69A4-1BA5-5F8F9A39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80246-58A7-4171-8ED0-2207889046B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76235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AEBCEB1-FE22-5391-CCE4-86BA2D7ABD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title style</a:t>
            </a:r>
            <a:endParaRPr lang="en-GB" altLang="fr-F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ACFC110-5CAE-89D4-D85C-509FE4E9A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  <a:endParaRPr lang="en-GB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4D1F9-2437-9B26-557C-4C69AEC3D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D2FAA7-970A-4E45-87BC-F55FD3E37C2C}" type="datetimeFigureOut">
              <a:rPr lang="en-GB"/>
              <a:pPr>
                <a:defRPr/>
              </a:pPr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AECA3-51F3-5E92-EA4E-C98BDCE43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C532E-877B-E9A9-CBA5-B49784D67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84C6D45-9732-4852-9EDD-0642DE5B9DE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8573B672-4B18-AD2C-A7B2-D53BEC7C1CB1}"/>
              </a:ext>
            </a:extLst>
          </p:cNvPr>
          <p:cNvGrpSpPr/>
          <p:nvPr userDrawn="1"/>
        </p:nvGrpSpPr>
        <p:grpSpPr>
          <a:xfrm>
            <a:off x="1646248" y="4638892"/>
            <a:ext cx="9112568" cy="2137193"/>
            <a:chOff x="1646248" y="4638892"/>
            <a:chExt cx="9112568" cy="2137193"/>
          </a:xfrm>
        </p:grpSpPr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686C97FB-AD79-D1A5-5BCA-24079F8FA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646248" y="4638892"/>
              <a:ext cx="9112568" cy="1903095"/>
            </a:xfrm>
            <a:prstGeom prst="rect">
              <a:avLst/>
            </a:prstGeom>
          </p:spPr>
        </p:pic>
        <p:sp>
          <p:nvSpPr>
            <p:cNvPr id="9" name="docshape2">
              <a:extLst>
                <a:ext uri="{FF2B5EF4-FFF2-40B4-BE49-F238E27FC236}">
                  <a16:creationId xmlns:a16="http://schemas.microsoft.com/office/drawing/2014/main" id="{0739DCBA-356F-FFD4-1A19-A218FA1DA5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0757" y="6311900"/>
              <a:ext cx="5543550" cy="464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898015" indent="-1885950" algn="ctr">
                <a:lnSpc>
                  <a:spcPct val="120000"/>
                </a:lnSpc>
                <a:spcBef>
                  <a:spcPts val="0"/>
                </a:spcBef>
              </a:pP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Strategic</a:t>
              </a:r>
              <a:r>
                <a:rPr lang="en-US" sz="950" i="0" spc="-15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project</a:t>
              </a:r>
              <a:r>
                <a:rPr lang="en-US" sz="950" i="0" spc="-15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EUSAIR</a:t>
              </a:r>
              <a:r>
                <a:rPr lang="en-US" sz="950" i="0" spc="-15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FACILITY</a:t>
              </a:r>
              <a:r>
                <a:rPr lang="en-US" sz="950" i="0" spc="-2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POINT</a:t>
              </a:r>
              <a:r>
                <a:rPr lang="en-US" sz="950" i="0" spc="-2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is</a:t>
              </a:r>
              <a:r>
                <a:rPr lang="en-US" sz="950" i="0" spc="-2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co-funded</a:t>
              </a:r>
              <a:r>
                <a:rPr lang="en-US" sz="950" i="0" spc="-1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by</a:t>
              </a:r>
              <a:r>
                <a:rPr lang="en-US" sz="950" i="0" spc="-15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the</a:t>
              </a:r>
              <a:r>
                <a:rPr lang="en-US" sz="950" i="0" spc="-15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European</a:t>
              </a:r>
              <a:r>
                <a:rPr lang="en-US" sz="950" i="0" spc="-1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Union </a:t>
              </a:r>
            </a:p>
            <a:p>
              <a:pPr marL="1898015" indent="-1885950" algn="ctr">
                <a:lnSpc>
                  <a:spcPct val="120000"/>
                </a:lnSpc>
                <a:spcBef>
                  <a:spcPts val="0"/>
                </a:spcBef>
              </a:pP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through</a:t>
              </a:r>
              <a:r>
                <a:rPr lang="en-US" sz="950" i="0" spc="-2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the</a:t>
              </a:r>
              <a:r>
                <a:rPr lang="en-US" sz="950" i="0" spc="-15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Interreg</a:t>
              </a:r>
              <a:r>
                <a:rPr lang="en-US" sz="950" i="0" spc="-1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IPA ADRION </a:t>
              </a:r>
              <a:r>
                <a:rPr lang="en-US" sz="950" i="0" err="1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Programme</a:t>
              </a:r>
              <a:r>
                <a:rPr lang="en-US" sz="950" i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2021-2027</a:t>
              </a:r>
              <a:endParaRPr lang="el-GR" sz="950" i="0"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F689A9-F8A8-A14E-8023-C778FE66E909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927630" y="1861851"/>
            <a:ext cx="10148054" cy="2544949"/>
          </a:xfrm>
        </p:spPr>
        <p:txBody>
          <a:bodyPr/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F386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PRIORITIES OF THE HELLENIC PRESIDENCY 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F386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THE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F386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EUROPEAN STRATEGY FOR THE ADRIATIC -IONIAN REGION (EUSAIR) </a:t>
            </a:r>
            <a:endParaRPr lang="el-GR" sz="2400" b="1" dirty="0">
              <a:solidFill>
                <a:srgbClr val="1F3864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F386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June 2024 – 31 May 2025)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3050" indent="0">
              <a:buNone/>
            </a:pPr>
            <a:endParaRPr lang="en-US" sz="2200" b="1" dirty="0">
              <a:solidFill>
                <a:srgbClr val="962304"/>
              </a:solidFill>
              <a:latin typeface="Avenir Next LT Pro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1EA50648-120E-38EB-4858-692281396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822" y="262340"/>
            <a:ext cx="1027862" cy="9785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279">
            <a:extLst>
              <a:ext uri="{FF2B5EF4-FFF2-40B4-BE49-F238E27FC236}">
                <a16:creationId xmlns:a16="http://schemas.microsoft.com/office/drawing/2014/main" id="{F054DC32-3472-9935-6CBD-18EB41327FF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27630" y="547751"/>
            <a:ext cx="2258060" cy="97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12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DDA02-5C91-C49B-B385-74581DB1D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3577E0-606D-3A8F-BAE4-65EBAC71E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B57FC4F-BE32-9797-9268-A55638BB0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Next Steps</a:t>
            </a:r>
            <a:endParaRPr sz="3200" b="1" dirty="0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7D3AF23-D175-27F4-FCFC-29002381A9CB}"/>
              </a:ext>
            </a:extLst>
          </p:cNvPr>
          <p:cNvSpPr txBox="1">
            <a:spLocks/>
          </p:cNvSpPr>
          <p:nvPr/>
        </p:nvSpPr>
        <p:spPr bwMode="auto">
          <a:xfrm>
            <a:off x="1055783" y="1311007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Thematic events, conferences, collaborative initiatives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Strengthened partnerships and monitoring frameworks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Increase of visibility of the Hellenic Priorities of the EUSAIR Strategy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Recognition of the horizontal and cross-cutting themes of the Hellenic priorities of EUSAIR</a:t>
            </a:r>
          </a:p>
        </p:txBody>
      </p:sp>
    </p:spTree>
    <p:extLst>
      <p:ext uri="{BB962C8B-B14F-4D97-AF65-F5344CB8AC3E}">
        <p14:creationId xmlns:p14="http://schemas.microsoft.com/office/powerpoint/2010/main" val="3398666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021FA-EAF2-C8C7-06B0-684E05725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CA8911-7455-51EF-C5E0-DE4ADFB8E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 dirty="0">
              <a:latin typeface="Avenir Next LT Pro"/>
            </a:endParaRPr>
          </a:p>
          <a:p>
            <a:pPr marL="273050" indent="0">
              <a:buNone/>
            </a:pPr>
            <a:endParaRPr lang="en-US" sz="2200" b="1" dirty="0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98A342-75E1-8F62-74D7-9DB5C3B301AB}"/>
              </a:ext>
            </a:extLst>
          </p:cNvPr>
          <p:cNvSpPr txBox="1">
            <a:spLocks/>
          </p:cNvSpPr>
          <p:nvPr/>
        </p:nvSpPr>
        <p:spPr bwMode="auto">
          <a:xfrm>
            <a:off x="1278251" y="186370"/>
            <a:ext cx="10080434" cy="171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FCE1DDF3-340E-8256-3CD1-8765A62A96C9}"/>
              </a:ext>
            </a:extLst>
          </p:cNvPr>
          <p:cNvSpPr/>
          <p:nvPr/>
        </p:nvSpPr>
        <p:spPr>
          <a:xfrm>
            <a:off x="926801" y="584489"/>
            <a:ext cx="102224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 YOU FOR YOUR ATTENTION</a:t>
            </a:r>
            <a:endParaRPr lang="el-G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2438020A-811B-0F56-FAC9-BEAA599A9D89}"/>
              </a:ext>
            </a:extLst>
          </p:cNvPr>
          <p:cNvSpPr/>
          <p:nvPr/>
        </p:nvSpPr>
        <p:spPr>
          <a:xfrm>
            <a:off x="3239673" y="2582113"/>
            <a:ext cx="57126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e-mail:eusair-fp.gr@mou.gr</a:t>
            </a:r>
            <a:endParaRPr lang="el-GR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l-GR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   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</a:t>
            </a:r>
          </a:p>
          <a:p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    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EUSAIR Facility Point Greece</a:t>
            </a:r>
            <a:endParaRPr lang="el-GR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06D83D5E-14B6-25AA-B74B-75F352F09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126" y="3681908"/>
            <a:ext cx="746780" cy="65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11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F689A9-F8A8-A14E-8023-C778FE66E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462DC5-E722-520C-4382-F38E46120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Introduction to the Hellenic Presidency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78CF14-B9B7-0D73-AC83-701DCBB322A3}"/>
              </a:ext>
            </a:extLst>
          </p:cNvPr>
          <p:cNvSpPr txBox="1">
            <a:spLocks/>
          </p:cNvSpPr>
          <p:nvPr/>
        </p:nvSpPr>
        <p:spPr bwMode="auto">
          <a:xfrm>
            <a:off x="1090670" y="1299990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Context: Second term as EUSAIR Presidency; fourth as AII Presidency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Positioned amid geopolitical challenges, EU integration efforts, and environmental priorities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Key Focus Areas: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  <a:t>Support for Western Balkans EU accession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  <a:t>Cohesion Policy post-2027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  <a:t>Climate and green transition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  <a:t>Blue Economy and skills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  <a:t>Environmental quality and protection</a:t>
            </a:r>
            <a:endParaRPr lang="en-US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2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D7445-5E92-D7EA-1170-996D5CAC0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B6354E-3780-F2FC-66AC-A25476DE4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279E8E-11D9-1A64-7337-62522846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Key Priority Areas Overview</a:t>
            </a:r>
            <a:endParaRPr sz="3200" b="1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8E60955-6498-1161-FBCE-AD8C623626A6}"/>
              </a:ext>
            </a:extLst>
          </p:cNvPr>
          <p:cNvSpPr txBox="1">
            <a:spLocks/>
          </p:cNvSpPr>
          <p:nvPr/>
        </p:nvSpPr>
        <p:spPr bwMode="auto">
          <a:xfrm>
            <a:off x="1090670" y="1299990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The Five Core Themes: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EU Enlargement &amp; Western Balkans Accession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Post-2027 Cohesion Policy &amp; EUSAIR Alignment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Green Transition &amp; Climate Action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Blue Economy &amp; Professional Skills Development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Environmental Protection &amp; Quality Improvement</a:t>
            </a:r>
          </a:p>
        </p:txBody>
      </p:sp>
    </p:spTree>
    <p:extLst>
      <p:ext uri="{BB962C8B-B14F-4D97-AF65-F5344CB8AC3E}">
        <p14:creationId xmlns:p14="http://schemas.microsoft.com/office/powerpoint/2010/main" val="365862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BAB29-1219-C4C3-0C90-71C3AD3F9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7909B8-CA82-925C-FD1A-41D0EA001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A15C83-3F70-92A4-76DB-8D8BBD54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EU Enlargement &amp; Western Balkans Accession</a:t>
            </a:r>
            <a:endParaRPr sz="3200" b="1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EA2E07-07A6-C076-0522-26318C93386A}"/>
              </a:ext>
            </a:extLst>
          </p:cNvPr>
          <p:cNvSpPr txBox="1">
            <a:spLocks/>
          </p:cNvSpPr>
          <p:nvPr/>
        </p:nvSpPr>
        <p:spPr bwMode="auto">
          <a:xfrm>
            <a:off x="1055783" y="1311007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0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Objectives: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Integration into EU frameworks (IPA III, WBIF, etc.)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Aligning Strategy with Western Balkans Investment Plan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Knowledge transfer for adoption of EU acquis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</a:rPr>
              <a:t>Support for flagship projects aligned with EU accession chapters</a:t>
            </a:r>
          </a:p>
        </p:txBody>
      </p:sp>
    </p:spTree>
    <p:extLst>
      <p:ext uri="{BB962C8B-B14F-4D97-AF65-F5344CB8AC3E}">
        <p14:creationId xmlns:p14="http://schemas.microsoft.com/office/powerpoint/2010/main" val="1812241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DAD1B-EF89-4BD9-9DC5-127A73AE7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37A430-3328-3B92-C58D-71105D746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FE6A53-034F-E924-F1ED-913619863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Cohesion Policy Post-2027 &amp; EUSAIR Strategy</a:t>
            </a:r>
            <a:endParaRPr sz="3200" b="1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52F5C7-A66C-6270-F79B-7BDEBC7C6CC4}"/>
              </a:ext>
            </a:extLst>
          </p:cNvPr>
          <p:cNvSpPr txBox="1">
            <a:spLocks/>
          </p:cNvSpPr>
          <p:nvPr/>
        </p:nvSpPr>
        <p:spPr bwMode="auto">
          <a:xfrm>
            <a:off x="1055783" y="1311007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Focus: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Strengthen vision and action of macro-regional strategies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Promote territorial cooperation for cohesion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Prepare for Cohesion Policy adjustments with EU enlargement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Enhance inter-regional convergence and reduce disparities</a:t>
            </a:r>
          </a:p>
        </p:txBody>
      </p:sp>
    </p:spTree>
    <p:extLst>
      <p:ext uri="{BB962C8B-B14F-4D97-AF65-F5344CB8AC3E}">
        <p14:creationId xmlns:p14="http://schemas.microsoft.com/office/powerpoint/2010/main" val="3457904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90A7-56B0-71B9-214A-2983C86BD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2E016E-71C4-8ABD-31FB-CA5DE4E80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159A4B-25BD-8D67-0E65-D860D4B2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Green Transition and Tackling Climate Change</a:t>
            </a:r>
            <a:endParaRPr sz="3200" b="1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63F7C7-D4E2-0247-A40E-835CE81257FC}"/>
              </a:ext>
            </a:extLst>
          </p:cNvPr>
          <p:cNvSpPr txBox="1">
            <a:spLocks/>
          </p:cNvSpPr>
          <p:nvPr/>
        </p:nvSpPr>
        <p:spPr bwMode="auto">
          <a:xfrm>
            <a:off x="1055783" y="1311007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Key Areas: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Cross-border cooperation on renewable energy and savings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Development of wind farms, hydrogen projects, and interconnections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Support climate neutrality via EUSAIR strategic pillars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Upcoming Thematic Event on Energy &amp;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3310113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EEA9F-1994-9CAA-BF75-414AD902B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4FB51A-89F3-43D9-B7A2-353050E83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54BEBF4-B89C-1845-42A9-C94846EF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Blue Economy &amp; Skills Development</a:t>
            </a:r>
            <a:endParaRPr sz="3200" b="1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16DE7F-4566-A8D9-0CC9-A179B2D26793}"/>
              </a:ext>
            </a:extLst>
          </p:cNvPr>
          <p:cNvSpPr txBox="1">
            <a:spLocks/>
          </p:cNvSpPr>
          <p:nvPr/>
        </p:nvSpPr>
        <p:spPr bwMode="auto">
          <a:xfrm>
            <a:off x="1055783" y="1311007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Goals: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Enhance maritime security and marine ecosystem sustainability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Foster skills development in coastal and maritime professions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Support coastal community development and port modernization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Preserve local biodiversity, promote sustainable fisheries</a:t>
            </a:r>
          </a:p>
        </p:txBody>
      </p:sp>
    </p:spTree>
    <p:extLst>
      <p:ext uri="{BB962C8B-B14F-4D97-AF65-F5344CB8AC3E}">
        <p14:creationId xmlns:p14="http://schemas.microsoft.com/office/powerpoint/2010/main" val="3391862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62B30-2E96-5EEA-7417-5810F61FA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E774CE-1121-7D89-C5E9-FA911B2AF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20E4EA5-17D0-804F-FDFB-80FC26A2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Environmental Protection Initiatives</a:t>
            </a:r>
            <a:endParaRPr sz="3200" b="1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212E16D-5663-665E-AE93-9A26B722E9F8}"/>
              </a:ext>
            </a:extLst>
          </p:cNvPr>
          <p:cNvSpPr txBox="1">
            <a:spLocks/>
          </p:cNvSpPr>
          <p:nvPr/>
        </p:nvSpPr>
        <p:spPr bwMode="auto">
          <a:xfrm>
            <a:off x="1055783" y="1311007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Actions: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Establish two new marine parks in Ionian and Aegean Seas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Implement digital tools for marine area monitoring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Aim to reduce plastic waste by 50% and microplastics by 30% by 2030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Regional cooperation for marine conservation</a:t>
            </a:r>
          </a:p>
        </p:txBody>
      </p:sp>
    </p:spTree>
    <p:extLst>
      <p:ext uri="{BB962C8B-B14F-4D97-AF65-F5344CB8AC3E}">
        <p14:creationId xmlns:p14="http://schemas.microsoft.com/office/powerpoint/2010/main" val="12039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285ED-019F-EE50-B3B8-AD810E6C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AFE565-E0A3-8E1B-E3C1-4F2E58D5D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40" y="2101850"/>
            <a:ext cx="10515600" cy="4042569"/>
          </a:xfrm>
        </p:spPr>
        <p:txBody>
          <a:bodyPr/>
          <a:lstStyle/>
          <a:p>
            <a:pPr marL="273050" indent="0">
              <a:buClr>
                <a:srgbClr val="80A9A1"/>
              </a:buClr>
              <a:buNone/>
            </a:pPr>
            <a:endParaRPr lang="sl-SI" sz="2200">
              <a:latin typeface="Avenir Next LT Pro"/>
            </a:endParaRPr>
          </a:p>
          <a:p>
            <a:pPr marL="273050" indent="0">
              <a:buNone/>
            </a:pPr>
            <a:endParaRPr lang="en-US" sz="2200" b="1">
              <a:solidFill>
                <a:srgbClr val="962304"/>
              </a:solidFill>
              <a:latin typeface="Avenir Next LT Pr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64F5AA-75D9-D7CB-3283-F19720D8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9396"/>
            <a:ext cx="12191999" cy="916622"/>
          </a:xfrm>
        </p:spPr>
        <p:txBody>
          <a:bodyPr/>
          <a:lstStyle/>
          <a:p>
            <a:pPr algn="ctr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1F3864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Summary</a:t>
            </a:r>
            <a:endParaRPr sz="3200" b="1" dirty="0">
              <a:solidFill>
                <a:srgbClr val="1F3864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31C1BB8-A46A-D8B6-D99D-31A491FE3B60}"/>
              </a:ext>
            </a:extLst>
          </p:cNvPr>
          <p:cNvSpPr txBox="1">
            <a:spLocks/>
          </p:cNvSpPr>
          <p:nvPr/>
        </p:nvSpPr>
        <p:spPr bwMode="auto">
          <a:xfrm>
            <a:off x="896160" y="1233004"/>
            <a:ext cx="10080434" cy="43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Summary of Key Priorities: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Enhancement of the cohesion policy post 27 dialogue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Integration, sustainability, cohesion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Emphasis on EU enlargement support and environmental </a:t>
            </a:r>
            <a:r>
              <a:rPr lang="en-U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protection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romotion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sustainable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blue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economy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via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skills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training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and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maritime</a:t>
            </a:r>
            <a:r>
              <a:rPr lang="el-G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l-GR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governance</a:t>
            </a:r>
            <a:endParaRPr lang="en-US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768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5de6aa-1193-4e26-af72-60345eb9aae1" xsi:nil="true"/>
    <lcf76f155ced4ddcb4097134ff3c332f xmlns="c813fc7c-7928-4b7e-82a6-ea1a71a1341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A65F9681D68C3A459212F63DFC7FAFCF" ma:contentTypeVersion="18" ma:contentTypeDescription="Δημιουργία νέου εγγράφου" ma:contentTypeScope="" ma:versionID="90b1d5bd6912ce6952328335751bf747">
  <xsd:schema xmlns:xsd="http://www.w3.org/2001/XMLSchema" xmlns:xs="http://www.w3.org/2001/XMLSchema" xmlns:p="http://schemas.microsoft.com/office/2006/metadata/properties" xmlns:ns2="c813fc7c-7928-4b7e-82a6-ea1a71a13419" xmlns:ns3="545de6aa-1193-4e26-af72-60345eb9aae1" targetNamespace="http://schemas.microsoft.com/office/2006/metadata/properties" ma:root="true" ma:fieldsID="5ecca7a55093ac99d336f49159ad7b33" ns2:_="" ns3:_="">
    <xsd:import namespace="c813fc7c-7928-4b7e-82a6-ea1a71a13419"/>
    <xsd:import namespace="545de6aa-1193-4e26-af72-60345eb9aa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13fc7c-7928-4b7e-82a6-ea1a71a134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Ετικέτες εικόνας" ma:readOnly="false" ma:fieldId="{5cf76f15-5ced-4ddc-b409-7134ff3c332f}" ma:taxonomyMulti="true" ma:sspId="4dd26245-8974-4d66-a806-584e61534b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5de6aa-1193-4e26-af72-60345eb9aa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Κοινή χρήση με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Κοινή χρήση με λεπτομέρειες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8ea6de3-8ce4-49c8-a7ad-462cc626ac8e}" ma:internalName="TaxCatchAll" ma:showField="CatchAllData" ma:web="545de6aa-1193-4e26-af72-60345eb9aa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8E888B-D2BF-41C4-AF2E-CFDBCEA8C5EA}">
  <ds:schemaRefs>
    <ds:schemaRef ds:uri="545de6aa-1193-4e26-af72-60345eb9aae1"/>
    <ds:schemaRef ds:uri="c813fc7c-7928-4b7e-82a6-ea1a71a1341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99F5B4C-586C-4D75-8FD1-89C3E90B6670}">
  <ds:schemaRefs>
    <ds:schemaRef ds:uri="545de6aa-1193-4e26-af72-60345eb9aae1"/>
    <ds:schemaRef ds:uri="c813fc7c-7928-4b7e-82a6-ea1a71a134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473EC53-2230-4601-8C7C-45F4517F95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422</Words>
  <Application>Microsoft Office PowerPoint</Application>
  <PresentationFormat>Ευρεία οθόνη</PresentationFormat>
  <Paragraphs>86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Avenir Next LT Pro</vt:lpstr>
      <vt:lpstr>Calibri</vt:lpstr>
      <vt:lpstr>Calibri Light</vt:lpstr>
      <vt:lpstr>Verdana</vt:lpstr>
      <vt:lpstr>Office Theme</vt:lpstr>
      <vt:lpstr>Παρουσίαση του PowerPoint</vt:lpstr>
      <vt:lpstr>Introduction to the Hellenic Presidency</vt:lpstr>
      <vt:lpstr>Key Priority Areas Overview</vt:lpstr>
      <vt:lpstr>EU Enlargement &amp; Western Balkans Accession</vt:lpstr>
      <vt:lpstr>Cohesion Policy Post-2027 &amp; EUSAIR Strategy</vt:lpstr>
      <vt:lpstr>Green Transition and Tackling Climate Change</vt:lpstr>
      <vt:lpstr>Blue Economy &amp; Skills Development</vt:lpstr>
      <vt:lpstr>Environmental Protection Initiatives</vt:lpstr>
      <vt:lpstr>Summary</vt:lpstr>
      <vt:lpstr>Next Steps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 Kos</dc:creator>
  <cp:lastModifiedBy>ΚΩΝΣΤΑΝΤΟΠΟΥΛΟΥ ΜΑΤΘΙΛΔΗ</cp:lastModifiedBy>
  <cp:revision>8</cp:revision>
  <cp:lastPrinted>2022-09-12T20:31:39Z</cp:lastPrinted>
  <dcterms:created xsi:type="dcterms:W3CDTF">2022-09-07T09:31:29Z</dcterms:created>
  <dcterms:modified xsi:type="dcterms:W3CDTF">2024-11-11T12:25:52Z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0x010100A65F9681D68C3A459212F63DFC7FAFCF</vt:lpwstr>
  </property>
  <property fmtid="{D5CDD505-2E9C-101B-9397-08002B2CF9AE}" pid="3" name="MediaServiceImageTags">
    <vt:lpwstr/>
  </property>
</Properties>
</file>