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autoCompressPictures="0">
  <p:sldMasterIdLst>
    <p:sldMasterId id="2147483648" r:id="rId1"/>
    <p:sldMasterId id="2147483660" r:id="rId2"/>
  </p:sldMasterIdLst>
  <p:notesMasterIdLst>
    <p:notesMasterId r:id="rId97"/>
  </p:notesMasterIdLst>
  <p:sldIdLst>
    <p:sldId id="355" r:id="rId3"/>
    <p:sldId id="269" r:id="rId4"/>
    <p:sldId id="337" r:id="rId5"/>
    <p:sldId id="357" r:id="rId6"/>
    <p:sldId id="359" r:id="rId7"/>
    <p:sldId id="358" r:id="rId8"/>
    <p:sldId id="360" r:id="rId9"/>
    <p:sldId id="387" r:id="rId10"/>
    <p:sldId id="388" r:id="rId11"/>
    <p:sldId id="389" r:id="rId12"/>
    <p:sldId id="390" r:id="rId13"/>
    <p:sldId id="391" r:id="rId14"/>
    <p:sldId id="392" r:id="rId15"/>
    <p:sldId id="393" r:id="rId16"/>
    <p:sldId id="324" r:id="rId17"/>
    <p:sldId id="394" r:id="rId18"/>
    <p:sldId id="395" r:id="rId19"/>
    <p:sldId id="396" r:id="rId20"/>
    <p:sldId id="397" r:id="rId21"/>
    <p:sldId id="398" r:id="rId22"/>
    <p:sldId id="399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09" r:id="rId33"/>
    <p:sldId id="413" r:id="rId34"/>
    <p:sldId id="411" r:id="rId35"/>
    <p:sldId id="412" r:id="rId36"/>
    <p:sldId id="410" r:id="rId37"/>
    <p:sldId id="414" r:id="rId38"/>
    <p:sldId id="415" r:id="rId39"/>
    <p:sldId id="416" r:id="rId40"/>
    <p:sldId id="417" r:id="rId41"/>
    <p:sldId id="418" r:id="rId42"/>
    <p:sldId id="419" r:id="rId43"/>
    <p:sldId id="420" r:id="rId44"/>
    <p:sldId id="421" r:id="rId45"/>
    <p:sldId id="422" r:id="rId46"/>
    <p:sldId id="423" r:id="rId47"/>
    <p:sldId id="424" r:id="rId48"/>
    <p:sldId id="425" r:id="rId49"/>
    <p:sldId id="426" r:id="rId50"/>
    <p:sldId id="427" r:id="rId51"/>
    <p:sldId id="428" r:id="rId52"/>
    <p:sldId id="429" r:id="rId53"/>
    <p:sldId id="354" r:id="rId54"/>
    <p:sldId id="430" r:id="rId55"/>
    <p:sldId id="431" r:id="rId56"/>
    <p:sldId id="432" r:id="rId57"/>
    <p:sldId id="433" r:id="rId58"/>
    <p:sldId id="434" r:id="rId59"/>
    <p:sldId id="435" r:id="rId60"/>
    <p:sldId id="439" r:id="rId61"/>
    <p:sldId id="440" r:id="rId62"/>
    <p:sldId id="441" r:id="rId63"/>
    <p:sldId id="442" r:id="rId64"/>
    <p:sldId id="443" r:id="rId65"/>
    <p:sldId id="444" r:id="rId66"/>
    <p:sldId id="445" r:id="rId67"/>
    <p:sldId id="446" r:id="rId68"/>
    <p:sldId id="447" r:id="rId69"/>
    <p:sldId id="448" r:id="rId70"/>
    <p:sldId id="458" r:id="rId71"/>
    <p:sldId id="449" r:id="rId72"/>
    <p:sldId id="459" r:id="rId73"/>
    <p:sldId id="450" r:id="rId74"/>
    <p:sldId id="460" r:id="rId75"/>
    <p:sldId id="451" r:id="rId76"/>
    <p:sldId id="461" r:id="rId77"/>
    <p:sldId id="452" r:id="rId78"/>
    <p:sldId id="462" r:id="rId79"/>
    <p:sldId id="453" r:id="rId80"/>
    <p:sldId id="465" r:id="rId81"/>
    <p:sldId id="454" r:id="rId82"/>
    <p:sldId id="463" r:id="rId83"/>
    <p:sldId id="455" r:id="rId84"/>
    <p:sldId id="464" r:id="rId85"/>
    <p:sldId id="456" r:id="rId86"/>
    <p:sldId id="466" r:id="rId87"/>
    <p:sldId id="457" r:id="rId88"/>
    <p:sldId id="467" r:id="rId89"/>
    <p:sldId id="436" r:id="rId90"/>
    <p:sldId id="437" r:id="rId91"/>
    <p:sldId id="438" r:id="rId92"/>
    <p:sldId id="468" r:id="rId93"/>
    <p:sldId id="469" r:id="rId94"/>
    <p:sldId id="470" r:id="rId95"/>
    <p:sldId id="323" r:id="rId96"/>
  </p:sldIdLst>
  <p:sldSz cx="12192000" cy="6858000"/>
  <p:notesSz cx="6858000" cy="9144000"/>
  <p:embeddedFontLst>
    <p:embeddedFont>
      <p:font typeface="Open sans" panose="020B0606030504020204" pitchFamily="34" charset="0"/>
      <p:regular r:id="rId98"/>
      <p:bold r:id="rId99"/>
      <p:italic r:id="rId100"/>
      <p:boldItalic r:id="rId101"/>
    </p:embeddedFont>
    <p:embeddedFont>
      <p:font typeface="Open sans" panose="020B0606030504020204" pitchFamily="34" charset="0"/>
      <p:regular r:id="rId98"/>
      <p:bold r:id="rId99"/>
      <p:italic r:id="rId100"/>
      <p:boldItalic r:id="rId10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102" roundtripDataSignature="AMtx7mid/cii7LtE8AIY6XXCR3T4DMF3N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801F"/>
    <a:srgbClr val="B9D33C"/>
    <a:srgbClr val="D6F248"/>
    <a:srgbClr val="97B02E"/>
    <a:srgbClr val="2EA6BA"/>
    <a:srgbClr val="197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56A09BA-BEC7-42FB-8718-FAAB28B3199A}">
  <a:tblStyle styleId="{C56A09BA-BEC7-42FB-8718-FAAB28B3199A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 b="off" i="off"/>
      <a:tcStyle>
        <a:tcBdr/>
        <a:fill>
          <a:solidFill>
            <a:srgbClr val="CDD4EA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DD4EA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4472C4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4472C4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019" autoAdjust="0"/>
    <p:restoredTop sz="94705" autoAdjust="0"/>
  </p:normalViewPr>
  <p:slideViewPr>
    <p:cSldViewPr snapToGrid="0" snapToObjects="1" showGuides="1">
      <p:cViewPr>
        <p:scale>
          <a:sx n="127" d="100"/>
          <a:sy n="127" d="100"/>
        </p:scale>
        <p:origin x="1752" y="13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46" d="100"/>
          <a:sy n="146" d="100"/>
        </p:scale>
        <p:origin x="459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customschemas.google.com/relationships/presentationmetadata" Target="metadata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font" Target="fonts/font2.fntdata"/><Relationship Id="rId10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notesMaster" Target="notesMasters/notesMaster1.xml"/><Relationship Id="rId104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font" Target="fonts/font3.fntdata"/><Relationship Id="rId105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font" Target="fonts/font1.fntdata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it-IT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3" name="Google Shape;24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7155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45151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04C924AE-0022-4C41-5BBF-2E84D504C2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5890D933-056E-D0C3-B134-6B069A47B62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4:notes">
            <a:extLst>
              <a:ext uri="{FF2B5EF4-FFF2-40B4-BE49-F238E27FC236}">
                <a16:creationId xmlns:a16="http://schemas.microsoft.com/office/drawing/2014/main" id="{5FEAF836-8BFB-665C-A9A4-CD9D49FE133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3186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61DD0FA5-0923-C40D-993C-A9FB684D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0AABF60F-AA8C-7D04-07F5-5E2F6BFAF0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4:notes">
            <a:extLst>
              <a:ext uri="{FF2B5EF4-FFF2-40B4-BE49-F238E27FC236}">
                <a16:creationId xmlns:a16="http://schemas.microsoft.com/office/drawing/2014/main" id="{4C1CC774-FD91-93C1-440B-EE7B0DB2717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76996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>
          <a:extLst>
            <a:ext uri="{FF2B5EF4-FFF2-40B4-BE49-F238E27FC236}">
              <a16:creationId xmlns:a16="http://schemas.microsoft.com/office/drawing/2014/main" id="{859403BC-AA5B-881F-B511-25860D4466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4:notes">
            <a:extLst>
              <a:ext uri="{FF2B5EF4-FFF2-40B4-BE49-F238E27FC236}">
                <a16:creationId xmlns:a16="http://schemas.microsoft.com/office/drawing/2014/main" id="{CD956473-F5C3-6509-4238-BE2A34D13F5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0" name="Google Shape;130;p4:notes">
            <a:extLst>
              <a:ext uri="{FF2B5EF4-FFF2-40B4-BE49-F238E27FC236}">
                <a16:creationId xmlns:a16="http://schemas.microsoft.com/office/drawing/2014/main" id="{668B270B-DDAF-6458-5E5F-2BF1D44F98C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23664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Google Shape;855;p6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56" name="Google Shape;856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6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6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4"/>
          <p:cNvSpPr txBox="1">
            <a:spLocks noGrp="1"/>
          </p:cNvSpPr>
          <p:nvPr>
            <p:ph type="sldNum" idx="12"/>
          </p:nvPr>
        </p:nvSpPr>
        <p:spPr>
          <a:xfrm>
            <a:off x="519248" y="5959356"/>
            <a:ext cx="1357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7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 dirty="0"/>
          </a:p>
        </p:txBody>
      </p:sp>
      <p:sp>
        <p:nvSpPr>
          <p:cNvPr id="41" name="Google Shape;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7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7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7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9" name="Google Shape;69;p7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0" name="Google Shape;70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7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7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  <p:sp>
        <p:nvSpPr>
          <p:cNvPr id="76" name="Google Shape;76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EBE41926-AB48-230C-16A0-D327D3F986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6449" b="25234"/>
          <a:stretch/>
        </p:blipFill>
        <p:spPr>
          <a:xfrm>
            <a:off x="135586" y="5891114"/>
            <a:ext cx="1741765" cy="84157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2" name="Google Shape;82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94" name="Google Shape;94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F248"/>
            </a:gs>
            <a:gs pos="99000">
              <a:srgbClr val="97B02E"/>
            </a:gs>
            <a:gs pos="47000">
              <a:srgbClr val="B9D33C"/>
            </a:gs>
          </a:gsLst>
          <a:lin ang="5400000" scaled="1"/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5" r:id="rId4"/>
    <p:sldLayoutId id="2147483656" r:id="rId5"/>
    <p:sldLayoutId id="2147483657" r:id="rId6"/>
    <p:sldLayoutId id="2147483658" r:id="rId7"/>
    <p:sldLayoutId id="214748365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6F248"/>
            </a:gs>
            <a:gs pos="99000">
              <a:srgbClr val="97B02E"/>
            </a:gs>
            <a:gs pos="47000">
              <a:srgbClr val="B9D33C"/>
            </a:gs>
          </a:gsLst>
          <a:lin ang="5400000" scaled="1"/>
          <a:tileRect/>
        </a:gradFill>
        <a:effectLst/>
      </p:bgPr>
    </p:bg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87" name="Google Shape;87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88" name="Google Shape;88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9" name="Google Shape;89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0" name="Google Shape;90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een hill with windmills and buildings&#10;&#10;Description automatically generated">
            <a:extLst>
              <a:ext uri="{FF2B5EF4-FFF2-40B4-BE49-F238E27FC236}">
                <a16:creationId xmlns:a16="http://schemas.microsoft.com/office/drawing/2014/main" id="{2442DD9F-C514-D002-4D54-458755B7F9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9533" cy="685938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86BBB7-43A3-DB4B-0E65-F4994B8AFA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 smtClean="0"/>
              <a:t>1</a:t>
            </a:fld>
            <a:endParaRPr lang="it-IT"/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3C32A99B-8D78-5B72-7C21-FD4B5EC4AB62}"/>
              </a:ext>
            </a:extLst>
          </p:cNvPr>
          <p:cNvSpPr txBox="1">
            <a:spLocks/>
          </p:cNvSpPr>
          <p:nvPr/>
        </p:nvSpPr>
        <p:spPr>
          <a:xfrm>
            <a:off x="557047" y="501160"/>
            <a:ext cx="6600497" cy="5075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400" b="1" dirty="0">
                <a:solidFill>
                  <a:schemeClr val="bg1"/>
                </a:solidFill>
              </a:rPr>
              <a:t>MODULE 4 | </a:t>
            </a:r>
            <a:r>
              <a:rPr lang="en-GB" sz="2400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Digital and offline marketing</a:t>
            </a:r>
            <a:endParaRPr lang="it-IT" sz="2400" dirty="0">
              <a:solidFill>
                <a:schemeClr val="bg1"/>
              </a:solidFill>
            </a:endParaRP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AB9F096F-451D-FDEB-56CB-35B04D3F37CC}"/>
              </a:ext>
            </a:extLst>
          </p:cNvPr>
          <p:cNvSpPr txBox="1">
            <a:spLocks/>
          </p:cNvSpPr>
          <p:nvPr/>
        </p:nvSpPr>
        <p:spPr>
          <a:xfrm>
            <a:off x="557048" y="1188002"/>
            <a:ext cx="6526924" cy="304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800" b="1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Strategies and actions for rural and inland tourism destinations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242E4B56-5D02-93F2-CE64-F26144770F34}"/>
              </a:ext>
            </a:extLst>
          </p:cNvPr>
          <p:cNvSpPr txBox="1">
            <a:spLocks/>
          </p:cNvSpPr>
          <p:nvPr/>
        </p:nvSpPr>
        <p:spPr>
          <a:xfrm>
            <a:off x="557048" y="5778828"/>
            <a:ext cx="2743200" cy="790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</a:rPr>
              <a:t>Gianluca </a:t>
            </a:r>
            <a:r>
              <a:rPr lang="en-GB" sz="1400" b="1" dirty="0" err="1">
                <a:solidFill>
                  <a:schemeClr val="bg1"/>
                </a:solidFill>
              </a:rPr>
              <a:t>Sarti</a:t>
            </a:r>
            <a:endParaRPr lang="en-GB" sz="1400" b="1" dirty="0">
              <a:solidFill>
                <a:schemeClr val="bg1"/>
              </a:solidFill>
            </a:endParaRPr>
          </a:p>
          <a:p>
            <a:pPr algn="l">
              <a:lnSpc>
                <a:spcPct val="150000"/>
              </a:lnSpc>
            </a:pPr>
            <a:r>
              <a:rPr lang="en-GB" sz="1400" b="1" dirty="0">
                <a:solidFill>
                  <a:schemeClr val="bg1"/>
                </a:solidFill>
              </a:rPr>
              <a:t>Maria Celeste </a:t>
            </a:r>
            <a:r>
              <a:rPr lang="en-GB" sz="1400" b="1" dirty="0" err="1">
                <a:solidFill>
                  <a:schemeClr val="bg1"/>
                </a:solidFill>
              </a:rPr>
              <a:t>Clarembaux</a:t>
            </a:r>
            <a:endParaRPr lang="it-IT" sz="1400" dirty="0">
              <a:solidFill>
                <a:schemeClr val="bg1"/>
              </a:solidFill>
            </a:endParaRPr>
          </a:p>
        </p:txBody>
      </p:sp>
      <p:pic>
        <p:nvPicPr>
          <p:cNvPr id="14" name="Picture 13" descr="A black and white photo of a flag&#10;&#10;Description automatically generated">
            <a:extLst>
              <a:ext uri="{FF2B5EF4-FFF2-40B4-BE49-F238E27FC236}">
                <a16:creationId xmlns:a16="http://schemas.microsoft.com/office/drawing/2014/main" id="{268004BD-2B62-FE31-79CD-3D1DC9750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9509" y="574731"/>
            <a:ext cx="3105443" cy="12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6741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5E903E-E098-8A46-EC1A-E837D81AC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9A5AB461-F12C-FEBA-D70D-BAFC48093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008193"/>
            <a:ext cx="5835119" cy="2917921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Costa Rica’s Certification for Sustainable Tourism (CST) program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4A4DA8A2-E6D8-C1CB-E2DA-9B78709A7907}"/>
              </a:ext>
            </a:extLst>
          </p:cNvPr>
          <p:cNvSpPr txBox="1">
            <a:spLocks/>
          </p:cNvSpPr>
          <p:nvPr/>
        </p:nvSpPr>
        <p:spPr>
          <a:xfrm>
            <a:off x="543910" y="3760203"/>
            <a:ext cx="3902423" cy="366675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This national program certifies and promotes sustainable tourism practices.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F4D90AA-F998-B393-C783-C9E2F25777F9}"/>
              </a:ext>
            </a:extLst>
          </p:cNvPr>
          <p:cNvSpPr/>
          <p:nvPr/>
        </p:nvSpPr>
        <p:spPr>
          <a:xfrm>
            <a:off x="642939" y="478631"/>
            <a:ext cx="174466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5699650B-0CAC-6A6B-28CD-A7397F0FBC73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142927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7F03921-1348-191D-DBC7-02E42C265D2E}"/>
              </a:ext>
            </a:extLst>
          </p:cNvPr>
          <p:cNvSpPr/>
          <p:nvPr/>
        </p:nvSpPr>
        <p:spPr>
          <a:xfrm>
            <a:off x="642939" y="5719551"/>
            <a:ext cx="4437061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548C92CB-78A1-B8B4-AF3A-457E3D8F2B06}"/>
              </a:ext>
            </a:extLst>
          </p:cNvPr>
          <p:cNvSpPr txBox="1">
            <a:spLocks/>
          </p:cNvSpPr>
          <p:nvPr/>
        </p:nvSpPr>
        <p:spPr>
          <a:xfrm>
            <a:off x="798668" y="5744144"/>
            <a:ext cx="4281332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www.turismo-sostenible.co.cr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3078" name="Picture 6">
            <a:extLst>
              <a:ext uri="{FF2B5EF4-FFF2-40B4-BE49-F238E27FC236}">
                <a16:creationId xmlns:a16="http://schemas.microsoft.com/office/drawing/2014/main" id="{1A128FA7-1382-6B59-AE5F-B2B5844C7E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2" r="19619"/>
          <a:stretch/>
        </p:blipFill>
        <p:spPr bwMode="auto">
          <a:xfrm>
            <a:off x="7358743" y="0"/>
            <a:ext cx="4833257" cy="685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1350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08D5BD-8B54-A6CC-60C0-0742ED1AA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2A88D93A-AB46-D789-F9CF-8AABEBD707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567473"/>
            <a:ext cx="8040533" cy="1325563"/>
          </a:xfrm>
        </p:spPr>
        <p:txBody>
          <a:bodyPr wrap="square" anchor="ctr">
            <a:normAutofit fontScale="90000"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4. Use high-quality, immersive imagery and video content</a:t>
            </a:r>
            <a:endParaRPr lang="it-IT" b="1" dirty="0">
              <a:solidFill>
                <a:srgbClr val="6B801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F4F7B22-189F-DC73-F783-6F332F95FF50}"/>
              </a:ext>
            </a:extLst>
          </p:cNvPr>
          <p:cNvSpPr txBox="1"/>
          <p:nvPr/>
        </p:nvSpPr>
        <p:spPr>
          <a:xfrm>
            <a:off x="537410" y="1982966"/>
            <a:ext cx="8504989" cy="32820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Invest in drone footage </a:t>
            </a:r>
            <a:r>
              <a:rPr lang="en-US" sz="28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aerial views of landscapes and properties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time-lapse videos </a:t>
            </a:r>
            <a:r>
              <a:rPr lang="en-US" sz="28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showcasing day-to-night transitions or seasonal changes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360-degree photos </a:t>
            </a:r>
            <a:r>
              <a:rPr lang="en-US" sz="28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videos for an immersive online experience</a:t>
            </a:r>
          </a:p>
        </p:txBody>
      </p:sp>
      <p:pic>
        <p:nvPicPr>
          <p:cNvPr id="6" name="Picture 5" descr="A person riding a bike on a hill&#10;&#10;Description automatically generated">
            <a:extLst>
              <a:ext uri="{FF2B5EF4-FFF2-40B4-BE49-F238E27FC236}">
                <a16:creationId xmlns:a16="http://schemas.microsoft.com/office/drawing/2014/main" id="{1927FA49-33D3-5C7A-5388-A31AB8D0D7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072" y="1779955"/>
            <a:ext cx="3976610" cy="5078045"/>
          </a:xfrm>
          <a:prstGeom prst="rect">
            <a:avLst/>
          </a:prstGeom>
        </p:spPr>
      </p:pic>
      <p:pic>
        <p:nvPicPr>
          <p:cNvPr id="7" name="Picture 6" descr="A hot air balloon with a black background&#10;&#10;Description automatically generated">
            <a:extLst>
              <a:ext uri="{FF2B5EF4-FFF2-40B4-BE49-F238E27FC236}">
                <a16:creationId xmlns:a16="http://schemas.microsoft.com/office/drawing/2014/main" id="{1F59F38E-DF17-6A3D-559F-A2B239942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70" y="95687"/>
            <a:ext cx="4030930" cy="34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205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3681E9-5DC5-45B8-BFE8-6C7B74ACE3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DB0E2794-1B01-82D0-3E7D-C94CBD82D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4" r="22249"/>
          <a:stretch/>
        </p:blipFill>
        <p:spPr bwMode="auto">
          <a:xfrm>
            <a:off x="6255460" y="-28480"/>
            <a:ext cx="5988107" cy="688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3">
            <a:extLst>
              <a:ext uri="{FF2B5EF4-FFF2-40B4-BE49-F238E27FC236}">
                <a16:creationId xmlns:a16="http://schemas.microsoft.com/office/drawing/2014/main" id="{B17EAF47-02F9-29C5-BFFE-95661400C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008193"/>
            <a:ext cx="5112423" cy="325631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high quality immersive imagery and video content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0311C14D-07FB-752B-B96F-9B1B6049FCFA}"/>
              </a:ext>
            </a:extLst>
          </p:cNvPr>
          <p:cNvSpPr txBox="1">
            <a:spLocks/>
          </p:cNvSpPr>
          <p:nvPr/>
        </p:nvSpPr>
        <p:spPr>
          <a:xfrm>
            <a:off x="543910" y="4012133"/>
            <a:ext cx="3902423" cy="157121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Tourism Australia example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C06592F-FC67-A0F2-537F-3B8D5EBFACE2}"/>
              </a:ext>
            </a:extLst>
          </p:cNvPr>
          <p:cNvSpPr/>
          <p:nvPr/>
        </p:nvSpPr>
        <p:spPr>
          <a:xfrm>
            <a:off x="642939" y="478631"/>
            <a:ext cx="174466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52B49AB2-93D2-9755-B553-CE1438146D85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142927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258F5CB-689E-3DC2-48FC-BA0EBAA90759}"/>
              </a:ext>
            </a:extLst>
          </p:cNvPr>
          <p:cNvSpPr/>
          <p:nvPr/>
        </p:nvSpPr>
        <p:spPr>
          <a:xfrm>
            <a:off x="638534" y="5719551"/>
            <a:ext cx="7206335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8E85FD8F-9800-588B-2E6B-C8049FF2C06E}"/>
              </a:ext>
            </a:extLst>
          </p:cNvPr>
          <p:cNvSpPr txBox="1">
            <a:spLocks/>
          </p:cNvSpPr>
          <p:nvPr/>
        </p:nvSpPr>
        <p:spPr>
          <a:xfrm>
            <a:off x="794263" y="5744144"/>
            <a:ext cx="6921134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www.australia.com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/en/</a:t>
            </a:r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discover-your-australia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00937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CC512F-6167-9102-6134-1A6B4A651A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B5B084DD-BD62-AC7B-6832-B61E7F329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567473"/>
            <a:ext cx="9063789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5. Leverage user-generated content and reviews</a:t>
            </a:r>
            <a:endParaRPr lang="it-IT" b="1" dirty="0">
              <a:solidFill>
                <a:srgbClr val="6B801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9D9464-B134-F07E-5803-1345DF1DBD00}"/>
              </a:ext>
            </a:extLst>
          </p:cNvPr>
          <p:cNvSpPr txBox="1"/>
          <p:nvPr/>
        </p:nvSpPr>
        <p:spPr>
          <a:xfrm>
            <a:off x="537410" y="2031019"/>
            <a:ext cx="8261683" cy="3820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Implement a system to encourage and reward guests for sharing </a:t>
            </a:r>
            <a:r>
              <a:rPr lang="en-US" sz="28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their experiences online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branded hashtags </a:t>
            </a:r>
            <a:r>
              <a:rPr lang="en-US" sz="28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for visitors to use on social media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Showcase guest testimonials </a:t>
            </a:r>
            <a:r>
              <a:rPr lang="en-US" sz="28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photos prominently on website and marketing materials</a:t>
            </a:r>
          </a:p>
        </p:txBody>
      </p:sp>
      <p:pic>
        <p:nvPicPr>
          <p:cNvPr id="4" name="Picture 3" descr="A hot air balloon with a black background&#10;&#10;Description automatically generated">
            <a:extLst>
              <a:ext uri="{FF2B5EF4-FFF2-40B4-BE49-F238E27FC236}">
                <a16:creationId xmlns:a16="http://schemas.microsoft.com/office/drawing/2014/main" id="{02FA9FA3-B462-AC26-5F64-6E051FD32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481" y="-305945"/>
            <a:ext cx="6464969" cy="55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1898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754EE8-BC89-FF2E-F4C0-362C3EB352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D5C7B012-C922-F70C-C5A1-DEA904D9C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840245"/>
            <a:ext cx="4873567" cy="24679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Scotland’s ”Only in Scotland” Campaign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CE0BB5F-3A4A-30B9-87B3-3387D2E37D02}"/>
              </a:ext>
            </a:extLst>
          </p:cNvPr>
          <p:cNvSpPr/>
          <p:nvPr/>
        </p:nvSpPr>
        <p:spPr>
          <a:xfrm>
            <a:off x="642939" y="478631"/>
            <a:ext cx="174466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B7ABF8C5-42C2-F99C-AE1A-06F8684A1F3C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142927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3ED8DBF-197F-6262-1044-D5E6F6B3161F}"/>
              </a:ext>
            </a:extLst>
          </p:cNvPr>
          <p:cNvSpPr/>
          <p:nvPr/>
        </p:nvSpPr>
        <p:spPr>
          <a:xfrm>
            <a:off x="642939" y="5719551"/>
            <a:ext cx="4437061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955D453-B67A-FADC-76D3-DD957DDC561F}"/>
              </a:ext>
            </a:extLst>
          </p:cNvPr>
          <p:cNvSpPr txBox="1">
            <a:spLocks/>
          </p:cNvSpPr>
          <p:nvPr/>
        </p:nvSpPr>
        <p:spPr>
          <a:xfrm>
            <a:off x="798668" y="5744144"/>
            <a:ext cx="4281332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www.visitscotland.com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see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-do </a:t>
            </a:r>
          </a:p>
        </p:txBody>
      </p:sp>
      <p:pic>
        <p:nvPicPr>
          <p:cNvPr id="7170" name="Picture 2" descr="Scottish tourism timeline | VisitScotland.org">
            <a:extLst>
              <a:ext uri="{FF2B5EF4-FFF2-40B4-BE49-F238E27FC236}">
                <a16:creationId xmlns:a16="http://schemas.microsoft.com/office/drawing/2014/main" id="{599D8A01-B992-0C5E-ECC5-30178970C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758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BCA75FA-8687-897B-9A5B-B2F5D9A85844}"/>
              </a:ext>
            </a:extLst>
          </p:cNvPr>
          <p:cNvSpPr txBox="1">
            <a:spLocks/>
          </p:cNvSpPr>
          <p:nvPr/>
        </p:nvSpPr>
        <p:spPr>
          <a:xfrm>
            <a:off x="543910" y="3183930"/>
            <a:ext cx="4618809" cy="2197274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Uses user-generated content to showcase unique experiences across Scotland, including many rural areas.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By encouraging visitors to share their unique experiences, VisitScotland creates a constantly updating, genuine representation of what the country offers to tourists.</a:t>
            </a:r>
          </a:p>
        </p:txBody>
      </p:sp>
    </p:spTree>
    <p:extLst>
      <p:ext uri="{BB962C8B-B14F-4D97-AF65-F5344CB8AC3E}">
        <p14:creationId xmlns:p14="http://schemas.microsoft.com/office/powerpoint/2010/main" val="16891248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BB8620CC-E5E4-E97E-038A-6B7A8CB6E8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767AF6D-6423-A98F-FE18-C7ED10A5AB1B}"/>
              </a:ext>
            </a:extLst>
          </p:cNvPr>
          <p:cNvSpPr txBox="1">
            <a:spLocks/>
          </p:cNvSpPr>
          <p:nvPr/>
        </p:nvSpPr>
        <p:spPr>
          <a:xfrm>
            <a:off x="359583" y="109928"/>
            <a:ext cx="1695345" cy="31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0" b="1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</a:t>
            </a:r>
            <a:endParaRPr lang="en-GB" sz="20000" b="1" i="0" u="none" strike="noStrike" cap="none" dirty="0">
              <a:solidFill>
                <a:srgbClr val="2EA6B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DF961C4-F18F-3B4B-C1C8-5654BBD5F286}"/>
              </a:ext>
            </a:extLst>
          </p:cNvPr>
          <p:cNvSpPr txBox="1">
            <a:spLocks/>
          </p:cNvSpPr>
          <p:nvPr/>
        </p:nvSpPr>
        <p:spPr>
          <a:xfrm>
            <a:off x="702514" y="1777350"/>
            <a:ext cx="5276255" cy="304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600" b="1" dirty="0">
                <a:solidFill>
                  <a:schemeClr val="bg1"/>
                </a:solidFill>
              </a:rPr>
              <a:t>Digital strategies</a:t>
            </a:r>
            <a:endParaRPr lang="en-GB" sz="6600" b="1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0585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AD633-30C5-3C2F-2023-267C8C60EA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2D3913D-C480-AED2-872A-310494C6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Website optimization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2AC7640-124D-0D58-1D40-D9FA834C6941}"/>
              </a:ext>
            </a:extLst>
          </p:cNvPr>
          <p:cNvSpPr/>
          <p:nvPr/>
        </p:nvSpPr>
        <p:spPr>
          <a:xfrm>
            <a:off x="642939" y="1358420"/>
            <a:ext cx="5328983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E96C62EB-C6BC-EC4C-CC2F-24B781F9E17A}"/>
              </a:ext>
            </a:extLst>
          </p:cNvPr>
          <p:cNvSpPr txBox="1">
            <a:spLocks/>
          </p:cNvSpPr>
          <p:nvPr/>
        </p:nvSpPr>
        <p:spPr>
          <a:xfrm>
            <a:off x="798668" y="1383013"/>
            <a:ext cx="5051874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MOBILE FRIENDLY DESIGN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5F5D46AD-459A-5C86-85DF-DFFA0440D97E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585174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Implement responsive design </a:t>
            </a:r>
            <a:r>
              <a:rPr lang="en-US" sz="2800" dirty="0">
                <a:solidFill>
                  <a:srgbClr val="6B801F"/>
                </a:solidFill>
              </a:rPr>
              <a:t>that adapts to all screen sizes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Optimize page load </a:t>
            </a:r>
            <a:r>
              <a:rPr lang="en-US" sz="2800" dirty="0">
                <a:solidFill>
                  <a:srgbClr val="6B801F"/>
                </a:solidFill>
              </a:rPr>
              <a:t>times for slower rural internet connections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Use larger, touch-friendly buttons </a:t>
            </a:r>
            <a:r>
              <a:rPr lang="en-US" sz="2800" dirty="0">
                <a:solidFill>
                  <a:srgbClr val="6B801F"/>
                </a:solidFill>
              </a:rPr>
              <a:t>for easy navigation on mobile devices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B176B92F-28C3-7BF1-5F69-5C01F4C15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011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0483BF-AB3A-367D-AA19-C474E3FDC2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70B087C9-7103-15D9-948C-E493C384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Website optimization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F73A33E-CC48-9469-3400-834947731425}"/>
              </a:ext>
            </a:extLst>
          </p:cNvPr>
          <p:cNvSpPr/>
          <p:nvPr/>
        </p:nvSpPr>
        <p:spPr>
          <a:xfrm>
            <a:off x="642939" y="1358420"/>
            <a:ext cx="4883921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390FE7C9-0F3E-DE2D-F839-FFB116B7CBD4}"/>
              </a:ext>
            </a:extLst>
          </p:cNvPr>
          <p:cNvSpPr txBox="1">
            <a:spLocks/>
          </p:cNvSpPr>
          <p:nvPr/>
        </p:nvSpPr>
        <p:spPr>
          <a:xfrm>
            <a:off x="798668" y="1383013"/>
            <a:ext cx="4582536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EASY BOOKING SYSTEM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741E01E7-094B-C59A-A62F-57CBDB5AA8E6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585174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Implement a user-friendly, secure online booking </a:t>
            </a:r>
            <a:r>
              <a:rPr lang="en-US" sz="2800" dirty="0">
                <a:solidFill>
                  <a:srgbClr val="6B801F"/>
                </a:solidFill>
              </a:rPr>
              <a:t>and payment system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flexible booking options </a:t>
            </a:r>
            <a:r>
              <a:rPr lang="en-US" sz="2800" dirty="0">
                <a:solidFill>
                  <a:srgbClr val="6B801F"/>
                </a:solidFill>
              </a:rPr>
              <a:t>(e.g., pay on arrival, free cancellation)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Provide real-time availability </a:t>
            </a:r>
            <a:r>
              <a:rPr lang="en-US" sz="2800" dirty="0">
                <a:solidFill>
                  <a:srgbClr val="6B801F"/>
                </a:solidFill>
              </a:rPr>
              <a:t>calendars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241862F9-9F11-2C98-B03A-C9AD32AD55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0606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8C801-1672-9184-AAED-C544A488AE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9AAD0711-A116-6276-9A23-A8622F885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Website optimization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1536341-E4C9-D292-F33A-36C3BC485B77}"/>
              </a:ext>
            </a:extLst>
          </p:cNvPr>
          <p:cNvSpPr/>
          <p:nvPr/>
        </p:nvSpPr>
        <p:spPr>
          <a:xfrm>
            <a:off x="642939" y="1358420"/>
            <a:ext cx="5515100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6EC1A0B7-349C-DB3F-1B09-03DEE5865C52}"/>
              </a:ext>
            </a:extLst>
          </p:cNvPr>
          <p:cNvSpPr txBox="1">
            <a:spLocks/>
          </p:cNvSpPr>
          <p:nvPr/>
        </p:nvSpPr>
        <p:spPr>
          <a:xfrm>
            <a:off x="798667" y="1383013"/>
            <a:ext cx="5739697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VR TOURS AND 360 IMAGES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59805DB6-AA7F-9FAB-E0CB-4DC99144A7F4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585174" cy="36943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virtual walk-throughs </a:t>
            </a:r>
            <a:r>
              <a:rPr lang="en-US" sz="2800" dirty="0">
                <a:solidFill>
                  <a:srgbClr val="6B801F"/>
                </a:solidFill>
              </a:rPr>
              <a:t>of accommodations and facilities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interactive 360-degree panoramas</a:t>
            </a:r>
            <a:r>
              <a:rPr lang="en-US" sz="2800" dirty="0">
                <a:solidFill>
                  <a:srgbClr val="6B801F"/>
                </a:solidFill>
              </a:rPr>
              <a:t> of key attractions and viewpoints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Implement VR compatibility </a:t>
            </a:r>
            <a:r>
              <a:rPr lang="en-US" sz="2800" dirty="0">
                <a:solidFill>
                  <a:srgbClr val="6B801F"/>
                </a:solidFill>
              </a:rPr>
              <a:t>for an even more immersive experience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182679B4-AB3C-0C3B-5981-18381D544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9164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F99CD7-C901-4378-B06A-2194420AAF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DC97FA5A-E079-EDAF-4902-3B8394483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840245"/>
            <a:ext cx="4873567" cy="246794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California’s responsive website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8D1D1FD-0F2E-DC53-1A35-B5E820E28054}"/>
              </a:ext>
            </a:extLst>
          </p:cNvPr>
          <p:cNvSpPr/>
          <p:nvPr/>
        </p:nvSpPr>
        <p:spPr>
          <a:xfrm>
            <a:off x="642939" y="478631"/>
            <a:ext cx="174466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2F6EEB76-9C01-EEF6-2D66-2E998CA39BF0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142927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95967FF-5CF6-BF0C-857F-10F95F27D72E}"/>
              </a:ext>
            </a:extLst>
          </p:cNvPr>
          <p:cNvSpPr/>
          <p:nvPr/>
        </p:nvSpPr>
        <p:spPr>
          <a:xfrm>
            <a:off x="642940" y="5719551"/>
            <a:ext cx="376722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06D860AA-10C1-716B-3A4B-D895B2220267}"/>
              </a:ext>
            </a:extLst>
          </p:cNvPr>
          <p:cNvSpPr txBox="1">
            <a:spLocks/>
          </p:cNvSpPr>
          <p:nvPr/>
        </p:nvSpPr>
        <p:spPr>
          <a:xfrm>
            <a:off x="798668" y="5744144"/>
            <a:ext cx="361149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>
                <a:solidFill>
                  <a:srgbClr val="B9D33C"/>
                </a:solidFill>
              </a:rPr>
              <a:t>www.visitcalifornia.com </a:t>
            </a:r>
            <a:endParaRPr lang="it-IT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7D65B80F-AFED-16ED-B598-D10BA8456BB1}"/>
              </a:ext>
            </a:extLst>
          </p:cNvPr>
          <p:cNvSpPr txBox="1">
            <a:spLocks/>
          </p:cNvSpPr>
          <p:nvPr/>
        </p:nvSpPr>
        <p:spPr>
          <a:xfrm>
            <a:off x="543910" y="3183930"/>
            <a:ext cx="4618809" cy="219727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Their site adapts well to different screen sizes and includes easy navigation and booking options.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C563B7E9-F71D-1681-5841-A5C5403D1B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6600"/>
          <a:stretch/>
        </p:blipFill>
        <p:spPr bwMode="auto">
          <a:xfrm>
            <a:off x="6020474" y="0"/>
            <a:ext cx="6171526" cy="686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3811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it-IT"/>
              <a:t>2</a:t>
            </a:fld>
            <a:endParaRPr/>
          </a:p>
        </p:txBody>
      </p:sp>
      <p:pic>
        <p:nvPicPr>
          <p:cNvPr id="5" name="Picture 4" descr="A cartoon of a landscape with buildings and trees&#10;&#10;Description automatically generated">
            <a:extLst>
              <a:ext uri="{FF2B5EF4-FFF2-40B4-BE49-F238E27FC236}">
                <a16:creationId xmlns:a16="http://schemas.microsoft.com/office/drawing/2014/main" id="{89493D86-1F79-BB51-A080-585025DF5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6525" y="-585216"/>
            <a:ext cx="12187066" cy="6858000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4EC4B4AF-BEA4-B726-24D6-CBF363D9246C}"/>
              </a:ext>
            </a:extLst>
          </p:cNvPr>
          <p:cNvSpPr txBox="1">
            <a:spLocks/>
          </p:cNvSpPr>
          <p:nvPr/>
        </p:nvSpPr>
        <p:spPr>
          <a:xfrm>
            <a:off x="359583" y="109928"/>
            <a:ext cx="1695345" cy="31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0" b="1" i="0" u="none" strike="noStrike" cap="none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0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B4EB5457-98EC-177A-327A-8C5EE295A9D5}"/>
              </a:ext>
            </a:extLst>
          </p:cNvPr>
          <p:cNvSpPr txBox="1">
            <a:spLocks/>
          </p:cNvSpPr>
          <p:nvPr/>
        </p:nvSpPr>
        <p:spPr>
          <a:xfrm>
            <a:off x="702514" y="1777350"/>
            <a:ext cx="5654743" cy="304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600" b="1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Introduction</a:t>
            </a:r>
          </a:p>
        </p:txBody>
      </p:sp>
    </p:spTree>
    <p:extLst>
      <p:ext uri="{BB962C8B-B14F-4D97-AF65-F5344CB8AC3E}">
        <p14:creationId xmlns:p14="http://schemas.microsoft.com/office/powerpoint/2010/main" val="337570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B6175C-1827-3947-3409-3657C8B631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A14822F1-26A7-BA16-DC0E-EC8861F74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Social media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BE818F-C27C-6090-54B7-32D130F55AB0}"/>
              </a:ext>
            </a:extLst>
          </p:cNvPr>
          <p:cNvSpPr/>
          <p:nvPr/>
        </p:nvSpPr>
        <p:spPr>
          <a:xfrm>
            <a:off x="642940" y="1358420"/>
            <a:ext cx="2682888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7C3ED58A-DB4B-D8C9-54E2-74D881712421}"/>
              </a:ext>
            </a:extLst>
          </p:cNvPr>
          <p:cNvSpPr txBox="1">
            <a:spLocks/>
          </p:cNvSpPr>
          <p:nvPr/>
        </p:nvSpPr>
        <p:spPr>
          <a:xfrm>
            <a:off x="798668" y="1383013"/>
            <a:ext cx="2527159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FCB745F5-B9B1-3414-4675-660BF69AC176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585174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Use Instagram Stories and Reels </a:t>
            </a:r>
            <a:r>
              <a:rPr lang="en-US" sz="2800" dirty="0">
                <a:solidFill>
                  <a:srgbClr val="6B801F"/>
                </a:solidFill>
              </a:rPr>
              <a:t>to showcase daily life and behind-the-scenes content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Leverage Instagram Shopping </a:t>
            </a:r>
            <a:r>
              <a:rPr lang="en-US" sz="2800" dirty="0">
                <a:solidFill>
                  <a:srgbClr val="6B801F"/>
                </a:solidFill>
              </a:rPr>
              <a:t>for direct product tagging and purchasing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Host Instagram takeovers </a:t>
            </a:r>
            <a:r>
              <a:rPr lang="en-US" sz="2800" dirty="0">
                <a:solidFill>
                  <a:srgbClr val="6B801F"/>
                </a:solidFill>
              </a:rPr>
              <a:t>with influencers or local personalities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0D8098A6-D88C-B9E4-E307-7AE7845DE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23C81E-BB2D-3112-C2D7-1BDAC43E5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31656" y="3640026"/>
            <a:ext cx="940816" cy="94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9800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F50EF0-5CC5-6645-FBA5-7C9866B4CA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EB21818D-5986-15D1-CB12-4A36DB0A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840245"/>
            <a:ext cx="4873567" cy="14012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#</a:t>
            </a:r>
            <a:r>
              <a:rPr lang="en-US" b="1" dirty="0" err="1">
                <a:solidFill>
                  <a:srgbClr val="6B801F"/>
                </a:solidFill>
              </a:rPr>
              <a:t>visitFaroe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78A2B68-49E7-E43B-005A-785707263685}"/>
              </a:ext>
            </a:extLst>
          </p:cNvPr>
          <p:cNvSpPr/>
          <p:nvPr/>
        </p:nvSpPr>
        <p:spPr>
          <a:xfrm>
            <a:off x="642939" y="478631"/>
            <a:ext cx="3475907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329DD419-B343-34FE-D3E1-BAA1540B6C97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319070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 EXAMPLE 1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CB2AC20-17A6-6BB3-C3F9-86FBDBAEF623}"/>
              </a:ext>
            </a:extLst>
          </p:cNvPr>
          <p:cNvSpPr/>
          <p:nvPr/>
        </p:nvSpPr>
        <p:spPr>
          <a:xfrm>
            <a:off x="642939" y="5719551"/>
            <a:ext cx="6243383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C9952523-A078-5363-6EBC-86979A4C6E0D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6006734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</a:rPr>
              <a:t>www.instagram.com</a:t>
            </a:r>
            <a:r>
              <a:rPr lang="en-US" sz="2000" b="1" dirty="0">
                <a:solidFill>
                  <a:srgbClr val="B9D33C"/>
                </a:solidFill>
              </a:rPr>
              <a:t>/explore/tags/</a:t>
            </a:r>
            <a:r>
              <a:rPr lang="en-US" sz="2000" b="1" dirty="0" err="1">
                <a:solidFill>
                  <a:srgbClr val="B9D33C"/>
                </a:solidFill>
              </a:rPr>
              <a:t>visitfaroe</a:t>
            </a:r>
            <a:r>
              <a:rPr lang="en-US" sz="2000" b="1" dirty="0">
                <a:solidFill>
                  <a:srgbClr val="B9D33C"/>
                </a:solidFill>
              </a:rPr>
              <a:t>/ </a:t>
            </a:r>
            <a:endParaRPr lang="it-IT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1808C50-2E10-A6A1-D538-1E6A6F854796}"/>
              </a:ext>
            </a:extLst>
          </p:cNvPr>
          <p:cNvSpPr txBox="1">
            <a:spLocks/>
          </p:cNvSpPr>
          <p:nvPr/>
        </p:nvSpPr>
        <p:spPr>
          <a:xfrm>
            <a:off x="543910" y="1974457"/>
            <a:ext cx="4966766" cy="3406747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The Faroe Islands, a rural archipelago between Iceland and Norway, effectively uses Instagram to promote their unique destination.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They encourage visitors to use the hashtag #</a:t>
            </a:r>
            <a:r>
              <a:rPr lang="en-US" sz="2000" dirty="0" err="1">
                <a:solidFill>
                  <a:srgbClr val="6B801F"/>
                </a:solidFill>
              </a:rPr>
              <a:t>VisitFaroe</a:t>
            </a:r>
            <a:endParaRPr lang="en-US" sz="2000" dirty="0">
              <a:solidFill>
                <a:srgbClr val="6B801F"/>
              </a:solidFill>
            </a:endParaRPr>
          </a:p>
          <a:p>
            <a:pPr>
              <a:lnSpc>
                <a:spcPct val="125000"/>
              </a:lnSpc>
            </a:pPr>
            <a:endParaRPr lang="en-US" sz="2000" dirty="0">
              <a:solidFill>
                <a:srgbClr val="6B801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Their official account @</a:t>
            </a:r>
            <a:r>
              <a:rPr lang="en-US" sz="2000" dirty="0" err="1">
                <a:solidFill>
                  <a:srgbClr val="6B801F"/>
                </a:solidFill>
              </a:rPr>
              <a:t>visitfaroeislands</a:t>
            </a:r>
            <a:r>
              <a:rPr lang="en-US" sz="2000" dirty="0">
                <a:solidFill>
                  <a:srgbClr val="6B801F"/>
                </a:solidFill>
              </a:rPr>
              <a:t> regularly reposts user-generated content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</a:rPr>
              <a:t>They showcase the islands' dramatic landscapes, traditional villages, and unique experiences</a:t>
            </a:r>
          </a:p>
        </p:txBody>
      </p:sp>
      <p:pic>
        <p:nvPicPr>
          <p:cNvPr id="12290" name="Picture 2" descr="Home">
            <a:extLst>
              <a:ext uri="{FF2B5EF4-FFF2-40B4-BE49-F238E27FC236}">
                <a16:creationId xmlns:a16="http://schemas.microsoft.com/office/drawing/2014/main" id="{73AB867D-E487-F515-EAB5-AB742F151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7525" y="0"/>
            <a:ext cx="53244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96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20705B-D5AB-2AAF-717E-999E946A71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310AE7E5-6850-FB51-1A29-D8D69FA4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840245"/>
            <a:ext cx="4873567" cy="14012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#</a:t>
            </a:r>
            <a:r>
              <a:rPr lang="en-US" b="1" dirty="0" err="1">
                <a:solidFill>
                  <a:srgbClr val="6B801F"/>
                </a:solidFill>
              </a:rPr>
              <a:t>LoveDublin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13C00B6-D4D6-1A55-8112-3E14B78A441E}"/>
              </a:ext>
            </a:extLst>
          </p:cNvPr>
          <p:cNvSpPr/>
          <p:nvPr/>
        </p:nvSpPr>
        <p:spPr>
          <a:xfrm>
            <a:off x="642939" y="478631"/>
            <a:ext cx="3475907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E5768749-070C-4E3D-1355-116A4DDCD5CC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319070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 EXAMPLE 2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5D5DDE8-EBA3-9DB4-B893-81CC029D0331}"/>
              </a:ext>
            </a:extLst>
          </p:cNvPr>
          <p:cNvSpPr/>
          <p:nvPr/>
        </p:nvSpPr>
        <p:spPr>
          <a:xfrm>
            <a:off x="642940" y="5719551"/>
            <a:ext cx="608154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39FA8B16-B2F3-5756-26B4-1966D987BCA5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6006734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</a:rPr>
              <a:t>www.instagram.com</a:t>
            </a:r>
            <a:r>
              <a:rPr lang="en-US" sz="2000" b="1" dirty="0">
                <a:solidFill>
                  <a:srgbClr val="B9D33C"/>
                </a:solidFill>
              </a:rPr>
              <a:t>/explore/tags/</a:t>
            </a:r>
            <a:r>
              <a:rPr lang="en-US" sz="2000" b="1" dirty="0" err="1">
                <a:solidFill>
                  <a:srgbClr val="B9D33C"/>
                </a:solidFill>
              </a:rPr>
              <a:t>lovedublin</a:t>
            </a:r>
            <a:r>
              <a:rPr lang="en-US" sz="2000" b="1" dirty="0">
                <a:solidFill>
                  <a:srgbClr val="B9D33C"/>
                </a:solidFill>
              </a:rPr>
              <a:t> </a:t>
            </a:r>
            <a:endParaRPr lang="it-IT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308D878-82D5-8BF3-3FC5-882364B046E5}"/>
              </a:ext>
            </a:extLst>
          </p:cNvPr>
          <p:cNvSpPr txBox="1">
            <a:spLocks/>
          </p:cNvSpPr>
          <p:nvPr/>
        </p:nvSpPr>
        <p:spPr>
          <a:xfrm>
            <a:off x="543910" y="1974457"/>
            <a:ext cx="4966766" cy="3406747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Example: Tourism Ireland's #</a:t>
            </a:r>
            <a:r>
              <a:rPr lang="en-US" sz="2400" dirty="0" err="1">
                <a:solidFill>
                  <a:srgbClr val="6B801F"/>
                </a:solidFill>
              </a:rPr>
              <a:t>LoveDublin</a:t>
            </a:r>
            <a:r>
              <a:rPr lang="en-US" sz="2400" dirty="0">
                <a:solidFill>
                  <a:srgbClr val="6B801F"/>
                </a:solidFill>
              </a:rPr>
              <a:t> campaign on Instagram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This campaign effectively uses user-generated content and a branded hashtag.</a:t>
            </a:r>
          </a:p>
        </p:txBody>
      </p:sp>
      <p:pic>
        <p:nvPicPr>
          <p:cNvPr id="14338" name="Picture 2" descr="Why do you love Dublin, and why do you hate it? : r/Dublin">
            <a:extLst>
              <a:ext uri="{FF2B5EF4-FFF2-40B4-BE49-F238E27FC236}">
                <a16:creationId xmlns:a16="http://schemas.microsoft.com/office/drawing/2014/main" id="{B9C8DA90-7133-2B4E-1FE5-523FCA7A03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7473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A7607-0FE1-0608-02F9-10591B13E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68DFFA5B-BE54-2F5C-47BA-C7BAB0F1B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4873567" cy="14012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Krka National Park, Croatia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57EEDC9-7E3A-0AE5-5170-F2CFA9AE163A}"/>
              </a:ext>
            </a:extLst>
          </p:cNvPr>
          <p:cNvSpPr/>
          <p:nvPr/>
        </p:nvSpPr>
        <p:spPr>
          <a:xfrm>
            <a:off x="642939" y="478631"/>
            <a:ext cx="3475907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FADD11E7-DE0A-2A9D-A54B-04868E980E3D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319070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 EXAMPLE 3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E462BD4C-0A1F-9806-D928-9565B76F3C69}"/>
              </a:ext>
            </a:extLst>
          </p:cNvPr>
          <p:cNvSpPr txBox="1">
            <a:spLocks/>
          </p:cNvSpPr>
          <p:nvPr/>
        </p:nvSpPr>
        <p:spPr>
          <a:xfrm>
            <a:off x="543910" y="2555115"/>
            <a:ext cx="3881786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At the “</a:t>
            </a:r>
            <a:r>
              <a:rPr lang="en-US" sz="2400" dirty="0" err="1">
                <a:solidFill>
                  <a:srgbClr val="6B801F"/>
                </a:solidFill>
              </a:rPr>
              <a:t>Seosko</a:t>
            </a:r>
            <a:r>
              <a:rPr lang="en-US" sz="2400" dirty="0">
                <a:solidFill>
                  <a:srgbClr val="6B801F"/>
                </a:solidFill>
              </a:rPr>
              <a:t> </a:t>
            </a:r>
            <a:r>
              <a:rPr lang="en-US" sz="2400" dirty="0" err="1">
                <a:solidFill>
                  <a:srgbClr val="6B801F"/>
                </a:solidFill>
              </a:rPr>
              <a:t>Domacinstvo</a:t>
            </a:r>
            <a:r>
              <a:rPr lang="en-US" sz="2400" dirty="0">
                <a:solidFill>
                  <a:srgbClr val="6B801F"/>
                </a:solidFill>
              </a:rPr>
              <a:t> </a:t>
            </a:r>
            <a:r>
              <a:rPr lang="en-US" sz="2400" dirty="0" err="1">
                <a:solidFill>
                  <a:srgbClr val="6B801F"/>
                </a:solidFill>
              </a:rPr>
              <a:t>Kristijan</a:t>
            </a:r>
            <a:r>
              <a:rPr lang="en-US" sz="2400" dirty="0">
                <a:solidFill>
                  <a:srgbClr val="6B801F"/>
                </a:solidFill>
              </a:rPr>
              <a:t>” farm it is possible to have lunch with your feet immersed in the waters of the waterfall</a:t>
            </a:r>
          </a:p>
        </p:txBody>
      </p:sp>
      <p:pic>
        <p:nvPicPr>
          <p:cNvPr id="3" name="Picture 2" descr="A screenshot of a social media post&#10;&#10;AI-generated content may be incorrect.">
            <a:extLst>
              <a:ext uri="{FF2B5EF4-FFF2-40B4-BE49-F238E27FC236}">
                <a16:creationId xmlns:a16="http://schemas.microsoft.com/office/drawing/2014/main" id="{8046BF76-7E48-7247-CC98-5D17A2FDB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905" t="2667" r="2712" b="1867"/>
          <a:stretch/>
        </p:blipFill>
        <p:spPr>
          <a:xfrm>
            <a:off x="4794314" y="0"/>
            <a:ext cx="7397686" cy="6858000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DFC5854-D17B-FDC4-4A10-E0C453916EA8}"/>
              </a:ext>
            </a:extLst>
          </p:cNvPr>
          <p:cNvSpPr/>
          <p:nvPr/>
        </p:nvSpPr>
        <p:spPr>
          <a:xfrm>
            <a:off x="642940" y="5719551"/>
            <a:ext cx="916857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227FD1F9-8ABF-F8C7-7479-5EB26DEE5A79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8829964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</a:rPr>
              <a:t>www.instagram.com</a:t>
            </a:r>
            <a:r>
              <a:rPr lang="en-US" sz="2000" b="1" dirty="0">
                <a:solidFill>
                  <a:srgbClr val="B9D33C"/>
                </a:solidFill>
              </a:rPr>
              <a:t>/reel/C7UhfONsUlz/?</a:t>
            </a:r>
            <a:r>
              <a:rPr lang="en-US" sz="2000" b="1" dirty="0" err="1">
                <a:solidFill>
                  <a:srgbClr val="B9D33C"/>
                </a:solidFill>
              </a:rPr>
              <a:t>igsh</a:t>
            </a:r>
            <a:r>
              <a:rPr lang="en-US" sz="2000" b="1" dirty="0">
                <a:solidFill>
                  <a:srgbClr val="B9D33C"/>
                </a:solidFill>
              </a:rPr>
              <a:t>=MWhyenZ6MzE4cXJyaw== </a:t>
            </a:r>
            <a:endParaRPr lang="it-IT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46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BDFD88-B612-953C-241C-F04DB52731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5043F710-2867-7375-C0E6-81BD7069A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Social media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297E4DA-A8CF-B12A-3BE3-062F83A41B10}"/>
              </a:ext>
            </a:extLst>
          </p:cNvPr>
          <p:cNvSpPr/>
          <p:nvPr/>
        </p:nvSpPr>
        <p:spPr>
          <a:xfrm>
            <a:off x="642940" y="1358420"/>
            <a:ext cx="2475165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FDB63EE6-F911-DA1E-2C52-6CFD254CF53A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2319436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8DE819FA-BF6E-B3D5-8B08-D7A7777463D0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585174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and manage Facebook Groups </a:t>
            </a:r>
            <a:r>
              <a:rPr lang="en-US" sz="2800" dirty="0">
                <a:solidFill>
                  <a:srgbClr val="6B801F"/>
                </a:solidFill>
              </a:rPr>
              <a:t>for niche interests (e.g., hikers, foodies)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Use Facebook Live </a:t>
            </a:r>
            <a:r>
              <a:rPr lang="en-US" sz="2800" dirty="0">
                <a:solidFill>
                  <a:srgbClr val="6B801F"/>
                </a:solidFill>
              </a:rPr>
              <a:t>for virtual tours or Q&amp;A sessions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Implement Facebook Pixel </a:t>
            </a:r>
            <a:r>
              <a:rPr lang="en-US" sz="2800" dirty="0">
                <a:solidFill>
                  <a:srgbClr val="6B801F"/>
                </a:solidFill>
              </a:rPr>
              <a:t>for retargeting ads to interested visitors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5F963B24-C60A-150C-393D-21902A497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B5904C-E661-43F1-074F-0FE8596F9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6096" y="3622246"/>
            <a:ext cx="976376" cy="97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26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1B28D9-694D-96F6-3250-844813F82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7A0CC246-0006-6EAE-54B1-6037889F4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893472"/>
            <a:ext cx="4873567" cy="14012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My Switzerland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4D8AC48-030C-CCFB-D3A4-AB79E183145A}"/>
              </a:ext>
            </a:extLst>
          </p:cNvPr>
          <p:cNvSpPr/>
          <p:nvPr/>
        </p:nvSpPr>
        <p:spPr>
          <a:xfrm>
            <a:off x="642940" y="478631"/>
            <a:ext cx="3069526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E38B24F-7252-A696-BCF1-65B23846C301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2913796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 EXAMPLE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0130C03-2E01-838A-7DFD-288B8F901CD6}"/>
              </a:ext>
            </a:extLst>
          </p:cNvPr>
          <p:cNvSpPr txBox="1">
            <a:spLocks/>
          </p:cNvSpPr>
          <p:nvPr/>
        </p:nvSpPr>
        <p:spPr>
          <a:xfrm>
            <a:off x="543910" y="2020824"/>
            <a:ext cx="5335682" cy="368055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Switzerland Tourism's Facebook page effectively uses user-generated content to promote rural and urban areas alike.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They regularly share user-submitted photos and stories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They run contests encouraging users to share their Swiss experiences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The page showcases a mix of famous landmarks and hidden rural gems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2BD9C56-BE03-1DE6-B00C-52024DAF0EA4}"/>
              </a:ext>
            </a:extLst>
          </p:cNvPr>
          <p:cNvSpPr/>
          <p:nvPr/>
        </p:nvSpPr>
        <p:spPr>
          <a:xfrm>
            <a:off x="642940" y="5719551"/>
            <a:ext cx="507206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4DC296EF-0ADE-B6B3-CCE1-2A779623A519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478831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</a:rPr>
              <a:t>www.facebook.com</a:t>
            </a:r>
            <a:r>
              <a:rPr lang="en-US" sz="2000" b="1" dirty="0">
                <a:solidFill>
                  <a:srgbClr val="B9D33C"/>
                </a:solidFill>
              </a:rPr>
              <a:t>/</a:t>
            </a:r>
            <a:r>
              <a:rPr lang="en-US" sz="2000" b="1" dirty="0" err="1">
                <a:solidFill>
                  <a:srgbClr val="B9D33C"/>
                </a:solidFill>
              </a:rPr>
              <a:t>MySwitzerland</a:t>
            </a:r>
            <a:endParaRPr lang="it-IT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6386" name="Picture 2" descr="Some pics from my Switzerland trip : r/SonyAlpha">
            <a:extLst>
              <a:ext uri="{FF2B5EF4-FFF2-40B4-BE49-F238E27FC236}">
                <a16:creationId xmlns:a16="http://schemas.microsoft.com/office/drawing/2014/main" id="{EBF216AD-1B71-E2F7-689B-AD4C7CBE5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4194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C6965E-F6CB-BE54-48F0-0FF557E1CA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5049D682-6C1F-DAEE-891A-68835E4C1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Social media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16D243A-96AE-46A6-E4A0-106837DEE991}"/>
              </a:ext>
            </a:extLst>
          </p:cNvPr>
          <p:cNvSpPr/>
          <p:nvPr/>
        </p:nvSpPr>
        <p:spPr>
          <a:xfrm>
            <a:off x="642940" y="1358420"/>
            <a:ext cx="2257456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62901F2C-AC82-8832-71B3-DE2966F145F6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2101727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YOUTUBE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F381872E-D477-5CB8-7F4D-83CD64357CC6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585174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a series of themed videos </a:t>
            </a:r>
            <a:r>
              <a:rPr lang="en-US" sz="2800" dirty="0">
                <a:solidFill>
                  <a:srgbClr val="6B801F"/>
                </a:solidFill>
              </a:rPr>
              <a:t>(e.g., local recipes, wildlife spotting guides)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360-degree videos </a:t>
            </a:r>
            <a:r>
              <a:rPr lang="en-US" sz="2800" dirty="0">
                <a:solidFill>
                  <a:srgbClr val="6B801F"/>
                </a:solidFill>
              </a:rPr>
              <a:t>for immersive experiences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Optimize video descriptions </a:t>
            </a:r>
            <a:r>
              <a:rPr lang="en-US" sz="2800" dirty="0">
                <a:solidFill>
                  <a:srgbClr val="6B801F"/>
                </a:solidFill>
              </a:rPr>
              <a:t>and tags for SEO</a:t>
            </a:r>
            <a:endParaRPr lang="it-IT" sz="2800" dirty="0">
              <a:solidFill>
                <a:srgbClr val="6B801F"/>
              </a:solidFill>
            </a:endParaRP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89874D61-6FEE-2D8F-2BD2-F1F4B26E9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A3E94F-F65A-D854-9788-A7249879F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0800" y="3658314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6630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FC4EA-B995-DAD4-5B7A-AD67323D1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19794572-46F5-6579-4DD6-B7F3CB676C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4873567" cy="14012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New Zealand 100% Pure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C4C7E600-42AD-8BDE-3149-4219AE640EC1}"/>
              </a:ext>
            </a:extLst>
          </p:cNvPr>
          <p:cNvSpPr/>
          <p:nvPr/>
        </p:nvSpPr>
        <p:spPr>
          <a:xfrm>
            <a:off x="642940" y="478631"/>
            <a:ext cx="287750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AB6DC514-7D36-1F8E-1A05-60E7E5A83127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2566324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YOUTUBE EXAMPLE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4CB2FA5-3E51-1D3D-956F-DFDE7A936264}"/>
              </a:ext>
            </a:extLst>
          </p:cNvPr>
          <p:cNvSpPr txBox="1">
            <a:spLocks/>
          </p:cNvSpPr>
          <p:nvPr/>
        </p:nvSpPr>
        <p:spPr>
          <a:xfrm>
            <a:off x="543910" y="2555115"/>
            <a:ext cx="5189378" cy="3388486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Tourism New Zealand's YouTube channel effectively uses a mix of professional content and user-generated videos to showcase the country's rural beauty.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They have a series called "New Zealand through the eyes of..." featuring traveler experiences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They encourage visitors to submit their own video content</a:t>
            </a:r>
          </a:p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Many videos highlight rural experiences like hiking, farm stays, and small-town exploration</a:t>
            </a:r>
          </a:p>
        </p:txBody>
      </p:sp>
      <p:pic>
        <p:nvPicPr>
          <p:cNvPr id="17410" name="Picture 2" descr="Maori Cultural Experiences cultural features - Famous Cultural Features in  Maori Cultural Experiences, New Zealand | Insight Guides">
            <a:extLst>
              <a:ext uri="{FF2B5EF4-FFF2-40B4-BE49-F238E27FC236}">
                <a16:creationId xmlns:a16="http://schemas.microsoft.com/office/drawing/2014/main" id="{3B0E45FE-615A-8130-B3E5-3665DE21C2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2" r="26335"/>
          <a:stretch/>
        </p:blipFill>
        <p:spPr bwMode="auto">
          <a:xfrm>
            <a:off x="6684357" y="0"/>
            <a:ext cx="55076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7152F3C-B4B8-02E3-79B2-8ED37DA816FA}"/>
              </a:ext>
            </a:extLst>
          </p:cNvPr>
          <p:cNvSpPr/>
          <p:nvPr/>
        </p:nvSpPr>
        <p:spPr>
          <a:xfrm>
            <a:off x="642940" y="5719551"/>
            <a:ext cx="660825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A9892B0F-5B06-D628-6C89-E0391C16063A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6452523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www.youtube.com/user/PureNewZealand </a:t>
            </a:r>
            <a:endParaRPr lang="it-IT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0261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37ABC-ABFA-D8F9-D26B-98E300910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C7E8BB76-47C1-85BD-22D4-96AEE7EA23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Social media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BA1A13D4-C56F-19DF-BA6B-471EFA597D0F}"/>
              </a:ext>
            </a:extLst>
          </p:cNvPr>
          <p:cNvSpPr/>
          <p:nvPr/>
        </p:nvSpPr>
        <p:spPr>
          <a:xfrm>
            <a:off x="642940" y="1358420"/>
            <a:ext cx="2257456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ADE39A58-B940-F795-7969-5BF1C3D046BE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2101727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1CA4D090-01E7-3CC0-984B-C52C23D9C4A7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585174" cy="3694300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a compelling company page </a:t>
            </a:r>
            <a:r>
              <a:rPr lang="en-US" sz="2800" dirty="0">
                <a:solidFill>
                  <a:srgbClr val="6B801F"/>
                </a:solidFill>
              </a:rPr>
              <a:t>showcasing your rural tourism offerings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Use high-quality images and videos </a:t>
            </a:r>
            <a:r>
              <a:rPr lang="en-US" sz="2800" dirty="0">
                <a:solidFill>
                  <a:srgbClr val="6B801F"/>
                </a:solidFill>
              </a:rPr>
              <a:t>to highlight your facilities and experiences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Regularly post updates </a:t>
            </a:r>
            <a:r>
              <a:rPr lang="en-US" sz="2800" dirty="0">
                <a:solidFill>
                  <a:srgbClr val="6B801F"/>
                </a:solidFill>
              </a:rPr>
              <a:t>about your services, local events, and industry news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B1E28BF7-2134-4F61-CD11-A529C03EA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F224C09-154B-B4A1-36E9-743094F5DE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792" y="3547872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751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B62352-29DA-8C17-28CF-A466C35ACD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59E2F8E3-94F2-A260-34E1-70A34EF26E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Social media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7EDD7B-A608-3EB4-B32C-AD7F58A7A0C7}"/>
              </a:ext>
            </a:extLst>
          </p:cNvPr>
          <p:cNvSpPr/>
          <p:nvPr/>
        </p:nvSpPr>
        <p:spPr>
          <a:xfrm>
            <a:off x="642939" y="1358420"/>
            <a:ext cx="5739291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DD4ACDF5-FB83-C5D6-23BE-7500D1179BEB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5739291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 Content marketing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79271F68-9746-3283-50B9-ACC65571B06E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Share long-form articles </a:t>
            </a:r>
            <a:r>
              <a:rPr lang="en-US" sz="2800" dirty="0">
                <a:solidFill>
                  <a:srgbClr val="6B801F"/>
                </a:solidFill>
              </a:rPr>
              <a:t>about the benefits of rural retreats for businesses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Post infographics </a:t>
            </a:r>
            <a:r>
              <a:rPr lang="en-US" sz="2800" dirty="0">
                <a:solidFill>
                  <a:srgbClr val="6B801F"/>
                </a:solidFill>
              </a:rPr>
              <a:t>on topics like "The Impact of Nature on Productivity"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slideshows </a:t>
            </a:r>
            <a:r>
              <a:rPr lang="en-US" sz="2800" dirty="0">
                <a:solidFill>
                  <a:srgbClr val="6B801F"/>
                </a:solidFill>
              </a:rPr>
              <a:t>showcasing your venues and team-building activities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E39C9292-CAE1-55E8-1014-ADD0966AB9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51EEA5-8934-7959-681B-733446BB60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792" y="3547872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841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8A79BB5-BEF4-EE32-C64D-0F16E203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1" y="365125"/>
            <a:ext cx="8317831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Online vs. offline</a:t>
            </a:r>
            <a:endParaRPr lang="it-IT" b="1" dirty="0">
              <a:solidFill>
                <a:srgbClr val="6B801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89EABB-D450-D63C-2572-84947838FB7A}"/>
              </a:ext>
            </a:extLst>
          </p:cNvPr>
          <p:cNvSpPr txBox="1"/>
          <p:nvPr/>
        </p:nvSpPr>
        <p:spPr>
          <a:xfrm>
            <a:off x="537412" y="1656850"/>
            <a:ext cx="8381618" cy="46789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 today's interconnected world, digital marketing has become an essential tool for promoting rural and inland tourism destinations. 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comprehensive presentation illustrates the various strategies and channels that can be leveraged to attract visitors to rural and inland areas. 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From website optimization and social media marketing to content creation and email campaigns, the digital landscape offers numerous opportunities to showcase the unique attractions of rural destinations.</a:t>
            </a:r>
          </a:p>
          <a:p>
            <a:pPr>
              <a:lnSpc>
                <a:spcPct val="125000"/>
              </a:lnSpc>
            </a:pPr>
            <a:r>
              <a:rPr lang="en-US" sz="20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However, offline &amp; more traditional marketing applied to tourism cannot be set aside, such as the participation to trade fairs, organization of fam trips and press conferences.</a:t>
            </a:r>
            <a:endParaRPr lang="it-IT" sz="2000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" name="Picture 12" descr="A kite with strings on a black background&#10;&#10;Description automatically generated">
            <a:extLst>
              <a:ext uri="{FF2B5EF4-FFF2-40B4-BE49-F238E27FC236}">
                <a16:creationId xmlns:a16="http://schemas.microsoft.com/office/drawing/2014/main" id="{5866C3CD-1FAB-3720-9A39-7768D68003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147578">
            <a:off x="7827777" y="189722"/>
            <a:ext cx="4975554" cy="6353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975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48EF15-224B-B7D8-8916-52CDB24EA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CD2B7C54-D78E-7A66-11DF-B492E80E23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Social media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551120A-2D86-23C4-7D88-E2908B41E0B6}"/>
              </a:ext>
            </a:extLst>
          </p:cNvPr>
          <p:cNvSpPr/>
          <p:nvPr/>
        </p:nvSpPr>
        <p:spPr>
          <a:xfrm>
            <a:off x="642939" y="1358420"/>
            <a:ext cx="3481005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9171ACB-D399-A9C9-6D9B-8ACE49EC294A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3325275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 groups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F1439D0-D5F7-92AC-B0F9-B3DE34A8FE90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Join and participate in relevant groups </a:t>
            </a:r>
            <a:r>
              <a:rPr lang="en-US" sz="2800" dirty="0">
                <a:solidFill>
                  <a:srgbClr val="6B801F"/>
                </a:solidFill>
              </a:rPr>
              <a:t>like "Corporate Event Planning" or "Business Travel"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Share valuable insights </a:t>
            </a:r>
            <a:r>
              <a:rPr lang="en-US" sz="2800" dirty="0">
                <a:solidFill>
                  <a:srgbClr val="6B801F"/>
                </a:solidFill>
              </a:rPr>
              <a:t>and subtly promote your offerings within these communities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593D63A8-E75F-F8EC-F760-B1ACB16608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06B9A-9E28-FDEB-097D-3474DF47E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792" y="3547872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429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C007C4-E3DF-4E68-6EEC-E6F1175F0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B9C46A14-1B4A-9EC8-F830-D05CB291E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Social media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8A0B3F32-A651-E026-9AD0-5906B34A4C0A}"/>
              </a:ext>
            </a:extLst>
          </p:cNvPr>
          <p:cNvSpPr/>
          <p:nvPr/>
        </p:nvSpPr>
        <p:spPr>
          <a:xfrm>
            <a:off x="642939" y="1358420"/>
            <a:ext cx="5739291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836CC655-CEFC-938E-14C3-263DB10EA4E6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5739291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 </a:t>
            </a:r>
            <a:r>
              <a:rPr lang="it-IT" sz="28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Sponsored</a:t>
            </a:r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it-IT" sz="28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53038FA8-1629-2AAF-191A-9790B99256F8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 fontScale="6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4800" b="1" dirty="0">
                <a:solidFill>
                  <a:srgbClr val="6B801F"/>
                </a:solidFill>
              </a:rPr>
              <a:t>Use LinkedIn's targeting </a:t>
            </a:r>
            <a:r>
              <a:rPr lang="en-US" sz="4800" dirty="0">
                <a:solidFill>
                  <a:srgbClr val="6B801F"/>
                </a:solidFill>
              </a:rPr>
              <a:t>options to reach decision-makers in specific industries</a:t>
            </a:r>
          </a:p>
          <a:p>
            <a:pPr>
              <a:lnSpc>
                <a:spcPct val="145000"/>
              </a:lnSpc>
            </a:pPr>
            <a:r>
              <a:rPr lang="en-US" sz="4800" b="1" dirty="0">
                <a:solidFill>
                  <a:srgbClr val="6B801F"/>
                </a:solidFill>
              </a:rPr>
              <a:t>Create ads </a:t>
            </a:r>
            <a:r>
              <a:rPr lang="en-US" sz="4800" dirty="0">
                <a:solidFill>
                  <a:srgbClr val="6B801F"/>
                </a:solidFill>
              </a:rPr>
              <a:t>showcasing your unique value proposition for corporate events</a:t>
            </a:r>
            <a:endParaRPr lang="it-IT" sz="4800" dirty="0">
              <a:solidFill>
                <a:srgbClr val="6B801F"/>
              </a:solidFill>
            </a:endParaRP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0D9AC46C-DF81-AB4D-8D78-BD140F804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C23A84-C83E-8714-1D9D-54B604A36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792" y="3547872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572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23142-20EB-CEC4-E7DD-52DC492F8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6544FE34-9A72-C7D8-944E-7501AB11C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Social media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331CE7A-CFB0-401A-3E82-B76EE75708BA}"/>
              </a:ext>
            </a:extLst>
          </p:cNvPr>
          <p:cNvSpPr/>
          <p:nvPr/>
        </p:nvSpPr>
        <p:spPr>
          <a:xfrm>
            <a:off x="642939" y="1358420"/>
            <a:ext cx="3526725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82735DBB-0A35-5B38-4D01-BCEFBD1DFDFA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3261267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 Events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CA07BACC-B957-E658-2151-82A48946F90B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Promote webinars or virtual tours </a:t>
            </a:r>
            <a:r>
              <a:rPr lang="en-US" sz="2800" dirty="0">
                <a:solidFill>
                  <a:srgbClr val="6B801F"/>
                </a:solidFill>
              </a:rPr>
              <a:t>of your facilities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Use this feature to highlight upcoming business-focused events </a:t>
            </a:r>
            <a:r>
              <a:rPr lang="en-US" sz="2800" dirty="0">
                <a:solidFill>
                  <a:srgbClr val="6B801F"/>
                </a:solidFill>
              </a:rPr>
              <a:t>at your location</a:t>
            </a:r>
            <a:endParaRPr lang="it-IT" sz="2800" dirty="0">
              <a:solidFill>
                <a:srgbClr val="6B801F"/>
              </a:solidFill>
            </a:endParaRP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C20A0C26-F6EB-9A54-9772-70F9EE5EE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85429F-EC7E-1FF4-DBDD-01A3695BE5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6792" y="3547872"/>
            <a:ext cx="1023112" cy="102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3986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5F8381-2AEE-DF91-B328-E42090F056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8686BF52-1DA6-C44E-CED8-F2F35C2C8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4873567" cy="1401249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Gleneagles Hotel, Scotland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A54947E-E0BE-DB87-B922-1138110304A7}"/>
              </a:ext>
            </a:extLst>
          </p:cNvPr>
          <p:cNvSpPr/>
          <p:nvPr/>
        </p:nvSpPr>
        <p:spPr>
          <a:xfrm>
            <a:off x="642940" y="478631"/>
            <a:ext cx="272205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A8166579-99B0-74CA-161B-C306C33BF23F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2566324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 EXAMPLE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2F1E3B8D-B4F9-1C88-4EEA-25CE6FCAD150}"/>
              </a:ext>
            </a:extLst>
          </p:cNvPr>
          <p:cNvSpPr txBox="1">
            <a:spLocks/>
          </p:cNvSpPr>
          <p:nvPr/>
        </p:nvSpPr>
        <p:spPr>
          <a:xfrm>
            <a:off x="543910" y="2555115"/>
            <a:ext cx="5189378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5000"/>
              </a:lnSpc>
            </a:pPr>
            <a:r>
              <a:rPr lang="en-US" sz="2400" dirty="0">
                <a:solidFill>
                  <a:srgbClr val="6B801F"/>
                </a:solidFill>
              </a:rPr>
              <a:t>Gleneagles effectively uses LinkedIn to promote its luxury rural resort for both leisure and business travelers.</a:t>
            </a:r>
          </a:p>
        </p:txBody>
      </p:sp>
      <p:pic>
        <p:nvPicPr>
          <p:cNvPr id="19458" name="Picture 2" descr="Anna Casey - Marketing and PR Executive - Gleneagles | LinkedIn">
            <a:extLst>
              <a:ext uri="{FF2B5EF4-FFF2-40B4-BE49-F238E27FC236}">
                <a16:creationId xmlns:a16="http://schemas.microsoft.com/office/drawing/2014/main" id="{7926579B-F24A-AA80-446C-F053186AA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28E8A53-3442-BBB8-7CA1-8D506D132D57}"/>
              </a:ext>
            </a:extLst>
          </p:cNvPr>
          <p:cNvSpPr/>
          <p:nvPr/>
        </p:nvSpPr>
        <p:spPr>
          <a:xfrm>
            <a:off x="642940" y="5719551"/>
            <a:ext cx="726662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A4388ECA-34A0-0A4D-E912-B7E5E81AD665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7184043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www.linkedin.com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/company/the-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gleneagles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-hotel </a:t>
            </a:r>
          </a:p>
        </p:txBody>
      </p:sp>
    </p:spTree>
    <p:extLst>
      <p:ext uri="{BB962C8B-B14F-4D97-AF65-F5344CB8AC3E}">
        <p14:creationId xmlns:p14="http://schemas.microsoft.com/office/powerpoint/2010/main" val="3125564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05596C-AFE4-B447-AB4C-0163823494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D3A9293C-75D5-15C8-C71F-20537C9CA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5023"/>
            <a:ext cx="5692298" cy="1401249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Rural &amp; Industrial Design and Building Association (RIDBA)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996A309-5523-3315-0E8E-C2D33EA1EA6E}"/>
              </a:ext>
            </a:extLst>
          </p:cNvPr>
          <p:cNvSpPr/>
          <p:nvPr/>
        </p:nvSpPr>
        <p:spPr>
          <a:xfrm>
            <a:off x="642940" y="478631"/>
            <a:ext cx="272205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18E364ED-ED80-9F59-0CF5-891422DCE16A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2566324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LINKEDIN EXAMPLE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8FD6A0A4-49BC-3801-0CA5-68A918798202}"/>
              </a:ext>
            </a:extLst>
          </p:cNvPr>
          <p:cNvSpPr txBox="1">
            <a:spLocks/>
          </p:cNvSpPr>
          <p:nvPr/>
        </p:nvSpPr>
        <p:spPr>
          <a:xfrm>
            <a:off x="543910" y="2831929"/>
            <a:ext cx="5189378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35000"/>
              </a:lnSpc>
            </a:pPr>
            <a:r>
              <a:rPr lang="en-US" sz="2400" dirty="0">
                <a:solidFill>
                  <a:srgbClr val="6B801F"/>
                </a:solidFill>
              </a:rPr>
              <a:t>While not a tourism-specific page, this association uses LinkedIn effectively to promote rural businesses and could be a model for rural tourism organizations.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F938FEA-8F69-6031-FA2D-D280056B9790}"/>
              </a:ext>
            </a:extLst>
          </p:cNvPr>
          <p:cNvSpPr/>
          <p:nvPr/>
        </p:nvSpPr>
        <p:spPr>
          <a:xfrm>
            <a:off x="642940" y="5719551"/>
            <a:ext cx="579244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3466A64D-F9DA-5C92-88B7-54BE688C6979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5894739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www.linkedin.com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/company/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ridba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Picture 3" descr="A screenshot of a website&#10;&#10;AI-generated content may be incorrect.">
            <a:extLst>
              <a:ext uri="{FF2B5EF4-FFF2-40B4-BE49-F238E27FC236}">
                <a16:creationId xmlns:a16="http://schemas.microsoft.com/office/drawing/2014/main" id="{23A05F73-B48C-9E23-EAF4-F73BFD5F8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500" y="0"/>
            <a:ext cx="4796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118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119FB5-20C1-9D44-5E68-A22FA55E16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ADAD2FA8-AD31-9A24-A5CD-7C5A265D47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3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Content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BFF788-4F00-7085-D0F1-E8E1899DFF47}"/>
              </a:ext>
            </a:extLst>
          </p:cNvPr>
          <p:cNvSpPr/>
          <p:nvPr/>
        </p:nvSpPr>
        <p:spPr>
          <a:xfrm>
            <a:off x="642939" y="1358420"/>
            <a:ext cx="2767773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FD5026BB-4C06-7236-5E0E-F50B7E07415F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2529747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BLOG POSTS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1D475ADA-4486-CF9F-F000-FD2BABC75F47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a content calendar </a:t>
            </a:r>
            <a:r>
              <a:rPr lang="en-US" sz="2800" dirty="0">
                <a:solidFill>
                  <a:srgbClr val="6B801F"/>
                </a:solidFill>
              </a:rPr>
              <a:t>aligned with seasonal activities and events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in-depth guides </a:t>
            </a:r>
            <a:r>
              <a:rPr lang="en-US" sz="2800" dirty="0">
                <a:solidFill>
                  <a:srgbClr val="6B801F"/>
                </a:solidFill>
              </a:rPr>
              <a:t>on local flora, fauna, and ecosystems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Write about lesser-known attractions </a:t>
            </a:r>
            <a:r>
              <a:rPr lang="en-US" sz="2800" dirty="0">
                <a:solidFill>
                  <a:srgbClr val="6B801F"/>
                </a:solidFill>
              </a:rPr>
              <a:t>and off-the-beaten-path experiences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06579446-14B1-41D1-8BEC-BC9FEAC0E0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750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3463A9-7A35-7202-3439-F0C1F0D147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C689E3F4-1279-CA89-D3A0-0DEFE2107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3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Content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5386D96-431C-C46C-72C0-8739F5A9D0FC}"/>
              </a:ext>
            </a:extLst>
          </p:cNvPr>
          <p:cNvSpPr/>
          <p:nvPr/>
        </p:nvSpPr>
        <p:spPr>
          <a:xfrm>
            <a:off x="642939" y="1358420"/>
            <a:ext cx="6937437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58905F35-6C54-A604-0371-DF4FAAF377EC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7906419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SEASONAL GUIDES AND ITINERARIES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79A87A3-861E-237A-147E-A67B2AC21F42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518278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downloadable PDF guides </a:t>
            </a:r>
            <a:r>
              <a:rPr lang="en-US" sz="2800" dirty="0">
                <a:solidFill>
                  <a:srgbClr val="6B801F"/>
                </a:solidFill>
              </a:rPr>
              <a:t>for different traveler types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interactive online itinerary </a:t>
            </a:r>
            <a:r>
              <a:rPr lang="en-US" sz="2800" dirty="0">
                <a:solidFill>
                  <a:srgbClr val="6B801F"/>
                </a:solidFill>
              </a:rPr>
              <a:t>builders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suggested itineraries </a:t>
            </a:r>
            <a:r>
              <a:rPr lang="en-US" sz="2800" dirty="0">
                <a:solidFill>
                  <a:srgbClr val="6B801F"/>
                </a:solidFill>
              </a:rPr>
              <a:t>for varying trip durations (weekend, week, etc.)</a:t>
            </a:r>
            <a:endParaRPr lang="it-IT" sz="2800" dirty="0">
              <a:solidFill>
                <a:srgbClr val="6B801F"/>
              </a:solidFill>
            </a:endParaRP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B8651A99-31E0-96C3-2A10-F6E0B2B145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1418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5ACA2-06EB-F1F2-5839-C16ABFBF3A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A8D9988-0A4F-A57A-F70D-FDA0E0FFC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5637434" cy="1694229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Wonderful Copenhagen’s neighborhood guides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BC48C6D-0380-2EC3-8B0E-4FE662A1052B}"/>
              </a:ext>
            </a:extLst>
          </p:cNvPr>
          <p:cNvSpPr/>
          <p:nvPr/>
        </p:nvSpPr>
        <p:spPr>
          <a:xfrm>
            <a:off x="642940" y="478631"/>
            <a:ext cx="4618808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8A72C568-A7CA-8458-507D-A142C5A6E2E9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4618808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CONTENT MARKETING EXAMPLE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C234E749-C722-9294-8CBC-8FAC9D9BDF5F}"/>
              </a:ext>
            </a:extLst>
          </p:cNvPr>
          <p:cNvSpPr txBox="1">
            <a:spLocks/>
          </p:cNvSpPr>
          <p:nvPr/>
        </p:nvSpPr>
        <p:spPr>
          <a:xfrm>
            <a:off x="543910" y="2995529"/>
            <a:ext cx="5189378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These in-depth blog posts highlight different areas of the city for various traveler types.</a:t>
            </a:r>
          </a:p>
        </p:txBody>
      </p:sp>
      <p:pic>
        <p:nvPicPr>
          <p:cNvPr id="22530" name="Picture 2" descr="Wonderful Copenhagen - The poster | Blog post by posterteam.com">
            <a:extLst>
              <a:ext uri="{FF2B5EF4-FFF2-40B4-BE49-F238E27FC236}">
                <a16:creationId xmlns:a16="http://schemas.microsoft.com/office/drawing/2014/main" id="{AC2D17F2-1CDB-9B29-5EFD-76CB99C8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0" y="0"/>
            <a:ext cx="4337304" cy="68673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C9FAF1-3034-67B1-7DFE-F3F88F0FDA69}"/>
              </a:ext>
            </a:extLst>
          </p:cNvPr>
          <p:cNvSpPr/>
          <p:nvPr/>
        </p:nvSpPr>
        <p:spPr>
          <a:xfrm>
            <a:off x="642940" y="5719551"/>
            <a:ext cx="9497475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9AAA0A8B-AB48-5462-ECE2-3F61A4F4B9CA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949747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www.visitcopenhagen.com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copenhagen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neighbourhoods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/guides </a:t>
            </a:r>
          </a:p>
        </p:txBody>
      </p:sp>
    </p:spTree>
    <p:extLst>
      <p:ext uri="{BB962C8B-B14F-4D97-AF65-F5344CB8AC3E}">
        <p14:creationId xmlns:p14="http://schemas.microsoft.com/office/powerpoint/2010/main" val="37408173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0541FA-7597-DB6F-C7A4-64BFD106C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7080362B-EB2B-E47F-994E-903C3DA7D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E-mail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781B55-A6AD-23DD-2412-393EB3732A76}"/>
              </a:ext>
            </a:extLst>
          </p:cNvPr>
          <p:cNvSpPr/>
          <p:nvPr/>
        </p:nvSpPr>
        <p:spPr>
          <a:xfrm>
            <a:off x="642939" y="1358420"/>
            <a:ext cx="5785293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FF7B9ABB-E6C6-091C-4642-FE6A6F5400F1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5437539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PERSONALIZED NEWSLETTERS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AFB64042-FBAC-670B-79C6-A7F5CC9B670B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Segment email lists </a:t>
            </a:r>
            <a:r>
              <a:rPr lang="en-US" sz="2800" dirty="0">
                <a:solidFill>
                  <a:srgbClr val="6B801F"/>
                </a:solidFill>
              </a:rPr>
              <a:t>based on interests, past bookings, and behavior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Use dynamic content </a:t>
            </a:r>
            <a:r>
              <a:rPr lang="en-US" sz="2800" dirty="0">
                <a:solidFill>
                  <a:srgbClr val="6B801F"/>
                </a:solidFill>
              </a:rPr>
              <a:t>to show relevant offers based on user preferences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Implement automated email series </a:t>
            </a:r>
            <a:r>
              <a:rPr lang="en-US" sz="2800" dirty="0">
                <a:solidFill>
                  <a:srgbClr val="6B801F"/>
                </a:solidFill>
              </a:rPr>
              <a:t>for different stages of the customer journey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A7B8BFF7-E6E1-25FA-4C3A-86DA727BF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F534D7-3D48-5E2B-7F41-D88A246D24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224" y="3621738"/>
            <a:ext cx="977392" cy="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40756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6C0B2B-1BB8-192E-3EB3-348BFADA2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6EAD149C-A5A8-0C2A-1939-5E9AA7B9DD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7370101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E-mail marketing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A2EE3306-9BEB-C1D6-95A6-8146A19675FD}"/>
              </a:ext>
            </a:extLst>
          </p:cNvPr>
          <p:cNvSpPr/>
          <p:nvPr/>
        </p:nvSpPr>
        <p:spPr>
          <a:xfrm>
            <a:off x="642939" y="1358420"/>
            <a:ext cx="7370101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92ABC1EC-0F05-574D-E1B5-DD6B2E348836}"/>
              </a:ext>
            </a:extLst>
          </p:cNvPr>
          <p:cNvSpPr txBox="1">
            <a:spLocks/>
          </p:cNvSpPr>
          <p:nvPr/>
        </p:nvSpPr>
        <p:spPr>
          <a:xfrm>
            <a:off x="798669" y="1383013"/>
            <a:ext cx="8208171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PRE AND POST-TRIP COMMUNICATION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D0BE0609-BE32-BC19-E70D-18324931187D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Segment email lists </a:t>
            </a:r>
            <a:r>
              <a:rPr lang="en-US" sz="2800" dirty="0">
                <a:solidFill>
                  <a:srgbClr val="6B801F"/>
                </a:solidFill>
              </a:rPr>
              <a:t>based on interests, past bookings, and behavior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Use dynamic content </a:t>
            </a:r>
            <a:r>
              <a:rPr lang="en-US" sz="2800" dirty="0">
                <a:solidFill>
                  <a:srgbClr val="6B801F"/>
                </a:solidFill>
              </a:rPr>
              <a:t>to show relevant offers based on user preferences</a:t>
            </a:r>
          </a:p>
          <a:p>
            <a:pPr>
              <a:lnSpc>
                <a:spcPct val="14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Implement automated email series </a:t>
            </a:r>
            <a:r>
              <a:rPr lang="en-US" sz="2800" dirty="0">
                <a:solidFill>
                  <a:srgbClr val="6B801F"/>
                </a:solidFill>
              </a:rPr>
              <a:t>for different stages of the customer journey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4F8D4D15-11CB-5A5F-EEB1-E6FF8B55D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15039B-B224-8696-973B-1BD74DDF9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04224" y="3621738"/>
            <a:ext cx="977392" cy="97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9098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artoon of a bridge and windmills&#10;&#10;Description automatically generated">
            <a:extLst>
              <a:ext uri="{FF2B5EF4-FFF2-40B4-BE49-F238E27FC236}">
                <a16:creationId xmlns:a16="http://schemas.microsoft.com/office/drawing/2014/main" id="{D0A77E7B-2648-FC64-4C64-BC320720D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E91CB14B-110D-7F5E-AA40-2D6E53C8FE0B}"/>
              </a:ext>
            </a:extLst>
          </p:cNvPr>
          <p:cNvSpPr txBox="1">
            <a:spLocks/>
          </p:cNvSpPr>
          <p:nvPr/>
        </p:nvSpPr>
        <p:spPr>
          <a:xfrm>
            <a:off x="359583" y="-122301"/>
            <a:ext cx="1695345" cy="31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0" b="1" i="0" u="none" strike="noStrike" cap="none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1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CB8CB58-17C3-3DBC-1748-C70406172830}"/>
              </a:ext>
            </a:extLst>
          </p:cNvPr>
          <p:cNvSpPr txBox="1">
            <a:spLocks/>
          </p:cNvSpPr>
          <p:nvPr/>
        </p:nvSpPr>
        <p:spPr>
          <a:xfrm>
            <a:off x="702514" y="862951"/>
            <a:ext cx="7802857" cy="304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600" b="1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Common elements of tourist marketing</a:t>
            </a:r>
          </a:p>
        </p:txBody>
      </p:sp>
      <p:pic>
        <p:nvPicPr>
          <p:cNvPr id="9" name="Google Shape;137;p4">
            <a:extLst>
              <a:ext uri="{FF2B5EF4-FFF2-40B4-BE49-F238E27FC236}">
                <a16:creationId xmlns:a16="http://schemas.microsoft.com/office/drawing/2014/main" id="{80964BD5-7780-4F2A-0294-A1022A81CDD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018" y="5853723"/>
            <a:ext cx="685189" cy="6851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14453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4CBC0D-D2B8-E658-00EA-438EDAD121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756F5799-A06B-0F5C-E81D-61F4AB6B89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5637434" cy="2058403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Scotland’s personalized newsletters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955314D-6B59-CDD2-7FB6-1059A0987FFA}"/>
              </a:ext>
            </a:extLst>
          </p:cNvPr>
          <p:cNvSpPr/>
          <p:nvPr/>
        </p:nvSpPr>
        <p:spPr>
          <a:xfrm>
            <a:off x="642940" y="478631"/>
            <a:ext cx="4239956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E3A3EDF-631D-5FAD-5A8D-B714CB689296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391963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E-MAIL MARKETING EXAMPLE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5FF00BF9-FC97-D22F-90AF-92C1F90ED4CD}"/>
              </a:ext>
            </a:extLst>
          </p:cNvPr>
          <p:cNvSpPr txBox="1">
            <a:spLocks/>
          </p:cNvSpPr>
          <p:nvPr/>
        </p:nvSpPr>
        <p:spPr>
          <a:xfrm>
            <a:off x="543910" y="2995529"/>
            <a:ext cx="5189378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They offer tailored content based on user preferences and interests.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05B6583-FF1B-0790-99A3-0EEEC2B42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97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D8E90F33-06CA-53E7-B5A5-B3BEDA97AF0D}"/>
              </a:ext>
            </a:extLst>
          </p:cNvPr>
          <p:cNvSpPr/>
          <p:nvPr/>
        </p:nvSpPr>
        <p:spPr>
          <a:xfrm>
            <a:off x="642940" y="5719551"/>
            <a:ext cx="5660045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CEA1771-B311-8DD3-07C7-CAB35F460D38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566004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www.visitscotland.com/newsletter</a:t>
            </a:r>
          </a:p>
        </p:txBody>
      </p:sp>
    </p:spTree>
    <p:extLst>
      <p:ext uri="{BB962C8B-B14F-4D97-AF65-F5344CB8AC3E}">
        <p14:creationId xmlns:p14="http://schemas.microsoft.com/office/powerpoint/2010/main" val="28335547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0BD615-4D5D-30F9-8666-0A295047D3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7E0D88C4-8DA6-DB57-79A7-AC0D703D3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11370722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Search engine optimization (SEO)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BE9F683-6F03-D49B-C828-700AB5FE9B12}"/>
              </a:ext>
            </a:extLst>
          </p:cNvPr>
          <p:cNvSpPr/>
          <p:nvPr/>
        </p:nvSpPr>
        <p:spPr>
          <a:xfrm>
            <a:off x="642939" y="1358420"/>
            <a:ext cx="2484309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577659C0-604A-94C8-5B47-CBADCD3225BB}"/>
              </a:ext>
            </a:extLst>
          </p:cNvPr>
          <p:cNvSpPr txBox="1">
            <a:spLocks/>
          </p:cNvSpPr>
          <p:nvPr/>
        </p:nvSpPr>
        <p:spPr>
          <a:xfrm>
            <a:off x="798670" y="1383013"/>
            <a:ext cx="2200756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LOCAL SEO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EF290668-1F51-B160-00F8-8EFAA3563CCD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Optimize Google My Business listings </a:t>
            </a:r>
            <a:r>
              <a:rPr lang="en-US" sz="2800" dirty="0">
                <a:solidFill>
                  <a:srgbClr val="6B801F"/>
                </a:solidFill>
              </a:rPr>
              <a:t>for all properties and attractions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Encourage and respond to Google reviews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location-specific landing pages </a:t>
            </a:r>
            <a:r>
              <a:rPr lang="en-US" sz="2800" dirty="0">
                <a:solidFill>
                  <a:srgbClr val="6B801F"/>
                </a:solidFill>
              </a:rPr>
              <a:t>for each area or property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BDCC33FB-AC83-CF78-D5A6-07B2CF344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BF95E2D-A99E-2DD0-E060-75A8CC4E9BB0}"/>
              </a:ext>
            </a:extLst>
          </p:cNvPr>
          <p:cNvGrpSpPr/>
          <p:nvPr/>
        </p:nvGrpSpPr>
        <p:grpSpPr>
          <a:xfrm>
            <a:off x="8869680" y="3598370"/>
            <a:ext cx="1024128" cy="1024128"/>
            <a:chOff x="8631936" y="4494784"/>
            <a:chExt cx="1024128" cy="10241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3C20993-403A-6262-2635-8D390E01A9A1}"/>
                </a:ext>
              </a:extLst>
            </p:cNvPr>
            <p:cNvSpPr/>
            <p:nvPr/>
          </p:nvSpPr>
          <p:spPr>
            <a:xfrm>
              <a:off x="8631936" y="4494784"/>
              <a:ext cx="1024128" cy="1024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11BB0AF-9B30-79B9-F7FE-B025A7348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8212" y="4671060"/>
              <a:ext cx="671576" cy="671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7473699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2112A5-9012-1139-001F-68531DAF5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9E36CC11-6A9E-2C03-4FD7-BEEC52949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11370722" cy="13864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Search engine optimization (SEO)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05DC20D-A8DF-2685-CE92-6B0622AB05F0}"/>
              </a:ext>
            </a:extLst>
          </p:cNvPr>
          <p:cNvSpPr/>
          <p:nvPr/>
        </p:nvSpPr>
        <p:spPr>
          <a:xfrm>
            <a:off x="642939" y="1358420"/>
            <a:ext cx="4587429" cy="680773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9242E6DD-8FF3-F514-D2CC-30CDEAD8D070}"/>
              </a:ext>
            </a:extLst>
          </p:cNvPr>
          <p:cNvSpPr txBox="1">
            <a:spLocks/>
          </p:cNvSpPr>
          <p:nvPr/>
        </p:nvSpPr>
        <p:spPr>
          <a:xfrm>
            <a:off x="798670" y="1383013"/>
            <a:ext cx="4239674" cy="656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8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LONG-TAIL KEYWORDS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F1766D41-3CF8-28AD-64EC-53840419C5E2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Conduct thorough keyword research </a:t>
            </a:r>
            <a:r>
              <a:rPr lang="en-US" sz="2800" dirty="0">
                <a:solidFill>
                  <a:srgbClr val="6B801F"/>
                </a:solidFill>
              </a:rPr>
              <a:t>for niche activities and experiences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Optimize content </a:t>
            </a:r>
            <a:r>
              <a:rPr lang="en-US" sz="2800" dirty="0">
                <a:solidFill>
                  <a:srgbClr val="6B801F"/>
                </a:solidFill>
              </a:rPr>
              <a:t>for voice search queries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FAQ </a:t>
            </a:r>
            <a:r>
              <a:rPr lang="en-US" sz="2800" dirty="0">
                <a:solidFill>
                  <a:srgbClr val="6B801F"/>
                </a:solidFill>
              </a:rPr>
              <a:t>pages addressing common questions about rural tourism</a:t>
            </a: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2DE34DD3-D949-CC83-32E6-3283F1A65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E27EFBE-B958-44F4-7A03-512D6CC20D81}"/>
              </a:ext>
            </a:extLst>
          </p:cNvPr>
          <p:cNvGrpSpPr/>
          <p:nvPr/>
        </p:nvGrpSpPr>
        <p:grpSpPr>
          <a:xfrm>
            <a:off x="8869680" y="3598370"/>
            <a:ext cx="1024128" cy="1024128"/>
            <a:chOff x="8631936" y="4494784"/>
            <a:chExt cx="1024128" cy="1024128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4F00C1B-66FF-8B4E-44C8-A719D89D0DA9}"/>
                </a:ext>
              </a:extLst>
            </p:cNvPr>
            <p:cNvSpPr/>
            <p:nvPr/>
          </p:nvSpPr>
          <p:spPr>
            <a:xfrm>
              <a:off x="8631936" y="4494784"/>
              <a:ext cx="1024128" cy="10241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HR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59ED614-8AEF-498A-7ABF-A654E80AAC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08212" y="4671060"/>
              <a:ext cx="671576" cy="6715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97739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E096F0-10EA-049E-2C1C-940473BC2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95979EAC-BF46-7A6E-3327-692B49F0E4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6698138" cy="2085835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Florida’s extensive use of location-specific pages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51BEEB8-44A5-F01E-20FA-4AEE001FF4E8}"/>
              </a:ext>
            </a:extLst>
          </p:cNvPr>
          <p:cNvSpPr/>
          <p:nvPr/>
        </p:nvSpPr>
        <p:spPr>
          <a:xfrm>
            <a:off x="642940" y="478631"/>
            <a:ext cx="223742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261D27B5-5E37-7BE2-18B5-2544F7BCE233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208169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SEO EXAMPLE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147E4F9E-5E53-CB17-F218-727A3700EE76}"/>
              </a:ext>
            </a:extLst>
          </p:cNvPr>
          <p:cNvSpPr txBox="1">
            <a:spLocks/>
          </p:cNvSpPr>
          <p:nvPr/>
        </p:nvSpPr>
        <p:spPr>
          <a:xfrm>
            <a:off x="543910" y="3218688"/>
            <a:ext cx="5189378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They have individual pages for different regions, cities, and attractions, optimized for local search.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2F270F0D-0F9D-F748-66F1-FEDE2BFA75DA}"/>
              </a:ext>
            </a:extLst>
          </p:cNvPr>
          <p:cNvSpPr/>
          <p:nvPr/>
        </p:nvSpPr>
        <p:spPr>
          <a:xfrm>
            <a:off x="642940" y="5719551"/>
            <a:ext cx="5660045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47609841-A672-4CF7-5415-13BB10BA9387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566004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www.visitflorida.com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/places-to-go/</a:t>
            </a:r>
          </a:p>
        </p:txBody>
      </p:sp>
      <p:pic>
        <p:nvPicPr>
          <p:cNvPr id="26626" name="Picture 2" descr="SPARK: VISIT FLORIDA - Destination Rebrand">
            <a:extLst>
              <a:ext uri="{FF2B5EF4-FFF2-40B4-BE49-F238E27FC236}">
                <a16:creationId xmlns:a16="http://schemas.microsoft.com/office/drawing/2014/main" id="{F48A5786-6965-16DE-6097-122B86C85B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0" r="7300"/>
          <a:stretch/>
        </p:blipFill>
        <p:spPr bwMode="auto">
          <a:xfrm>
            <a:off x="7126223" y="0"/>
            <a:ext cx="50657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902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4ED620-DDB4-EF12-6B37-14C4BD17E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46877482-59A3-6F04-666E-446658D3C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207672"/>
            <a:ext cx="6899306" cy="210576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Influencer partnerships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7ABB820B-8F13-7A6F-E97D-A39D42639F61}"/>
              </a:ext>
            </a:extLst>
          </p:cNvPr>
          <p:cNvSpPr txBox="1">
            <a:spLocks/>
          </p:cNvSpPr>
          <p:nvPr/>
        </p:nvSpPr>
        <p:spPr>
          <a:xfrm>
            <a:off x="543910" y="2186106"/>
            <a:ext cx="6762146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Collaborate with travel bloggers and social media personalities</a:t>
            </a:r>
          </a:p>
        </p:txBody>
      </p:sp>
      <p:pic>
        <p:nvPicPr>
          <p:cNvPr id="3" name="Picture 2" descr="A person wearing a yellow shirt and hat&#10;&#10;Description automatically generated">
            <a:extLst>
              <a:ext uri="{FF2B5EF4-FFF2-40B4-BE49-F238E27FC236}">
                <a16:creationId xmlns:a16="http://schemas.microsoft.com/office/drawing/2014/main" id="{F12DF3ED-25D0-FDA8-6B88-6A27E61F2F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36" y="-440029"/>
            <a:ext cx="3814906" cy="767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2753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89DF8-EA5C-78CF-4A23-083CBC57A9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E66A9722-0F5A-9957-0504-2F4A71B562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6030626" cy="2085835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Iceland’s “Inspired by Iceland” campaign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6BDF434F-BC56-C5CA-BA3B-3053E3F2EE8A}"/>
              </a:ext>
            </a:extLst>
          </p:cNvPr>
          <p:cNvSpPr/>
          <p:nvPr/>
        </p:nvSpPr>
        <p:spPr>
          <a:xfrm>
            <a:off x="642940" y="478631"/>
            <a:ext cx="5565836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5938A6B6-3405-B937-BD32-C8D1ECAD5F37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529733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INFLUENCER PARTNERSHIPS EXAMPLE 1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D01D8A0-085E-941B-A799-6CA229D17B30}"/>
              </a:ext>
            </a:extLst>
          </p:cNvPr>
          <p:cNvSpPr txBox="1">
            <a:spLocks/>
          </p:cNvSpPr>
          <p:nvPr/>
        </p:nvSpPr>
        <p:spPr>
          <a:xfrm>
            <a:off x="543910" y="3218688"/>
            <a:ext cx="6030626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campaign involved various influencers sharing their experiences in Iceland across social media platforms.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9B7F3D-F679-E733-B855-E5893126DFCF}"/>
              </a:ext>
            </a:extLst>
          </p:cNvPr>
          <p:cNvSpPr/>
          <p:nvPr/>
        </p:nvSpPr>
        <p:spPr>
          <a:xfrm>
            <a:off x="642941" y="5719551"/>
            <a:ext cx="4057076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3CFFA3B-C408-0046-3602-E15CEFFCE1AB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39653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www.visiticeland.com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8674" name="Picture 2" descr="Inspired by Iceland - YouTube">
            <a:extLst>
              <a:ext uri="{FF2B5EF4-FFF2-40B4-BE49-F238E27FC236}">
                <a16:creationId xmlns:a16="http://schemas.microsoft.com/office/drawing/2014/main" id="{59FC8BAF-AA8A-137D-59E3-A900EA97B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0024" y="0"/>
            <a:ext cx="3547872" cy="26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6" name="Picture 4" descr="Inspired by Iceland - YouTube">
            <a:extLst>
              <a:ext uri="{FF2B5EF4-FFF2-40B4-BE49-F238E27FC236}">
                <a16:creationId xmlns:a16="http://schemas.microsoft.com/office/drawing/2014/main" id="{3C3B8A22-9CED-D8D7-AB43-031D03832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4128" y="1901952"/>
            <a:ext cx="3547872" cy="2660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6" descr="Inspired by Iceland - YouTube">
            <a:extLst>
              <a:ext uri="{FF2B5EF4-FFF2-40B4-BE49-F238E27FC236}">
                <a16:creationId xmlns:a16="http://schemas.microsoft.com/office/drawing/2014/main" id="{8D50E798-2C91-3CA8-CA73-59A4B20D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4121" y="3916921"/>
            <a:ext cx="3700272" cy="277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63237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5DD230-15FC-0336-2C61-E0503F8DFC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C7B5E7B0-A1A3-72F6-517F-6D705F567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6030626" cy="2085835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Thailand’s collaboration with travel vloggers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E8017-C444-D4A7-9804-EAEDF77B3EC1}"/>
              </a:ext>
            </a:extLst>
          </p:cNvPr>
          <p:cNvSpPr/>
          <p:nvPr/>
        </p:nvSpPr>
        <p:spPr>
          <a:xfrm>
            <a:off x="642940" y="478631"/>
            <a:ext cx="5565836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B3175AB6-C58D-47E1-54BF-86B8FBC2F4DE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529733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INFLUENCER PARTNERSHIPS EXAMPLE 2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DE110174-D61F-498F-B89C-C88D329C3B01}"/>
              </a:ext>
            </a:extLst>
          </p:cNvPr>
          <p:cNvSpPr txBox="1">
            <a:spLocks/>
          </p:cNvSpPr>
          <p:nvPr/>
        </p:nvSpPr>
        <p:spPr>
          <a:xfrm>
            <a:off x="543910" y="3218688"/>
            <a:ext cx="6442106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The Tourism Authority of Thailand has worked with popular YouTube travel vloggers like Kara and Nate to promote lesser-known destinations.</a:t>
            </a:r>
          </a:p>
        </p:txBody>
      </p:sp>
      <p:pic>
        <p:nvPicPr>
          <p:cNvPr id="30722" name="Picture 2" descr="Top 13 Must Eat Foods in Chiang Mai, Thailand - Kara and Nate">
            <a:extLst>
              <a:ext uri="{FF2B5EF4-FFF2-40B4-BE49-F238E27FC236}">
                <a16:creationId xmlns:a16="http://schemas.microsoft.com/office/drawing/2014/main" id="{9E83D48D-EBAC-E815-CE7C-99A19093E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608" y="-3298"/>
            <a:ext cx="3898392" cy="2192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LIVING IN THAILAND FOR ONE MONTH * $750 Apartment Tour * | Facebook">
            <a:extLst>
              <a:ext uri="{FF2B5EF4-FFF2-40B4-BE49-F238E27FC236}">
                <a16:creationId xmlns:a16="http://schemas.microsoft.com/office/drawing/2014/main" id="{8FB7B80E-A6A9-7094-4CC6-41260B13E8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6016" y="1445598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The REAL Thai Lantern Festival | Authentic Loy Krathong in Chiang Mai,  Thailand (Part 1)">
            <a:extLst>
              <a:ext uri="{FF2B5EF4-FFF2-40B4-BE49-F238E27FC236}">
                <a16:creationId xmlns:a16="http://schemas.microsoft.com/office/drawing/2014/main" id="{9D328A80-E2DD-5247-4943-21231E442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840" y="4105781"/>
            <a:ext cx="4283964" cy="2409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FD3270C-DD47-8719-8825-CA6F55E433C3}"/>
              </a:ext>
            </a:extLst>
          </p:cNvPr>
          <p:cNvSpPr/>
          <p:nvPr/>
        </p:nvSpPr>
        <p:spPr>
          <a:xfrm>
            <a:off x="642940" y="5719551"/>
            <a:ext cx="10476163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4B2FBDE3-0432-B257-3A17-A8A01D269787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10594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www.youtube.com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watch?v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=YDO9EXyFarc&amp;list=PLirGII1_qwvtDYYPCN744su2a_oXluZt3 </a:t>
            </a:r>
          </a:p>
        </p:txBody>
      </p:sp>
    </p:spTree>
    <p:extLst>
      <p:ext uri="{BB962C8B-B14F-4D97-AF65-F5344CB8AC3E}">
        <p14:creationId xmlns:p14="http://schemas.microsoft.com/office/powerpoint/2010/main" val="11593363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F0592D-C86C-E1FA-459C-D749C85208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1982FB3-2446-A458-2620-E0CCFF2FD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589368"/>
            <a:ext cx="7155338" cy="2272704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7.Online travel agencies (OTAs) and metasearch engines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6726FC3-2CAD-E9AD-7531-571A9E42326E}"/>
              </a:ext>
            </a:extLst>
          </p:cNvPr>
          <p:cNvSpPr txBox="1">
            <a:spLocks/>
          </p:cNvSpPr>
          <p:nvPr/>
        </p:nvSpPr>
        <p:spPr>
          <a:xfrm>
            <a:off x="438712" y="2862072"/>
            <a:ext cx="5719730" cy="216112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List products on platforms like </a:t>
            </a:r>
            <a:r>
              <a:rPr lang="en-US" sz="2800" dirty="0" err="1">
                <a:solidFill>
                  <a:srgbClr val="6B801F"/>
                </a:solidFill>
              </a:rPr>
              <a:t>Booking.com</a:t>
            </a:r>
            <a:r>
              <a:rPr lang="en-US" sz="2800" dirty="0">
                <a:solidFill>
                  <a:srgbClr val="6B801F"/>
                </a:solidFill>
              </a:rPr>
              <a:t>, Expedia, and TripAdvisor</a:t>
            </a:r>
            <a:endParaRPr lang="it-IT" sz="2800" dirty="0">
              <a:solidFill>
                <a:srgbClr val="6B801F"/>
              </a:solidFill>
            </a:endParaRPr>
          </a:p>
        </p:txBody>
      </p:sp>
      <p:pic>
        <p:nvPicPr>
          <p:cNvPr id="2" name="Picture 1" descr="A person with a backpack and a phone&#10;&#10;Description automatically generated">
            <a:extLst>
              <a:ext uri="{FF2B5EF4-FFF2-40B4-BE49-F238E27FC236}">
                <a16:creationId xmlns:a16="http://schemas.microsoft.com/office/drawing/2014/main" id="{CAE4A826-6817-E0E1-2FF3-3FB4F01E4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2188" y="1228725"/>
            <a:ext cx="5013615" cy="57634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08CA4-A994-4FAB-28A7-9A8DDF93D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360" y="3583638"/>
            <a:ext cx="1053592" cy="105359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2AC85BD-6707-F15C-CBA5-C59AF7F9CB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3180" y="4531479"/>
            <a:ext cx="904240" cy="904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681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8F07B7-3BA7-196A-B59A-C27CBE080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699AF09A-FA8D-9481-70B8-F46A7E06A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132853"/>
            <a:ext cx="6030626" cy="2698483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Booking.com’s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promotion of rural and eco-friendly </a:t>
            </a:r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accomodation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7E740EA-2248-D02F-BA93-7E65839B6452}"/>
              </a:ext>
            </a:extLst>
          </p:cNvPr>
          <p:cNvSpPr/>
          <p:nvPr/>
        </p:nvSpPr>
        <p:spPr>
          <a:xfrm>
            <a:off x="642940" y="478631"/>
            <a:ext cx="489832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AB19D8DC-9855-2A69-7A9F-3B96A006CF7E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455057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OTAs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METASEARCH 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83AFDF75-BF3D-0173-0B8B-69C232777EED}"/>
              </a:ext>
            </a:extLst>
          </p:cNvPr>
          <p:cNvSpPr txBox="1">
            <a:spLocks/>
          </p:cNvSpPr>
          <p:nvPr/>
        </p:nvSpPr>
        <p:spPr>
          <a:xfrm>
            <a:off x="543910" y="3730752"/>
            <a:ext cx="5134514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 err="1">
                <a:solidFill>
                  <a:srgbClr val="6B801F"/>
                </a:solidFill>
              </a:rPr>
              <a:t>Booking.com</a:t>
            </a:r>
            <a:r>
              <a:rPr lang="en-US" sz="2400" dirty="0">
                <a:solidFill>
                  <a:srgbClr val="6B801F"/>
                </a:solidFill>
              </a:rPr>
              <a:t> has a dedicated section for sustainable stays, including many rural options.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3240DF0-DC92-9488-1E2D-7F747EB567E9}"/>
              </a:ext>
            </a:extLst>
          </p:cNvPr>
          <p:cNvSpPr/>
          <p:nvPr/>
        </p:nvSpPr>
        <p:spPr>
          <a:xfrm>
            <a:off x="642941" y="5719551"/>
            <a:ext cx="613276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1F7C2C36-8CDA-7E18-D970-6A0263F62565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5775867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www.booking.com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/sustainable-travel</a:t>
            </a:r>
          </a:p>
        </p:txBody>
      </p:sp>
      <p:pic>
        <p:nvPicPr>
          <p:cNvPr id="2" name="Picture 1" descr="A person riding a bike on a hill&#10;&#10;Description automatically generated">
            <a:extLst>
              <a:ext uri="{FF2B5EF4-FFF2-40B4-BE49-F238E27FC236}">
                <a16:creationId xmlns:a16="http://schemas.microsoft.com/office/drawing/2014/main" id="{417D2493-B3B9-ACA5-C17E-3D0C766415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072" y="1779955"/>
            <a:ext cx="3976610" cy="5078045"/>
          </a:xfrm>
          <a:prstGeom prst="rect">
            <a:avLst/>
          </a:prstGeom>
        </p:spPr>
      </p:pic>
      <p:pic>
        <p:nvPicPr>
          <p:cNvPr id="3" name="Picture 2" descr="A hot air balloon with a black background&#10;&#10;Description automatically generated">
            <a:extLst>
              <a:ext uri="{FF2B5EF4-FFF2-40B4-BE49-F238E27FC236}">
                <a16:creationId xmlns:a16="http://schemas.microsoft.com/office/drawing/2014/main" id="{BB6C9048-D790-378F-D4D5-1FC2625D1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70" y="95687"/>
            <a:ext cx="4030930" cy="34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3858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EC84AB-3C44-8432-8711-BA4D211AAB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897ACBAC-445B-6316-4DF2-6292E7133F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38287"/>
            <a:ext cx="4805330" cy="1509763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Airbnb’s “Farm Stays” category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E98A7A-66A5-BDB9-9A7D-1BA7E8E9A26B}"/>
              </a:ext>
            </a:extLst>
          </p:cNvPr>
          <p:cNvSpPr/>
          <p:nvPr/>
        </p:nvSpPr>
        <p:spPr>
          <a:xfrm>
            <a:off x="642940" y="493788"/>
            <a:ext cx="489832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79F38CFF-CF0A-763E-2F69-4725BCE43686}"/>
              </a:ext>
            </a:extLst>
          </p:cNvPr>
          <p:cNvSpPr txBox="1">
            <a:spLocks/>
          </p:cNvSpPr>
          <p:nvPr/>
        </p:nvSpPr>
        <p:spPr>
          <a:xfrm>
            <a:off x="798669" y="518381"/>
            <a:ext cx="455057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OTAs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METASEARCH 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002B2875-7188-5C25-2A07-FB326087192F}"/>
              </a:ext>
            </a:extLst>
          </p:cNvPr>
          <p:cNvSpPr txBox="1">
            <a:spLocks/>
          </p:cNvSpPr>
          <p:nvPr/>
        </p:nvSpPr>
        <p:spPr>
          <a:xfrm>
            <a:off x="543910" y="2790179"/>
            <a:ext cx="5134514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Airbnb has a category specifically for farm stays and rural accommodations.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9906EAB-D8BE-B9CE-2EB2-DB6ED3ACF0EB}"/>
              </a:ext>
            </a:extLst>
          </p:cNvPr>
          <p:cNvSpPr/>
          <p:nvPr/>
        </p:nvSpPr>
        <p:spPr>
          <a:xfrm>
            <a:off x="642941" y="5719551"/>
            <a:ext cx="3627308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F393655C-7338-CD27-652C-DC8EA368702D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3352707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www.airbnb.com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</a:p>
        </p:txBody>
      </p:sp>
      <p:pic>
        <p:nvPicPr>
          <p:cNvPr id="5" name="Picture 4" descr="A tree with sheep in the grass&#10;&#10;Description automatically generated">
            <a:extLst>
              <a:ext uri="{FF2B5EF4-FFF2-40B4-BE49-F238E27FC236}">
                <a16:creationId xmlns:a16="http://schemas.microsoft.com/office/drawing/2014/main" id="{B6EE2FC9-4CDC-0D16-321D-09372F83C4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738" y="-218071"/>
            <a:ext cx="5541261" cy="70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900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8A79BB5-BEF4-EE32-C64D-0F16E203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567473"/>
            <a:ext cx="9063789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1. Emphasize unique experiences and authenticity</a:t>
            </a:r>
            <a:endParaRPr lang="it-IT" b="1" dirty="0">
              <a:solidFill>
                <a:srgbClr val="6B801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12C585-FC5C-4C66-C9BD-25D2AC86BE9B}"/>
              </a:ext>
            </a:extLst>
          </p:cNvPr>
          <p:cNvSpPr txBox="1"/>
          <p:nvPr/>
        </p:nvSpPr>
        <p:spPr>
          <a:xfrm>
            <a:off x="537410" y="2031019"/>
            <a:ext cx="8261683" cy="3271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a strong brand narrative </a:t>
            </a:r>
            <a:r>
              <a:rPr lang="en-US" sz="2800" dirty="0">
                <a:solidFill>
                  <a:srgbClr val="6B801F"/>
                </a:solidFill>
              </a:rPr>
              <a:t>that highlights the area's unique selling points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immersive storytelling </a:t>
            </a:r>
            <a:r>
              <a:rPr lang="en-US" sz="2800" dirty="0">
                <a:solidFill>
                  <a:srgbClr val="6B801F"/>
                </a:solidFill>
              </a:rPr>
              <a:t>that connects visitors to local traditions and way of life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Showcase authentic, behind-the-scenes experiences</a:t>
            </a:r>
            <a:r>
              <a:rPr lang="en-US" sz="2800" dirty="0">
                <a:solidFill>
                  <a:srgbClr val="6B801F"/>
                </a:solidFill>
              </a:rPr>
              <a:t> that can't be found in urban areas</a:t>
            </a:r>
            <a:endParaRPr lang="it-IT" sz="2800" dirty="0">
              <a:solidFill>
                <a:srgbClr val="6B801F"/>
              </a:solidFill>
            </a:endParaRPr>
          </a:p>
        </p:txBody>
      </p:sp>
      <p:pic>
        <p:nvPicPr>
          <p:cNvPr id="4" name="Picture 3" descr="A hot air balloon with a black background&#10;&#10;Description automatically generated">
            <a:extLst>
              <a:ext uri="{FF2B5EF4-FFF2-40B4-BE49-F238E27FC236}">
                <a16:creationId xmlns:a16="http://schemas.microsoft.com/office/drawing/2014/main" id="{72EA9315-2276-31B5-2284-63C3F6680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1481" y="-305945"/>
            <a:ext cx="6464969" cy="555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071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23157A-10C6-7B29-E915-4EA8E2016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684C765A-42B1-185C-34CB-23DCA66B6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38287"/>
            <a:ext cx="5262530" cy="1303745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TripAdvisor's rural destination pages</a:t>
            </a:r>
            <a:b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BE1C70B-4F03-5DEB-E6B6-6A58F5D7F9BB}"/>
              </a:ext>
            </a:extLst>
          </p:cNvPr>
          <p:cNvSpPr/>
          <p:nvPr/>
        </p:nvSpPr>
        <p:spPr>
          <a:xfrm>
            <a:off x="642940" y="493788"/>
            <a:ext cx="489832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5282B5F9-B6A3-73CA-844B-D25FA044B722}"/>
              </a:ext>
            </a:extLst>
          </p:cNvPr>
          <p:cNvSpPr txBox="1">
            <a:spLocks/>
          </p:cNvSpPr>
          <p:nvPr/>
        </p:nvSpPr>
        <p:spPr>
          <a:xfrm>
            <a:off x="798669" y="518381"/>
            <a:ext cx="455057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OTAs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AND METASEARCH 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4527AEDC-1C98-5810-3C70-0DB5E55F9928}"/>
              </a:ext>
            </a:extLst>
          </p:cNvPr>
          <p:cNvSpPr txBox="1">
            <a:spLocks/>
          </p:cNvSpPr>
          <p:nvPr/>
        </p:nvSpPr>
        <p:spPr>
          <a:xfrm>
            <a:off x="543910" y="2561914"/>
            <a:ext cx="7036466" cy="3985190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TripAdvisor provides comprehensive information about rural destinations, including accommodations, activities, and user reviews.</a:t>
            </a:r>
            <a:br>
              <a:rPr lang="en-US" sz="2800" dirty="0">
                <a:solidFill>
                  <a:srgbClr val="6B801F"/>
                </a:solidFill>
              </a:rPr>
            </a:br>
            <a:endParaRPr lang="en-US" sz="2800" dirty="0">
              <a:solidFill>
                <a:srgbClr val="6B801F"/>
              </a:solidFill>
            </a:endParaRPr>
          </a:p>
          <a:p>
            <a:pPr>
              <a:lnSpc>
                <a:spcPct val="125000"/>
              </a:lnSpc>
            </a:pPr>
            <a:r>
              <a:rPr lang="en-US" sz="2800" i="1" dirty="0">
                <a:solidFill>
                  <a:srgbClr val="6B801F"/>
                </a:solidFill>
              </a:rPr>
              <a:t>Explore various rural destinations on TripAdvisor by searching for specific locations.</a:t>
            </a:r>
          </a:p>
        </p:txBody>
      </p:sp>
      <p:pic>
        <p:nvPicPr>
          <p:cNvPr id="5" name="Picture 4" descr="A tree with sheep in the grass&#10;&#10;Description automatically generated">
            <a:extLst>
              <a:ext uri="{FF2B5EF4-FFF2-40B4-BE49-F238E27FC236}">
                <a16:creationId xmlns:a16="http://schemas.microsoft.com/office/drawing/2014/main" id="{82E8B9F4-9060-FEF5-F4D3-56E52BBB2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0738" y="-218071"/>
            <a:ext cx="5541261" cy="707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0528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FD262E98-EEFE-FDF3-15EC-2EFCF73087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DB3FB2C6-0106-186A-8ECC-6494B6137A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7BCEABD8-29F4-746F-9AB3-2D54BD4CAE4D}"/>
              </a:ext>
            </a:extLst>
          </p:cNvPr>
          <p:cNvSpPr txBox="1">
            <a:spLocks/>
          </p:cNvSpPr>
          <p:nvPr/>
        </p:nvSpPr>
        <p:spPr>
          <a:xfrm>
            <a:off x="359583" y="109928"/>
            <a:ext cx="1695345" cy="31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0" b="1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endParaRPr lang="en-GB" sz="20000" b="1" i="0" u="none" strike="noStrike" cap="none" dirty="0">
              <a:solidFill>
                <a:srgbClr val="2EA6B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E5D7D60-EEB2-B6FB-E526-1C8F9E7DE6E1}"/>
              </a:ext>
            </a:extLst>
          </p:cNvPr>
          <p:cNvSpPr txBox="1">
            <a:spLocks/>
          </p:cNvSpPr>
          <p:nvPr/>
        </p:nvSpPr>
        <p:spPr>
          <a:xfrm>
            <a:off x="702514" y="1777350"/>
            <a:ext cx="5276255" cy="304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600" b="1" dirty="0">
                <a:solidFill>
                  <a:schemeClr val="bg1"/>
                </a:solidFill>
              </a:rPr>
              <a:t>Offline strategies</a:t>
            </a:r>
            <a:endParaRPr lang="en-GB" sz="6600" b="1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8442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a fence and a solar panel&#10;&#10;Description automatically generated">
            <a:extLst>
              <a:ext uri="{FF2B5EF4-FFF2-40B4-BE49-F238E27FC236}">
                <a16:creationId xmlns:a16="http://schemas.microsoft.com/office/drawing/2014/main" id="{AABB6E95-2A01-06D9-B974-CD77B74A7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FF03AD45-0486-3ECE-B348-419B6268D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1" y="365125"/>
            <a:ext cx="11454892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Offline strategies</a:t>
            </a:r>
            <a:endParaRPr lang="it-IT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42364661-11E3-0EC2-8C84-E6019E245FE3}"/>
              </a:ext>
            </a:extLst>
          </p:cNvPr>
          <p:cNvSpPr txBox="1">
            <a:spLocks/>
          </p:cNvSpPr>
          <p:nvPr/>
        </p:nvSpPr>
        <p:spPr>
          <a:xfrm>
            <a:off x="537411" y="1629811"/>
            <a:ext cx="1008650" cy="1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7200" b="1" i="0" u="none" strike="noStrike" cap="none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1</a:t>
            </a: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6E2993A8-3C9D-77CA-AFBA-ED08292B1031}"/>
              </a:ext>
            </a:extLst>
          </p:cNvPr>
          <p:cNvSpPr txBox="1">
            <a:spLocks/>
          </p:cNvSpPr>
          <p:nvPr/>
        </p:nvSpPr>
        <p:spPr>
          <a:xfrm>
            <a:off x="1157350" y="1769699"/>
            <a:ext cx="200064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Partnerships with local businesses and attractions</a:t>
            </a:r>
          </a:p>
        </p:txBody>
      </p:sp>
      <p:sp>
        <p:nvSpPr>
          <p:cNvPr id="8" name="Titolo 1">
            <a:extLst>
              <a:ext uri="{FF2B5EF4-FFF2-40B4-BE49-F238E27FC236}">
                <a16:creationId xmlns:a16="http://schemas.microsoft.com/office/drawing/2014/main" id="{5504110E-A1F0-BC56-D16F-3750A0937F8F}"/>
              </a:ext>
            </a:extLst>
          </p:cNvPr>
          <p:cNvSpPr txBox="1">
            <a:spLocks/>
          </p:cNvSpPr>
          <p:nvPr/>
        </p:nvSpPr>
        <p:spPr>
          <a:xfrm>
            <a:off x="3890211" y="1629811"/>
            <a:ext cx="1008650" cy="1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7200" b="1" i="0" u="none" strike="noStrike" cap="none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2</a:t>
            </a:r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2AF20FA5-AA17-E5B3-0DB1-83C0090DA9F4}"/>
              </a:ext>
            </a:extLst>
          </p:cNvPr>
          <p:cNvSpPr txBox="1">
            <a:spLocks/>
          </p:cNvSpPr>
          <p:nvPr/>
        </p:nvSpPr>
        <p:spPr>
          <a:xfrm>
            <a:off x="4510149" y="1769699"/>
            <a:ext cx="2228979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Participation in tourism fairs and exhibitions</a:t>
            </a:r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D017EF65-3DE9-1DE6-F5E4-0922928FA0D7}"/>
              </a:ext>
            </a:extLst>
          </p:cNvPr>
          <p:cNvSpPr txBox="1">
            <a:spLocks/>
          </p:cNvSpPr>
          <p:nvPr/>
        </p:nvSpPr>
        <p:spPr>
          <a:xfrm>
            <a:off x="7169438" y="1629811"/>
            <a:ext cx="1008650" cy="1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7200" b="1" i="0" u="none" strike="noStrike" cap="none" dirty="0">
                <a:solidFill>
                  <a:srgbClr val="40C3D8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3</a:t>
            </a:r>
          </a:p>
        </p:txBody>
      </p:sp>
      <p:sp>
        <p:nvSpPr>
          <p:cNvPr id="11" name="Titolo 1">
            <a:extLst>
              <a:ext uri="{FF2B5EF4-FFF2-40B4-BE49-F238E27FC236}">
                <a16:creationId xmlns:a16="http://schemas.microsoft.com/office/drawing/2014/main" id="{C01FF007-C9A9-2365-0B20-4DA4BB7F1698}"/>
              </a:ext>
            </a:extLst>
          </p:cNvPr>
          <p:cNvSpPr txBox="1">
            <a:spLocks/>
          </p:cNvSpPr>
          <p:nvPr/>
        </p:nvSpPr>
        <p:spPr>
          <a:xfrm>
            <a:off x="7789376" y="1769699"/>
            <a:ext cx="25317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Brochures and print materials in local information centers</a:t>
            </a: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354F8664-5261-87B2-2261-2C0C18ED225E}"/>
              </a:ext>
            </a:extLst>
          </p:cNvPr>
          <p:cNvSpPr txBox="1">
            <a:spLocks/>
          </p:cNvSpPr>
          <p:nvPr/>
        </p:nvSpPr>
        <p:spPr>
          <a:xfrm>
            <a:off x="537411" y="3099633"/>
            <a:ext cx="1008650" cy="1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7200" b="1" i="0" u="none" strike="noStrike" cap="none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4</a:t>
            </a:r>
          </a:p>
        </p:txBody>
      </p:sp>
      <p:sp>
        <p:nvSpPr>
          <p:cNvPr id="13" name="Titolo 1">
            <a:extLst>
              <a:ext uri="{FF2B5EF4-FFF2-40B4-BE49-F238E27FC236}">
                <a16:creationId xmlns:a16="http://schemas.microsoft.com/office/drawing/2014/main" id="{5F293D84-A105-0F1C-5D96-A297CD4E7045}"/>
              </a:ext>
            </a:extLst>
          </p:cNvPr>
          <p:cNvSpPr txBox="1">
            <a:spLocks/>
          </p:cNvSpPr>
          <p:nvPr/>
        </p:nvSpPr>
        <p:spPr>
          <a:xfrm>
            <a:off x="1157349" y="3239521"/>
            <a:ext cx="25317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Collaboration with travel agencies specializing in rural tourism</a:t>
            </a:r>
          </a:p>
        </p:txBody>
      </p:sp>
      <p:sp>
        <p:nvSpPr>
          <p:cNvPr id="14" name="Titolo 1">
            <a:extLst>
              <a:ext uri="{FF2B5EF4-FFF2-40B4-BE49-F238E27FC236}">
                <a16:creationId xmlns:a16="http://schemas.microsoft.com/office/drawing/2014/main" id="{C442F45B-A460-4FCC-6A2F-A801136A93EE}"/>
              </a:ext>
            </a:extLst>
          </p:cNvPr>
          <p:cNvSpPr txBox="1">
            <a:spLocks/>
          </p:cNvSpPr>
          <p:nvPr/>
        </p:nvSpPr>
        <p:spPr>
          <a:xfrm>
            <a:off x="3890211" y="3099633"/>
            <a:ext cx="1008650" cy="1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7200" b="1" i="0" u="none" strike="noStrike" cap="none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5</a:t>
            </a:r>
          </a:p>
        </p:txBody>
      </p:sp>
      <p:sp>
        <p:nvSpPr>
          <p:cNvPr id="15" name="Titolo 1">
            <a:extLst>
              <a:ext uri="{FF2B5EF4-FFF2-40B4-BE49-F238E27FC236}">
                <a16:creationId xmlns:a16="http://schemas.microsoft.com/office/drawing/2014/main" id="{EEA22FFE-25B1-D4CB-6315-9DACB1DC6443}"/>
              </a:ext>
            </a:extLst>
          </p:cNvPr>
          <p:cNvSpPr txBox="1">
            <a:spLocks/>
          </p:cNvSpPr>
          <p:nvPr/>
        </p:nvSpPr>
        <p:spPr>
          <a:xfrm>
            <a:off x="4510149" y="3239521"/>
            <a:ext cx="25317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Word-of-mouth marketing through satisfied customers</a:t>
            </a:r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7509C331-5BD4-1A86-ED96-A23E96FD370B}"/>
              </a:ext>
            </a:extLst>
          </p:cNvPr>
          <p:cNvSpPr txBox="1">
            <a:spLocks/>
          </p:cNvSpPr>
          <p:nvPr/>
        </p:nvSpPr>
        <p:spPr>
          <a:xfrm>
            <a:off x="7169438" y="3099633"/>
            <a:ext cx="1008650" cy="1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7200" b="1" i="0" u="none" strike="noStrike" cap="none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6</a:t>
            </a:r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C43A6FB8-7C05-A0CC-CCA3-A1A4DBC7F2DB}"/>
              </a:ext>
            </a:extLst>
          </p:cNvPr>
          <p:cNvSpPr txBox="1">
            <a:spLocks/>
          </p:cNvSpPr>
          <p:nvPr/>
        </p:nvSpPr>
        <p:spPr>
          <a:xfrm>
            <a:off x="7789376" y="3239521"/>
            <a:ext cx="2531781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Local community engagement and events</a:t>
            </a:r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E585F363-5E90-3B00-9089-8D3DFD82965B}"/>
              </a:ext>
            </a:extLst>
          </p:cNvPr>
          <p:cNvSpPr txBox="1">
            <a:spLocks/>
          </p:cNvSpPr>
          <p:nvPr/>
        </p:nvSpPr>
        <p:spPr>
          <a:xfrm>
            <a:off x="7169438" y="4696647"/>
            <a:ext cx="1008650" cy="1420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7200" b="1" i="0" u="none" strike="noStrike" cap="none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7</a:t>
            </a:r>
          </a:p>
        </p:txBody>
      </p:sp>
      <p:sp>
        <p:nvSpPr>
          <p:cNvPr id="19" name="Titolo 1">
            <a:extLst>
              <a:ext uri="{FF2B5EF4-FFF2-40B4-BE49-F238E27FC236}">
                <a16:creationId xmlns:a16="http://schemas.microsoft.com/office/drawing/2014/main" id="{F00EE2DA-70AE-D187-1C1B-151EDDB07CBA}"/>
              </a:ext>
            </a:extLst>
          </p:cNvPr>
          <p:cNvSpPr txBox="1">
            <a:spLocks/>
          </p:cNvSpPr>
          <p:nvPr/>
        </p:nvSpPr>
        <p:spPr>
          <a:xfrm>
            <a:off x="7789377" y="4836535"/>
            <a:ext cx="163840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</a:rPr>
              <a:t>Traditional media engagement</a:t>
            </a:r>
          </a:p>
        </p:txBody>
      </p:sp>
    </p:spTree>
    <p:extLst>
      <p:ext uri="{BB962C8B-B14F-4D97-AF65-F5344CB8AC3E}">
        <p14:creationId xmlns:p14="http://schemas.microsoft.com/office/powerpoint/2010/main" val="4402191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3A1169-285F-A04F-6791-BB5C72D636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D28B6483-89EC-9CAA-C3E4-5FA615AFB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626147"/>
            <a:ext cx="11370722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1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Partnerships with local businesses and attractions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3C978B3-5A65-3AA1-32D0-B6D2483B2655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package deals </a:t>
            </a:r>
            <a:r>
              <a:rPr lang="en-US" sz="2800" dirty="0">
                <a:solidFill>
                  <a:srgbClr val="6B801F"/>
                </a:solidFill>
              </a:rPr>
              <a:t>combining accommodation with local experiences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Cross-promote with complementary businesses</a:t>
            </a:r>
            <a:r>
              <a:rPr lang="en-US" sz="2800" dirty="0">
                <a:solidFill>
                  <a:srgbClr val="6B801F"/>
                </a:solidFill>
              </a:rPr>
              <a:t> (e.g., local restaurants, craft shops)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a local discount card</a:t>
            </a:r>
            <a:r>
              <a:rPr lang="en-US" sz="2800" dirty="0">
                <a:solidFill>
                  <a:srgbClr val="6B801F"/>
                </a:solidFill>
              </a:rPr>
              <a:t> for tourists</a:t>
            </a:r>
          </a:p>
        </p:txBody>
      </p:sp>
      <p:pic>
        <p:nvPicPr>
          <p:cNvPr id="9" name="Picture 8" descr="A group of mountains with black background&#10;&#10;Description automatically generated">
            <a:extLst>
              <a:ext uri="{FF2B5EF4-FFF2-40B4-BE49-F238E27FC236}">
                <a16:creationId xmlns:a16="http://schemas.microsoft.com/office/drawing/2014/main" id="{0F55B101-85AB-AE70-AB00-852EF1F6E9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106" y="986588"/>
            <a:ext cx="4597894" cy="5871411"/>
          </a:xfrm>
          <a:prstGeom prst="rect">
            <a:avLst/>
          </a:prstGeom>
        </p:spPr>
      </p:pic>
      <p:pic>
        <p:nvPicPr>
          <p:cNvPr id="12" name="Picture 11" descr="A kite with strings on a black background&#10;&#10;Description automatically generated">
            <a:extLst>
              <a:ext uri="{FF2B5EF4-FFF2-40B4-BE49-F238E27FC236}">
                <a16:creationId xmlns:a16="http://schemas.microsoft.com/office/drawing/2014/main" id="{ADD9E0AF-CC0C-2A5B-5616-854001B82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9480" y="1069245"/>
            <a:ext cx="3760570" cy="480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4082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EB612-6D47-0127-41D3-3DFE24B4E2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DE43E211-7D14-CA01-E2D1-5337712A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1132853"/>
            <a:ext cx="6368955" cy="2698483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“Cumbria Pass” in the Lake District, UK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607321B-89C5-B849-C474-A396AFE6D170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9C6B2675-BBF4-49DC-9D45-D95C6100EF43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AE8F52A-17E1-96AE-C2FB-C086D792F67A}"/>
              </a:ext>
            </a:extLst>
          </p:cNvPr>
          <p:cNvSpPr txBox="1">
            <a:spLocks/>
          </p:cNvSpPr>
          <p:nvPr/>
        </p:nvSpPr>
        <p:spPr>
          <a:xfrm>
            <a:off x="543910" y="2482094"/>
            <a:ext cx="5134514" cy="33884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This pass offers discounts at various attractions and businesses in the rural Lake District area.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CE0A053-67B5-1DB1-CB69-3F343EFBDA15}"/>
              </a:ext>
            </a:extLst>
          </p:cNvPr>
          <p:cNvSpPr/>
          <p:nvPr/>
        </p:nvSpPr>
        <p:spPr>
          <a:xfrm>
            <a:off x="642941" y="5719551"/>
            <a:ext cx="773296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C31A08E9-4DD8-C0C4-9DF9-EDB7B0CC5836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757723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www.golakes.co.uk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/inspiration/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cumbria-pass.aspx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pic>
        <p:nvPicPr>
          <p:cNvPr id="2" name="Picture 1" descr="A person riding a bike on a hill&#10;&#10;Description automatically generated">
            <a:extLst>
              <a:ext uri="{FF2B5EF4-FFF2-40B4-BE49-F238E27FC236}">
                <a16:creationId xmlns:a16="http://schemas.microsoft.com/office/drawing/2014/main" id="{A8381DED-26EB-3DA2-CC32-BE7353366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072" y="1779955"/>
            <a:ext cx="3976610" cy="5078045"/>
          </a:xfrm>
          <a:prstGeom prst="rect">
            <a:avLst/>
          </a:prstGeom>
        </p:spPr>
      </p:pic>
      <p:pic>
        <p:nvPicPr>
          <p:cNvPr id="3" name="Picture 2" descr="A hot air balloon with a black background&#10;&#10;Description automatically generated">
            <a:extLst>
              <a:ext uri="{FF2B5EF4-FFF2-40B4-BE49-F238E27FC236}">
                <a16:creationId xmlns:a16="http://schemas.microsoft.com/office/drawing/2014/main" id="{FC5F3707-50BD-2C10-EC47-A8D914668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70" y="95687"/>
            <a:ext cx="4030930" cy="34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0462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60F511-1AAC-6DD6-870A-E874281368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1E72BB43-3C61-860D-F84D-0C5D01E05A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626147"/>
            <a:ext cx="11370722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Participation in tourism fairs and exhibitions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2F130C4-8AE1-42DC-E5BB-F83C472999AE}"/>
              </a:ext>
            </a:extLst>
          </p:cNvPr>
          <p:cNvSpPr txBox="1">
            <a:spLocks/>
          </p:cNvSpPr>
          <p:nvPr/>
        </p:nvSpPr>
        <p:spPr>
          <a:xfrm>
            <a:off x="543910" y="2504199"/>
            <a:ext cx="6762146" cy="3694300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Attend both general and niche tourism fairs</a:t>
            </a:r>
            <a:r>
              <a:rPr lang="en-US" sz="2800" dirty="0">
                <a:solidFill>
                  <a:srgbClr val="6B801F"/>
                </a:solidFill>
              </a:rPr>
              <a:t> (e.g., adventure travel, eco-tourism)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an eye-catching booth </a:t>
            </a:r>
            <a:r>
              <a:rPr lang="en-US" sz="2800" dirty="0">
                <a:solidFill>
                  <a:srgbClr val="6B801F"/>
                </a:solidFill>
              </a:rPr>
              <a:t>showcasing your rural destination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immersive experiences </a:t>
            </a:r>
            <a:r>
              <a:rPr lang="en-US" sz="2800" dirty="0">
                <a:solidFill>
                  <a:srgbClr val="6B801F"/>
                </a:solidFill>
              </a:rPr>
              <a:t>at your booth (e.g., VR tours, local product tastings)</a:t>
            </a:r>
          </a:p>
        </p:txBody>
      </p:sp>
      <p:pic>
        <p:nvPicPr>
          <p:cNvPr id="3" name="Picture 2" descr="A cartoon of buildings on a green hill&#10;&#10;AI-generated content may be incorrect.">
            <a:extLst>
              <a:ext uri="{FF2B5EF4-FFF2-40B4-BE49-F238E27FC236}">
                <a16:creationId xmlns:a16="http://schemas.microsoft.com/office/drawing/2014/main" id="{9CB2F031-10B3-0742-5774-7967BACE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984" y="-734820"/>
            <a:ext cx="6605016" cy="75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248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896AEF-46FA-DEF1-EDF8-FB8E60D9C6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0F86F235-C05D-97CA-309E-87446716E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1132853"/>
            <a:ext cx="5454555" cy="2090909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ITB Berlin, the world's largest tourism trade fair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D6CFD00-BB6B-40A4-1CDE-DECA9EABC9DF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474A4B77-B839-D1C4-0CEB-68328570662A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1539A1C-4E48-B5C6-7C7F-4C14A351D0A5}"/>
              </a:ext>
            </a:extLst>
          </p:cNvPr>
          <p:cNvSpPr txBox="1">
            <a:spLocks/>
          </p:cNvSpPr>
          <p:nvPr/>
        </p:nvSpPr>
        <p:spPr>
          <a:xfrm>
            <a:off x="543910" y="3067310"/>
            <a:ext cx="5134514" cy="1358386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Many rural destinations showcase their offerings here.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43595C9-297B-5435-04A7-DDE169641855}"/>
              </a:ext>
            </a:extLst>
          </p:cNvPr>
          <p:cNvSpPr/>
          <p:nvPr/>
        </p:nvSpPr>
        <p:spPr>
          <a:xfrm>
            <a:off x="642941" y="5719551"/>
            <a:ext cx="4132339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D523C4BA-DFDF-2D31-E9F0-2ABA2042F5D2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397661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www.itb-berlin.com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32770" name="Picture 2" descr="ITB Berlin - Wikipedia">
            <a:extLst>
              <a:ext uri="{FF2B5EF4-FFF2-40B4-BE49-F238E27FC236}">
                <a16:creationId xmlns:a16="http://schemas.microsoft.com/office/drawing/2014/main" id="{A49288F1-9E26-83A6-B195-4137DC69C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7312" y="0"/>
            <a:ext cx="32146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34718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3F818-1256-342F-DFAE-ADBE22195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AA4CD2AB-96C1-C6F3-58A7-76F6E296A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626147"/>
            <a:ext cx="9843674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3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Brochures and print materials in local information centers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1C3BCFDB-0E20-BEBB-DDB6-9AC288705CE4}"/>
              </a:ext>
            </a:extLst>
          </p:cNvPr>
          <p:cNvSpPr txBox="1">
            <a:spLocks/>
          </p:cNvSpPr>
          <p:nvPr/>
        </p:nvSpPr>
        <p:spPr>
          <a:xfrm>
            <a:off x="543910" y="2277257"/>
            <a:ext cx="6762146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Design visually appealing brochures </a:t>
            </a:r>
            <a:r>
              <a:rPr lang="en-US" sz="2800" dirty="0">
                <a:solidFill>
                  <a:srgbClr val="6B801F"/>
                </a:solidFill>
              </a:rPr>
              <a:t>highlighting your unique selling points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themed maps </a:t>
            </a:r>
            <a:r>
              <a:rPr lang="en-US" sz="2800" dirty="0">
                <a:solidFill>
                  <a:srgbClr val="6B801F"/>
                </a:solidFill>
              </a:rPr>
              <a:t>(e.g., hiking trails, local producers, historical sites)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Distribute materials </a:t>
            </a:r>
            <a:r>
              <a:rPr lang="en-US" sz="2800" dirty="0">
                <a:solidFill>
                  <a:srgbClr val="6B801F"/>
                </a:solidFill>
              </a:rPr>
              <a:t>at regional airports, train stations, and visitor centers</a:t>
            </a:r>
          </a:p>
        </p:txBody>
      </p:sp>
      <p:pic>
        <p:nvPicPr>
          <p:cNvPr id="3" name="Picture 2" descr="A cartoon of buildings on a green hill&#10;&#10;AI-generated content may be incorrect.">
            <a:extLst>
              <a:ext uri="{FF2B5EF4-FFF2-40B4-BE49-F238E27FC236}">
                <a16:creationId xmlns:a16="http://schemas.microsoft.com/office/drawing/2014/main" id="{5B140819-B950-30EB-0815-4E23289B70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6984" y="-734820"/>
            <a:ext cx="6605016" cy="759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34830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37E9B6-6870-6605-D877-BBC86760A9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4F3608EF-08E9-B5F0-15EB-DAE90D63E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1273690"/>
            <a:ext cx="5454555" cy="1358386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 Scotland’s </a:t>
            </a:r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iCentres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64AC7F9-B254-7842-4935-061FDE7F41F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25ABA1F6-4340-384C-730C-29A137EA2D23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D558519-48A0-D4BF-70B6-D8AC9C726D59}"/>
              </a:ext>
            </a:extLst>
          </p:cNvPr>
          <p:cNvSpPr txBox="1">
            <a:spLocks/>
          </p:cNvSpPr>
          <p:nvPr/>
        </p:nvSpPr>
        <p:spPr>
          <a:xfrm>
            <a:off x="543910" y="2644372"/>
            <a:ext cx="5134514" cy="1358386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These information centers distribute a wide range of local tourism materials.</a:t>
            </a:r>
          </a:p>
        </p:txBody>
      </p:sp>
      <p:pic>
        <p:nvPicPr>
          <p:cNvPr id="34818" name="Picture 2" descr="VisitScotland announces visitor information centres to close over next two  years">
            <a:extLst>
              <a:ext uri="{FF2B5EF4-FFF2-40B4-BE49-F238E27FC236}">
                <a16:creationId xmlns:a16="http://schemas.microsoft.com/office/drawing/2014/main" id="{C2A5245E-EAF5-2B54-2367-142549BB4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5" r="13377"/>
          <a:stretch/>
        </p:blipFill>
        <p:spPr bwMode="auto">
          <a:xfrm>
            <a:off x="6513578" y="0"/>
            <a:ext cx="5678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10CED5F-C8E4-516C-AB21-C9C5CCE1473C}"/>
              </a:ext>
            </a:extLst>
          </p:cNvPr>
          <p:cNvSpPr/>
          <p:nvPr/>
        </p:nvSpPr>
        <p:spPr>
          <a:xfrm>
            <a:off x="642941" y="5719551"/>
            <a:ext cx="8482771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0E891AE5-4B09-B3D6-24BB-3A0A1D2F1F41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8327043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www.visitscotland.com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/about/practical-information/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vic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3207440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8761E6-ABAB-29F3-C82E-13835A9685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E46B0AF7-6937-BB7F-E092-B614CD6DD7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850371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en-US" b="1" dirty="0">
                <a:solidFill>
                  <a:srgbClr val="6B801F"/>
                </a:solidFill>
              </a:rPr>
              <a:t>Collaboration with travel agencies specializing in rural tourism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5C85A3C7-E6A8-6181-D3A1-4A9043DA7D5E}"/>
              </a:ext>
            </a:extLst>
          </p:cNvPr>
          <p:cNvSpPr txBox="1">
            <a:spLocks/>
          </p:cNvSpPr>
          <p:nvPr/>
        </p:nvSpPr>
        <p:spPr>
          <a:xfrm>
            <a:off x="543910" y="2277257"/>
            <a:ext cx="6762146" cy="36943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Partner with agencies </a:t>
            </a:r>
            <a:r>
              <a:rPr lang="en-US" sz="2800" dirty="0">
                <a:solidFill>
                  <a:srgbClr val="6B801F"/>
                </a:solidFill>
              </a:rPr>
              <a:t>focused on eco-tourism, agritourism, or adventure travel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familiarization trips </a:t>
            </a:r>
            <a:r>
              <a:rPr lang="en-US" sz="2800" dirty="0">
                <a:solidFill>
                  <a:srgbClr val="6B801F"/>
                </a:solidFill>
              </a:rPr>
              <a:t>(“fam trip”) for travel agents to experience your destination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Provide comprehensive information </a:t>
            </a:r>
            <a:r>
              <a:rPr lang="en-US" sz="2800" dirty="0">
                <a:solidFill>
                  <a:srgbClr val="6B801F"/>
                </a:solidFill>
              </a:rPr>
              <a:t>and high-quality images for their marketing</a:t>
            </a:r>
          </a:p>
        </p:txBody>
      </p:sp>
      <p:pic>
        <p:nvPicPr>
          <p:cNvPr id="4" name="Picture 3" descr="A white building on a hill&#10;&#10;AI-generated content may be incorrect.">
            <a:extLst>
              <a:ext uri="{FF2B5EF4-FFF2-40B4-BE49-F238E27FC236}">
                <a16:creationId xmlns:a16="http://schemas.microsoft.com/office/drawing/2014/main" id="{A811A84D-5C4F-81FF-6689-1B355223AC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17500"/>
            <a:ext cx="5689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172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5AEF4EFE-DE7C-281F-8A73-B81C7C458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008193"/>
            <a:ext cx="6183461" cy="1676949"/>
          </a:xfrm>
        </p:spPr>
        <p:txBody>
          <a:bodyPr/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Scotland’s North Coast 500 route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190D4E5A-C913-E9C6-4B96-9B6DC7B77C92}"/>
              </a:ext>
            </a:extLst>
          </p:cNvPr>
          <p:cNvSpPr txBox="1">
            <a:spLocks/>
          </p:cNvSpPr>
          <p:nvPr/>
        </p:nvSpPr>
        <p:spPr>
          <a:xfrm>
            <a:off x="451863" y="2584546"/>
            <a:ext cx="4461224" cy="366675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55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scenic driving route showcases authentic Scottish experiences and unique landscapes</a:t>
            </a:r>
            <a:endParaRPr lang="it-IT" sz="2000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ED9479-A43C-61C3-F280-467290939EF7}"/>
              </a:ext>
            </a:extLst>
          </p:cNvPr>
          <p:cNvSpPr/>
          <p:nvPr/>
        </p:nvSpPr>
        <p:spPr>
          <a:xfrm>
            <a:off x="642939" y="478631"/>
            <a:ext cx="174466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D35A9D33-6DC2-008C-8278-9ED109AF8281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142927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352C366F-C3CF-0661-8ABF-05C951BD4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6"/>
          <a:stretch/>
        </p:blipFill>
        <p:spPr bwMode="auto">
          <a:xfrm>
            <a:off x="5712369" y="631371"/>
            <a:ext cx="5743240" cy="5725886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6FECAE1-055C-00D1-3209-ABDFD58479A1}"/>
              </a:ext>
            </a:extLst>
          </p:cNvPr>
          <p:cNvSpPr/>
          <p:nvPr/>
        </p:nvSpPr>
        <p:spPr>
          <a:xfrm>
            <a:off x="642939" y="5719551"/>
            <a:ext cx="3812947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5F24DEA-3980-E487-62A8-3B7E7BEC7393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3543158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www.northcoast500.com </a:t>
            </a:r>
          </a:p>
        </p:txBody>
      </p:sp>
    </p:spTree>
    <p:extLst>
      <p:ext uri="{BB962C8B-B14F-4D97-AF65-F5344CB8AC3E}">
        <p14:creationId xmlns:p14="http://schemas.microsoft.com/office/powerpoint/2010/main" val="10851686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630982-50B1-0B75-4BCB-B754FA521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40E29382-3A4B-2ED1-D1CC-9309222FE0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5021072" cy="1358386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Responsible travel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259166A-E920-E55A-F805-10F80ED09CE6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BA7805EF-49AA-E352-A9D1-833AFBAE892D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769C1D63-F7AE-21CD-84CE-6895C4FB4E5B}"/>
              </a:ext>
            </a:extLst>
          </p:cNvPr>
          <p:cNvSpPr txBox="1">
            <a:spLocks/>
          </p:cNvSpPr>
          <p:nvPr/>
        </p:nvSpPr>
        <p:spPr>
          <a:xfrm>
            <a:off x="543910" y="2644372"/>
            <a:ext cx="5134514" cy="1358386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This agency specializes in sustainable and rural tourism experiences worldwide.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1E8D1D7-68EF-F5A7-1310-4ABC690310CF}"/>
              </a:ext>
            </a:extLst>
          </p:cNvPr>
          <p:cNvSpPr/>
          <p:nvPr/>
        </p:nvSpPr>
        <p:spPr>
          <a:xfrm>
            <a:off x="642941" y="5719551"/>
            <a:ext cx="4836315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5671CC88-0BA7-FAE0-4646-B170586FC894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4616294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www.responsibletravel.com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 descr="Responsible Travel - Wikipedia">
            <a:extLst>
              <a:ext uri="{FF2B5EF4-FFF2-40B4-BE49-F238E27FC236}">
                <a16:creationId xmlns:a16="http://schemas.microsoft.com/office/drawing/2014/main" id="{28C8D419-8FCE-B665-047A-80433054F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075" y="2560637"/>
            <a:ext cx="3556000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744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427B46-34F0-F99B-3A6A-190DE8FDC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4F79FCA5-EF96-CE8D-4A3C-9FAF8A58D0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5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b="1" dirty="0">
                <a:solidFill>
                  <a:srgbClr val="6B801F"/>
                </a:solidFill>
              </a:rPr>
              <a:t>Word-of-mouth marketing through satisfied guests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4D5A47D0-AFED-5ABB-9DBD-0556BFA8B5B2}"/>
              </a:ext>
            </a:extLst>
          </p:cNvPr>
          <p:cNvSpPr txBox="1">
            <a:spLocks/>
          </p:cNvSpPr>
          <p:nvPr/>
        </p:nvSpPr>
        <p:spPr>
          <a:xfrm>
            <a:off x="543909" y="2277257"/>
            <a:ext cx="6922015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Implement a referral program </a:t>
            </a:r>
            <a:r>
              <a:rPr lang="en-US" sz="2800" dirty="0">
                <a:solidFill>
                  <a:srgbClr val="6B801F"/>
                </a:solidFill>
              </a:rPr>
              <a:t>offering discounts for recommendations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Encourage guests to share </a:t>
            </a:r>
            <a:r>
              <a:rPr lang="en-US" sz="2800" dirty="0">
                <a:solidFill>
                  <a:srgbClr val="6B801F"/>
                </a:solidFill>
              </a:rPr>
              <a:t>their experiences on social media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shareable moments </a:t>
            </a:r>
            <a:r>
              <a:rPr lang="en-US" sz="2800" dirty="0">
                <a:solidFill>
                  <a:srgbClr val="6B801F"/>
                </a:solidFill>
              </a:rPr>
              <a:t>or photo opportunities at your location</a:t>
            </a:r>
            <a:endParaRPr lang="it-IT" sz="2800" dirty="0">
              <a:solidFill>
                <a:srgbClr val="6B801F"/>
              </a:solidFill>
            </a:endParaRPr>
          </a:p>
        </p:txBody>
      </p:sp>
      <p:pic>
        <p:nvPicPr>
          <p:cNvPr id="2" name="Picture 1" descr="A person wearing a yellow shirt and hat&#10;&#10;Description automatically generated">
            <a:extLst>
              <a:ext uri="{FF2B5EF4-FFF2-40B4-BE49-F238E27FC236}">
                <a16:creationId xmlns:a16="http://schemas.microsoft.com/office/drawing/2014/main" id="{87691F22-E5CC-DD86-8DD4-A737F71A3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685" y="1542421"/>
            <a:ext cx="2829455" cy="5692067"/>
          </a:xfrm>
          <a:prstGeom prst="rect">
            <a:avLst/>
          </a:prstGeom>
        </p:spPr>
      </p:pic>
      <p:pic>
        <p:nvPicPr>
          <p:cNvPr id="5" name="Picture 4" descr="A cartoon of a person with a backpack&#10;&#10;AI-generated content may be incorrect.">
            <a:extLst>
              <a:ext uri="{FF2B5EF4-FFF2-40B4-BE49-F238E27FC236}">
                <a16:creationId xmlns:a16="http://schemas.microsoft.com/office/drawing/2014/main" id="{3D096864-8859-6CE0-4C61-B87A7277F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9378" y="886443"/>
            <a:ext cx="3019341" cy="60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4625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3E5FA-AB26-7142-9710-702B2E9F94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810EFF4C-8C8A-59C9-A29F-74C88515B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1273690"/>
            <a:ext cx="5836793" cy="1921686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Tasmania’s “</a:t>
            </a:r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Tassie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Specialist” program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31DF3C6-60C7-0C39-9003-AC7465F447F0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DA065976-4480-01B0-B1D4-100F885CFB6B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2C0A2C7-5FF6-8EB3-74EF-B32EEDA02D56}"/>
              </a:ext>
            </a:extLst>
          </p:cNvPr>
          <p:cNvSpPr txBox="1">
            <a:spLocks/>
          </p:cNvSpPr>
          <p:nvPr/>
        </p:nvSpPr>
        <p:spPr>
          <a:xfrm>
            <a:off x="543910" y="2809388"/>
            <a:ext cx="5134514" cy="209420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400" dirty="0">
                <a:solidFill>
                  <a:srgbClr val="6B801F"/>
                </a:solidFill>
              </a:rPr>
              <a:t>While primarily online, this program encourages word-of-mouth promotion by creating destination experts.</a:t>
            </a:r>
          </a:p>
        </p:txBody>
      </p:sp>
      <p:pic>
        <p:nvPicPr>
          <p:cNvPr id="3074" name="Picture 2" descr="Destination Southern Tasmania - Regional Tourism Organisation">
            <a:extLst>
              <a:ext uri="{FF2B5EF4-FFF2-40B4-BE49-F238E27FC236}">
                <a16:creationId xmlns:a16="http://schemas.microsoft.com/office/drawing/2014/main" id="{B00A1CCE-AD06-08AD-2BD2-3A1706471A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7"/>
          <a:stretch/>
        </p:blipFill>
        <p:spPr bwMode="auto">
          <a:xfrm>
            <a:off x="6873073" y="0"/>
            <a:ext cx="5318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755B00F-5C9D-281A-24B2-9DA7E7A731F1}"/>
              </a:ext>
            </a:extLst>
          </p:cNvPr>
          <p:cNvSpPr/>
          <p:nvPr/>
        </p:nvSpPr>
        <p:spPr>
          <a:xfrm>
            <a:off x="642941" y="5719551"/>
            <a:ext cx="937026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BC7521DF-3F83-66C0-DE55-FB72609FA674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9370262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www.discovertasmania.com.au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/trade/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tassie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-specialist-program </a:t>
            </a:r>
          </a:p>
        </p:txBody>
      </p:sp>
    </p:spTree>
    <p:extLst>
      <p:ext uri="{BB962C8B-B14F-4D97-AF65-F5344CB8AC3E}">
        <p14:creationId xmlns:p14="http://schemas.microsoft.com/office/powerpoint/2010/main" val="36301361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D9EDF-FAD6-481C-4888-939C80E7A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A9939730-AE7C-3B98-A09E-7EA5695789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lang="en-US" b="1" dirty="0">
                <a:solidFill>
                  <a:srgbClr val="6B801F"/>
                </a:solidFill>
              </a:rPr>
              <a:t>Local community engagement and events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429208A4-1DBD-80EB-462B-9D74CC108A50}"/>
              </a:ext>
            </a:extLst>
          </p:cNvPr>
          <p:cNvSpPr txBox="1">
            <a:spLocks/>
          </p:cNvSpPr>
          <p:nvPr/>
        </p:nvSpPr>
        <p:spPr>
          <a:xfrm>
            <a:off x="543909" y="2277257"/>
            <a:ext cx="6922015" cy="3694300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Host or sponsor local festivals </a:t>
            </a:r>
            <a:r>
              <a:rPr lang="en-US" sz="2800" dirty="0">
                <a:solidFill>
                  <a:srgbClr val="6B801F"/>
                </a:solidFill>
              </a:rPr>
              <a:t>celebrating regional culture, food, or crafts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Organize volunteer opportunities </a:t>
            </a:r>
            <a:r>
              <a:rPr lang="en-US" sz="2800" dirty="0">
                <a:solidFill>
                  <a:srgbClr val="6B801F"/>
                </a:solidFill>
              </a:rPr>
              <a:t>for tourists to engage with the community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Collaborate with local schools </a:t>
            </a:r>
            <a:r>
              <a:rPr lang="en-US" sz="2800" dirty="0">
                <a:solidFill>
                  <a:srgbClr val="6B801F"/>
                </a:solidFill>
              </a:rPr>
              <a:t>or organizations for educational programs</a:t>
            </a:r>
          </a:p>
        </p:txBody>
      </p:sp>
      <p:pic>
        <p:nvPicPr>
          <p:cNvPr id="2" name="Picture 1" descr="A person wearing a yellow shirt and hat&#10;&#10;Description automatically generated">
            <a:extLst>
              <a:ext uri="{FF2B5EF4-FFF2-40B4-BE49-F238E27FC236}">
                <a16:creationId xmlns:a16="http://schemas.microsoft.com/office/drawing/2014/main" id="{794319EF-04A0-27E8-3719-78F62726B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685" y="1542421"/>
            <a:ext cx="2829455" cy="5692067"/>
          </a:xfrm>
          <a:prstGeom prst="rect">
            <a:avLst/>
          </a:prstGeom>
        </p:spPr>
      </p:pic>
      <p:pic>
        <p:nvPicPr>
          <p:cNvPr id="5" name="Picture 4" descr="A cartoon of a person with a backpack&#10;&#10;AI-generated content may be incorrect.">
            <a:extLst>
              <a:ext uri="{FF2B5EF4-FFF2-40B4-BE49-F238E27FC236}">
                <a16:creationId xmlns:a16="http://schemas.microsoft.com/office/drawing/2014/main" id="{261D340D-42C0-53E4-052D-369D430608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9378" y="886443"/>
            <a:ext cx="3019341" cy="60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8484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9A15A-72D4-904F-E514-86DA31BEFC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1856D129-D173-3AC8-07CB-1101BAB03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399880" cy="1358978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Sani Festival in Greece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2254EBF-D030-E94B-C6A4-4B39523F852E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78ABB6DA-BDF8-9681-D900-5A199A62C429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DEE5056-785A-B479-538F-40332D233621}"/>
              </a:ext>
            </a:extLst>
          </p:cNvPr>
          <p:cNvSpPr txBox="1">
            <a:spLocks/>
          </p:cNvSpPr>
          <p:nvPr/>
        </p:nvSpPr>
        <p:spPr>
          <a:xfrm>
            <a:off x="543910" y="2809388"/>
            <a:ext cx="5134514" cy="2094208"/>
          </a:xfrm>
          <a:prstGeom prst="rect">
            <a:avLst/>
          </a:prstGeom>
        </p:spPr>
        <p:txBody>
          <a:bodyPr>
            <a:normAutofit fontScale="550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45000"/>
              </a:lnSpc>
            </a:pPr>
            <a:r>
              <a:rPr lang="en-US" sz="4400" dirty="0">
                <a:solidFill>
                  <a:srgbClr val="6B801F"/>
                </a:solidFill>
              </a:rPr>
              <a:t>This annual festival in a rural resort area combines local culture with international performers.</a:t>
            </a:r>
          </a:p>
        </p:txBody>
      </p:sp>
      <p:pic>
        <p:nvPicPr>
          <p:cNvPr id="3074" name="Picture 2" descr="Destination Southern Tasmania - Regional Tourism Organisation">
            <a:extLst>
              <a:ext uri="{FF2B5EF4-FFF2-40B4-BE49-F238E27FC236}">
                <a16:creationId xmlns:a16="http://schemas.microsoft.com/office/drawing/2014/main" id="{E20AF754-2701-8294-E5A4-C27250F62F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7"/>
          <a:stretch/>
        </p:blipFill>
        <p:spPr bwMode="auto">
          <a:xfrm>
            <a:off x="6873073" y="0"/>
            <a:ext cx="5318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FCE3DB5-635D-BB43-CDAE-131CAEF41473}"/>
              </a:ext>
            </a:extLst>
          </p:cNvPr>
          <p:cNvSpPr/>
          <p:nvPr/>
        </p:nvSpPr>
        <p:spPr>
          <a:xfrm>
            <a:off x="642941" y="5719551"/>
            <a:ext cx="6551679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740F150B-3D1F-BFA7-1ABD-873CDB647BE3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6235176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www.sani-resort.com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en_GB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sani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-festival</a:t>
            </a:r>
          </a:p>
        </p:txBody>
      </p:sp>
    </p:spTree>
    <p:extLst>
      <p:ext uri="{BB962C8B-B14F-4D97-AF65-F5344CB8AC3E}">
        <p14:creationId xmlns:p14="http://schemas.microsoft.com/office/powerpoint/2010/main" val="401172201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783F69-C222-71C6-0EEA-18C3D1831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8E55D9F0-8E83-E018-E8C7-79A81B69E5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7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b="1" dirty="0">
                <a:solidFill>
                  <a:srgbClr val="6B801F"/>
                </a:solidFill>
              </a:rPr>
              <a:t>Traditional media engagement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969AAC24-D628-9CA5-A26B-DC02EBE207B3}"/>
              </a:ext>
            </a:extLst>
          </p:cNvPr>
          <p:cNvSpPr txBox="1">
            <a:spLocks/>
          </p:cNvSpPr>
          <p:nvPr/>
        </p:nvSpPr>
        <p:spPr>
          <a:xfrm>
            <a:off x="543909" y="2277257"/>
            <a:ext cx="6922015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Invite journalists</a:t>
            </a:r>
            <a:r>
              <a:rPr lang="en-US" sz="2800" dirty="0">
                <a:solidFill>
                  <a:srgbClr val="6B801F"/>
                </a:solidFill>
              </a:rPr>
              <a:t> and travel writers for press trips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Pitch story ideas </a:t>
            </a:r>
            <a:r>
              <a:rPr lang="en-US" sz="2800" dirty="0">
                <a:solidFill>
                  <a:srgbClr val="6B801F"/>
                </a:solidFill>
              </a:rPr>
              <a:t>to regional and national publications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Collaborate with TV travel shows </a:t>
            </a:r>
            <a:r>
              <a:rPr lang="en-US" sz="2800" dirty="0">
                <a:solidFill>
                  <a:srgbClr val="6B801F"/>
                </a:solidFill>
              </a:rPr>
              <a:t>or documentaries</a:t>
            </a:r>
            <a:endParaRPr lang="it-IT" sz="2800" dirty="0">
              <a:solidFill>
                <a:srgbClr val="6B801F"/>
              </a:solidFill>
            </a:endParaRPr>
          </a:p>
        </p:txBody>
      </p:sp>
      <p:pic>
        <p:nvPicPr>
          <p:cNvPr id="2" name="Picture 1" descr="A person wearing a yellow shirt and hat&#10;&#10;Description automatically generated">
            <a:extLst>
              <a:ext uri="{FF2B5EF4-FFF2-40B4-BE49-F238E27FC236}">
                <a16:creationId xmlns:a16="http://schemas.microsoft.com/office/drawing/2014/main" id="{24CD02BA-10D8-5D11-F8DF-730B9E1C09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1685" y="1542421"/>
            <a:ext cx="2829455" cy="5692067"/>
          </a:xfrm>
          <a:prstGeom prst="rect">
            <a:avLst/>
          </a:prstGeom>
        </p:spPr>
      </p:pic>
      <p:pic>
        <p:nvPicPr>
          <p:cNvPr id="5" name="Picture 4" descr="A cartoon of a person with a backpack&#10;&#10;AI-generated content may be incorrect.">
            <a:extLst>
              <a:ext uri="{FF2B5EF4-FFF2-40B4-BE49-F238E27FC236}">
                <a16:creationId xmlns:a16="http://schemas.microsoft.com/office/drawing/2014/main" id="{54CD613B-C664-7273-64C8-F7A45729A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029378" y="886443"/>
            <a:ext cx="3019341" cy="607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8781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788BBE-A438-F76C-F5FF-D737C5EE0E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F196FB4C-8032-E843-58DA-9D2DE6973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2216412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Escape to the Country TV show in the UK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776D1F4-047E-58BE-0220-C8A86A3027B6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CEF93946-A886-581A-6F78-E712C8054486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59067163-989D-0FC6-DDBC-F93B60648337}"/>
              </a:ext>
            </a:extLst>
          </p:cNvPr>
          <p:cNvSpPr txBox="1">
            <a:spLocks/>
          </p:cNvSpPr>
          <p:nvPr/>
        </p:nvSpPr>
        <p:spPr>
          <a:xfrm>
            <a:off x="543910" y="3314891"/>
            <a:ext cx="5134514" cy="209420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program often showcases rural tourism destinations and properties.</a:t>
            </a:r>
          </a:p>
        </p:txBody>
      </p:sp>
      <p:pic>
        <p:nvPicPr>
          <p:cNvPr id="3074" name="Picture 2" descr="Destination Southern Tasmania - Regional Tourism Organisation">
            <a:extLst>
              <a:ext uri="{FF2B5EF4-FFF2-40B4-BE49-F238E27FC236}">
                <a16:creationId xmlns:a16="http://schemas.microsoft.com/office/drawing/2014/main" id="{7A2D17AF-DE1B-2492-47FC-43828893DE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47"/>
          <a:stretch/>
        </p:blipFill>
        <p:spPr bwMode="auto">
          <a:xfrm>
            <a:off x="6873073" y="0"/>
            <a:ext cx="531892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0DB5CDE-24BD-7F22-83E0-07132AF5A4F7}"/>
              </a:ext>
            </a:extLst>
          </p:cNvPr>
          <p:cNvSpPr/>
          <p:nvPr/>
        </p:nvSpPr>
        <p:spPr>
          <a:xfrm>
            <a:off x="642942" y="5719551"/>
            <a:ext cx="623013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394B569F-7F51-18AB-06A7-40221307A13E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6235176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www.bbc.co.uk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programmes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/b006vb2f</a:t>
            </a:r>
          </a:p>
        </p:txBody>
      </p:sp>
    </p:spTree>
    <p:extLst>
      <p:ext uri="{BB962C8B-B14F-4D97-AF65-F5344CB8AC3E}">
        <p14:creationId xmlns:p14="http://schemas.microsoft.com/office/powerpoint/2010/main" val="15909502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DA48DA52-66EA-892F-96DB-13F193AAD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AB7B5F5A-940D-3216-0EAA-56CE9299AB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85764BBA-8511-1818-84A4-CAC667BCC078}"/>
              </a:ext>
            </a:extLst>
          </p:cNvPr>
          <p:cNvSpPr txBox="1">
            <a:spLocks/>
          </p:cNvSpPr>
          <p:nvPr/>
        </p:nvSpPr>
        <p:spPr>
          <a:xfrm>
            <a:off x="359583" y="109928"/>
            <a:ext cx="1695345" cy="31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0" b="1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GB" sz="20000" b="1" i="0" u="none" strike="noStrike" cap="none" dirty="0">
              <a:solidFill>
                <a:srgbClr val="2EA6B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A7C0368-6ADC-9A90-CAB3-A2ACDDC95E45}"/>
              </a:ext>
            </a:extLst>
          </p:cNvPr>
          <p:cNvSpPr txBox="1">
            <a:spLocks/>
          </p:cNvSpPr>
          <p:nvPr/>
        </p:nvSpPr>
        <p:spPr>
          <a:xfrm>
            <a:off x="702514" y="1777350"/>
            <a:ext cx="7115104" cy="304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600" b="1" dirty="0">
                <a:solidFill>
                  <a:schemeClr val="bg1"/>
                </a:solidFill>
              </a:rPr>
              <a:t>Specialization aspects</a:t>
            </a:r>
            <a:endParaRPr lang="en-GB" sz="6600" b="1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543520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84F755-48E7-6695-2C43-86F7B8B6B9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B025C23C-C183-E16B-AA37-5F730605A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1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b="1" dirty="0">
                <a:solidFill>
                  <a:srgbClr val="6B801F"/>
                </a:solidFill>
              </a:rPr>
              <a:t>Family Holidays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306648ED-4804-F787-D0E9-1534666536E5}"/>
              </a:ext>
            </a:extLst>
          </p:cNvPr>
          <p:cNvSpPr txBox="1">
            <a:spLocks/>
          </p:cNvSpPr>
          <p:nvPr/>
        </p:nvSpPr>
        <p:spPr>
          <a:xfrm>
            <a:off x="543909" y="2277257"/>
            <a:ext cx="6922015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Emphasize safety, child-friendly activitie</a:t>
            </a:r>
            <a:r>
              <a:rPr lang="en-US" sz="2800" dirty="0">
                <a:solidFill>
                  <a:srgbClr val="6B801F"/>
                </a:solidFill>
              </a:rPr>
              <a:t>s, and family accommodations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content</a:t>
            </a:r>
            <a:r>
              <a:rPr lang="en-US" sz="2800" dirty="0">
                <a:solidFill>
                  <a:srgbClr val="6B801F"/>
                </a:solidFill>
              </a:rPr>
              <a:t> focused on multi-generational experiences</a:t>
            </a:r>
          </a:p>
        </p:txBody>
      </p:sp>
      <p:pic>
        <p:nvPicPr>
          <p:cNvPr id="9" name="Picture 8" descr="A cartoon of a farm&#10;&#10;AI-generated content may be incorrect.">
            <a:extLst>
              <a:ext uri="{FF2B5EF4-FFF2-40B4-BE49-F238E27FC236}">
                <a16:creationId xmlns:a16="http://schemas.microsoft.com/office/drawing/2014/main" id="{2E897131-9046-4450-FD24-119F82989D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17500"/>
            <a:ext cx="5689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2411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B8BB5-69C4-6039-6B1F-E66797826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B0041FC8-585D-6435-9817-B881C89D3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165038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Center Parcs (Europe)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D402941-B986-1DBC-5D0C-7CDA7F5D8061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3E619D96-8AD9-B04F-9EC0-6D7D8627EDF0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0D46D7D-B883-0FE9-2074-00D33517EC77}"/>
              </a:ext>
            </a:extLst>
          </p:cNvPr>
          <p:cNvSpPr txBox="1">
            <a:spLocks/>
          </p:cNvSpPr>
          <p:nvPr/>
        </p:nvSpPr>
        <p:spPr>
          <a:xfrm>
            <a:off x="543910" y="3314891"/>
            <a:ext cx="5134514" cy="209420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program often showcases rural tourism destinations and properties.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3B382B1-850E-26DE-50AA-CE1E4CF96405}"/>
              </a:ext>
            </a:extLst>
          </p:cNvPr>
          <p:cNvSpPr/>
          <p:nvPr/>
        </p:nvSpPr>
        <p:spPr>
          <a:xfrm>
            <a:off x="642942" y="5719551"/>
            <a:ext cx="391901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DC50C60C-A7D9-D16D-C93F-CEF77C0DCA46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3602508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www.centerparcs.eu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Picture 1" descr="A cartoon of a farm&#10;&#10;AI-generated content may be incorrect.">
            <a:extLst>
              <a:ext uri="{FF2B5EF4-FFF2-40B4-BE49-F238E27FC236}">
                <a16:creationId xmlns:a16="http://schemas.microsoft.com/office/drawing/2014/main" id="{3EC8BA2D-8514-2740-A1FF-02D4F1D52E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17500"/>
            <a:ext cx="5689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443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E8A79BB5-BEF4-EE32-C64D-0F16E203D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567473"/>
            <a:ext cx="8040533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2. Highlight natural beauty and local culture</a:t>
            </a:r>
            <a:endParaRPr lang="it-IT" b="1" dirty="0">
              <a:solidFill>
                <a:srgbClr val="6B801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12C585-FC5C-4C66-C9BD-25D2AC86BE9B}"/>
              </a:ext>
            </a:extLst>
          </p:cNvPr>
          <p:cNvSpPr txBox="1"/>
          <p:nvPr/>
        </p:nvSpPr>
        <p:spPr>
          <a:xfrm>
            <a:off x="537411" y="1982966"/>
            <a:ext cx="7147904" cy="29802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Use professional photography </a:t>
            </a:r>
            <a:r>
              <a:rPr lang="en-US" sz="24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and videos to capture landscapes in different seasons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virtual reality experiences </a:t>
            </a:r>
            <a:r>
              <a:rPr lang="en-US" sz="24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that allow potential visitors to "explore" before booking</a:t>
            </a:r>
          </a:p>
          <a:p>
            <a:pPr>
              <a:lnSpc>
                <a:spcPct val="125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Develop interactive maps </a:t>
            </a:r>
            <a:r>
              <a:rPr lang="en-US" sz="24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highlighting points of interest, scenic routes, and hidden gems</a:t>
            </a:r>
          </a:p>
        </p:txBody>
      </p:sp>
      <p:pic>
        <p:nvPicPr>
          <p:cNvPr id="6" name="Picture 5" descr="A person riding a bike on a hill&#10;&#10;Description automatically generated">
            <a:extLst>
              <a:ext uri="{FF2B5EF4-FFF2-40B4-BE49-F238E27FC236}">
                <a16:creationId xmlns:a16="http://schemas.microsoft.com/office/drawing/2014/main" id="{F5A355B6-8F88-1FDA-0AFC-4FF43C4AC0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072" y="1779955"/>
            <a:ext cx="3976610" cy="5078045"/>
          </a:xfrm>
          <a:prstGeom prst="rect">
            <a:avLst/>
          </a:prstGeom>
        </p:spPr>
      </p:pic>
      <p:pic>
        <p:nvPicPr>
          <p:cNvPr id="7" name="Picture 6" descr="A hot air balloon with a black background&#10;&#10;Description automatically generated">
            <a:extLst>
              <a:ext uri="{FF2B5EF4-FFF2-40B4-BE49-F238E27FC236}">
                <a16:creationId xmlns:a16="http://schemas.microsoft.com/office/drawing/2014/main" id="{D9691965-522F-EC29-BC3C-9A11834CB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70" y="95687"/>
            <a:ext cx="4030930" cy="34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69387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582827-355B-BBA2-B51D-080585C4C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F8B4CA29-4886-6266-4CEF-E2D7DC97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9002025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b="1" dirty="0">
                <a:solidFill>
                  <a:srgbClr val="6B801F"/>
                </a:solidFill>
              </a:rPr>
              <a:t>Active holidays (biking, horsing, hiking, trekking)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2CA17855-F1C8-FEFB-909F-52FC24849080}"/>
              </a:ext>
            </a:extLst>
          </p:cNvPr>
          <p:cNvSpPr txBox="1">
            <a:spLocks/>
          </p:cNvSpPr>
          <p:nvPr/>
        </p:nvSpPr>
        <p:spPr>
          <a:xfrm>
            <a:off x="543909" y="2277257"/>
            <a:ext cx="6922015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Highlight trail maps, </a:t>
            </a:r>
            <a:r>
              <a:rPr lang="en-US" sz="2800" dirty="0">
                <a:solidFill>
                  <a:srgbClr val="6B801F"/>
                </a:solidFill>
              </a:rPr>
              <a:t>difficulty levels, and equipment rentals</a:t>
            </a:r>
          </a:p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for </a:t>
            </a:r>
            <a:r>
              <a:rPr lang="en-US" sz="2800" b="1" dirty="0">
                <a:solidFill>
                  <a:srgbClr val="6B801F"/>
                </a:solidFill>
              </a:rPr>
              <a:t>Partner with sports and outdoor brands </a:t>
            </a:r>
            <a:r>
              <a:rPr lang="en-US" sz="2800" dirty="0">
                <a:solidFill>
                  <a:srgbClr val="6B801F"/>
                </a:solidFill>
              </a:rPr>
              <a:t>cross-promotion</a:t>
            </a:r>
            <a:endParaRPr lang="it-IT" sz="2800" dirty="0">
              <a:solidFill>
                <a:srgbClr val="6B801F"/>
              </a:solidFill>
            </a:endParaRPr>
          </a:p>
        </p:txBody>
      </p:sp>
      <p:pic>
        <p:nvPicPr>
          <p:cNvPr id="3" name="Picture 2" descr="A person riding a bike on a hill&#10;&#10;AI-generated content may be incorrect.">
            <a:extLst>
              <a:ext uri="{FF2B5EF4-FFF2-40B4-BE49-F238E27FC236}">
                <a16:creationId xmlns:a16="http://schemas.microsoft.com/office/drawing/2014/main" id="{30EE6FD1-B1C5-B7FF-BEA4-5EABD4F0C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10" y="0"/>
            <a:ext cx="537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0097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1398769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Moab, Utah (USA)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2672459"/>
            <a:ext cx="5134514" cy="209420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program often showcases rural tourism destinations and properties.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2" y="5719551"/>
            <a:ext cx="5315731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5160003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www.discovermoab.com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/biking </a:t>
            </a:r>
          </a:p>
        </p:txBody>
      </p:sp>
      <p:pic>
        <p:nvPicPr>
          <p:cNvPr id="5124" name="Picture 4" descr="Moab Utah Bike Roadtrip USA">
            <a:extLst>
              <a:ext uri="{FF2B5EF4-FFF2-40B4-BE49-F238E27FC236}">
                <a16:creationId xmlns:a16="http://schemas.microsoft.com/office/drawing/2014/main" id="{D8EFF3CC-7968-A6C8-602C-1B0EC1BA80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7" r="35137"/>
          <a:stretch/>
        </p:blipFill>
        <p:spPr bwMode="auto">
          <a:xfrm>
            <a:off x="6742691" y="0"/>
            <a:ext cx="55029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89228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54D45B-74FA-3C8B-DA55-3960012585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A83CEA7E-0D0D-C450-64E9-EF472B1608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3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b="1" dirty="0">
                <a:solidFill>
                  <a:srgbClr val="6B801F"/>
                </a:solidFill>
              </a:rPr>
              <a:t>Agrotourism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268B51A1-D34D-A341-02FF-D78E84284D7B}"/>
              </a:ext>
            </a:extLst>
          </p:cNvPr>
          <p:cNvSpPr txBox="1">
            <a:spLocks/>
          </p:cNvSpPr>
          <p:nvPr/>
        </p:nvSpPr>
        <p:spPr>
          <a:xfrm>
            <a:off x="543910" y="1835129"/>
            <a:ext cx="6118148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Showcase farm-to-table experiences </a:t>
            </a:r>
            <a:r>
              <a:rPr lang="en-US" sz="2800" dirty="0">
                <a:solidFill>
                  <a:srgbClr val="6B801F"/>
                </a:solidFill>
              </a:rPr>
              <a:t>and hands-on agricultural activities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Use storytelling </a:t>
            </a:r>
            <a:r>
              <a:rPr lang="en-US" sz="2800" dirty="0">
                <a:solidFill>
                  <a:srgbClr val="6B801F"/>
                </a:solidFill>
              </a:rPr>
              <a:t>to connect visitors with local farmers and producers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6B801F"/>
              </a:solidFill>
            </a:endParaRPr>
          </a:p>
        </p:txBody>
      </p:sp>
      <p:pic>
        <p:nvPicPr>
          <p:cNvPr id="3" name="Picture 2" descr="A cartoon of a farm&#10;&#10;AI-generated content may be incorrect.">
            <a:extLst>
              <a:ext uri="{FF2B5EF4-FFF2-40B4-BE49-F238E27FC236}">
                <a16:creationId xmlns:a16="http://schemas.microsoft.com/office/drawing/2014/main" id="{7D50DFB9-71CA-D4F1-6F44-1205AAE19C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17500"/>
            <a:ext cx="5689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8235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2216412"/>
          </a:xfrm>
        </p:spPr>
        <p:txBody>
          <a:bodyPr anchor="t">
            <a:normAutofit fontScale="90000"/>
          </a:bodyPr>
          <a:lstStyle/>
          <a:p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Agriturismo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Poggio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Covili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(Tuscany, Italy)</a:t>
            </a:r>
            <a:b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3314891"/>
            <a:ext cx="5134514" cy="2094208"/>
          </a:xfrm>
          <a:prstGeom prst="rect">
            <a:avLst/>
          </a:prstGeom>
        </p:spPr>
        <p:txBody>
          <a:bodyPr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farm stay offers authentic agricultural experiences in the Tuscan countryside.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2" y="5719551"/>
            <a:ext cx="4200363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3903959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www.poggiocovili.it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146" name="Picture 2" descr="Poggio Covili, Tuscany, Italy | San Quirico d'Orcia, Tuscany… | Flickr">
            <a:extLst>
              <a:ext uri="{FF2B5EF4-FFF2-40B4-BE49-F238E27FC236}">
                <a16:creationId xmlns:a16="http://schemas.microsoft.com/office/drawing/2014/main" id="{1204A3AB-3E2F-D634-9135-E971993991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78" r="40908"/>
          <a:stretch/>
        </p:blipFill>
        <p:spPr bwMode="auto">
          <a:xfrm>
            <a:off x="6060644" y="6919"/>
            <a:ext cx="6131356" cy="685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20594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8CED9A-568F-9818-2AF7-906104731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184C8137-CBCD-D419-265A-7EBC3732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</a:t>
            </a:r>
            <a:r>
              <a:rPr lang="en-US" b="1" dirty="0">
                <a:solidFill>
                  <a:srgbClr val="6B801F"/>
                </a:solidFill>
              </a:rPr>
              <a:t>Cultural tourism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37CE4157-D397-D036-DFEA-7D270538F511}"/>
              </a:ext>
            </a:extLst>
          </p:cNvPr>
          <p:cNvSpPr txBox="1">
            <a:spLocks/>
          </p:cNvSpPr>
          <p:nvPr/>
        </p:nvSpPr>
        <p:spPr>
          <a:xfrm>
            <a:off x="543909" y="1714549"/>
            <a:ext cx="5786553" cy="4364704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themed itineraries </a:t>
            </a:r>
            <a:r>
              <a:rPr lang="en-US" sz="2800" dirty="0">
                <a:solidFill>
                  <a:srgbClr val="6B801F"/>
                </a:solidFill>
              </a:rPr>
              <a:t>around local history, art, and traditions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Collaborate with museums</a:t>
            </a:r>
            <a:r>
              <a:rPr lang="en-US" sz="2800" dirty="0">
                <a:solidFill>
                  <a:srgbClr val="6B801F"/>
                </a:solidFill>
              </a:rPr>
              <a:t>, galleries, and cultural institutions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6B801F"/>
              </a:solidFill>
            </a:endParaRPr>
          </a:p>
        </p:txBody>
      </p:sp>
      <p:pic>
        <p:nvPicPr>
          <p:cNvPr id="3" name="Picture 2" descr="A white building on a hill&#10;&#10;AI-generated content may be incorrect.">
            <a:extLst>
              <a:ext uri="{FF2B5EF4-FFF2-40B4-BE49-F238E27FC236}">
                <a16:creationId xmlns:a16="http://schemas.microsoft.com/office/drawing/2014/main" id="{9B57CF23-5077-D21D-EB40-5B97F450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17500"/>
            <a:ext cx="5689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29581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2216412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Cultureway</a:t>
            </a:r>
            <a:b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(Ireland)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2742040"/>
            <a:ext cx="5134514" cy="209420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company offers curated cultural experiences and themed tours across Ireland.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2" y="5719551"/>
            <a:ext cx="376828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3612556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www.cultureway.ie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170" name="Picture 2" descr="The Best Ancient Sites In Ireland (10 Historic Irish Attractions Not To  Miss)">
            <a:extLst>
              <a:ext uri="{FF2B5EF4-FFF2-40B4-BE49-F238E27FC236}">
                <a16:creationId xmlns:a16="http://schemas.microsoft.com/office/drawing/2014/main" id="{9D4F0AB1-1E17-74EF-986A-83FA006E56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02"/>
          <a:stretch/>
        </p:blipFill>
        <p:spPr bwMode="auto">
          <a:xfrm>
            <a:off x="6013101" y="0"/>
            <a:ext cx="61788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990754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77857C-9A4A-B555-E1C3-D012736258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63392F0-2572-85B5-502A-CA8C9D553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5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b="1" dirty="0">
                <a:solidFill>
                  <a:srgbClr val="6B801F"/>
                </a:solidFill>
              </a:rPr>
              <a:t>Educational tourism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BE0FCA5B-25F4-C7F5-CF5A-AF659577DFA6}"/>
              </a:ext>
            </a:extLst>
          </p:cNvPr>
          <p:cNvSpPr txBox="1">
            <a:spLocks/>
          </p:cNvSpPr>
          <p:nvPr/>
        </p:nvSpPr>
        <p:spPr>
          <a:xfrm>
            <a:off x="543909" y="2277257"/>
            <a:ext cx="6922015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Partner with schools and universities </a:t>
            </a:r>
            <a:r>
              <a:rPr lang="en-US" sz="2800" dirty="0">
                <a:solidFill>
                  <a:srgbClr val="6B801F"/>
                </a:solidFill>
              </a:rPr>
              <a:t>for field trips and study programs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workshops and courses </a:t>
            </a:r>
            <a:r>
              <a:rPr lang="en-US" sz="2800" dirty="0">
                <a:solidFill>
                  <a:srgbClr val="6B801F"/>
                </a:solidFill>
              </a:rPr>
              <a:t>on local crafts, language, or cuisine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6B801F"/>
              </a:solidFill>
            </a:endParaRPr>
          </a:p>
        </p:txBody>
      </p:sp>
      <p:pic>
        <p:nvPicPr>
          <p:cNvPr id="3" name="Picture 2" descr="A yellow bus on a hill&#10;&#10;AI-generated content may be incorrect.">
            <a:extLst>
              <a:ext uri="{FF2B5EF4-FFF2-40B4-BE49-F238E27FC236}">
                <a16:creationId xmlns:a16="http://schemas.microsoft.com/office/drawing/2014/main" id="{CE3E1845-31F4-34E5-430D-9F5E9CC1AF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2400" y="317500"/>
            <a:ext cx="56896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1288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2216412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The Island School (Bahamas)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3314891"/>
            <a:ext cx="5134514" cy="2094208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semester program for high school students combines academics with hands-on environmental studies.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2" y="5719551"/>
            <a:ext cx="409988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380347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www.islandschool.org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04CBBC0C-EE1D-2910-DA0C-5D772828B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8" r="23790"/>
          <a:stretch/>
        </p:blipFill>
        <p:spPr bwMode="auto">
          <a:xfrm>
            <a:off x="6268474" y="0"/>
            <a:ext cx="59235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14456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88C9BE-6B70-16BE-159A-10AA36C812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4B952158-9934-AB07-A5F4-BE976EA302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6. </a:t>
            </a:r>
            <a:r>
              <a:rPr lang="en-US" b="1" dirty="0">
                <a:solidFill>
                  <a:srgbClr val="6B801F"/>
                </a:solidFill>
              </a:rPr>
              <a:t>Gastronomy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02C72E5A-170D-8328-DC0C-FD2856CD0F0B}"/>
              </a:ext>
            </a:extLst>
          </p:cNvPr>
          <p:cNvSpPr txBox="1">
            <a:spLocks/>
          </p:cNvSpPr>
          <p:nvPr/>
        </p:nvSpPr>
        <p:spPr>
          <a:xfrm>
            <a:off x="543909" y="1815033"/>
            <a:ext cx="5552091" cy="3694300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food and wine trails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Organize cooking classes </a:t>
            </a:r>
            <a:r>
              <a:rPr lang="en-US" sz="2800" dirty="0">
                <a:solidFill>
                  <a:srgbClr val="6B801F"/>
                </a:solidFill>
              </a:rPr>
              <a:t>and tasting events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Collaborate with local chefs </a:t>
            </a:r>
            <a:r>
              <a:rPr lang="en-US" sz="2800" dirty="0">
                <a:solidFill>
                  <a:srgbClr val="6B801F"/>
                </a:solidFill>
              </a:rPr>
              <a:t>and food producers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6B801F"/>
              </a:solidFill>
            </a:endParaRPr>
          </a:p>
        </p:txBody>
      </p:sp>
      <p:pic>
        <p:nvPicPr>
          <p:cNvPr id="3" name="Picture 2" descr="A kite with strings on a black background&#10;&#10;AI-generated content may be incorrect.">
            <a:extLst>
              <a:ext uri="{FF2B5EF4-FFF2-40B4-BE49-F238E27FC236}">
                <a16:creationId xmlns:a16="http://schemas.microsoft.com/office/drawing/2014/main" id="{4BEF4A22-A46A-7DFF-E719-EC211FE550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5212" y="0"/>
            <a:ext cx="537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04496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2216412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 Rioja (Spain)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2068895"/>
            <a:ext cx="5134514" cy="209420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region is famous for its wine routes and gastronomic experiences.</a:t>
            </a:r>
          </a:p>
        </p:txBody>
      </p:sp>
      <p:pic>
        <p:nvPicPr>
          <p:cNvPr id="9218" name="Picture 2" descr="Where to Go Wine Tasting in Rioja Spain - Savored Journeys">
            <a:extLst>
              <a:ext uri="{FF2B5EF4-FFF2-40B4-BE49-F238E27FC236}">
                <a16:creationId xmlns:a16="http://schemas.microsoft.com/office/drawing/2014/main" id="{9009AA6A-26EE-1E51-A78B-9FAF4C5AF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4" r="33018"/>
          <a:stretch/>
        </p:blipFill>
        <p:spPr bwMode="auto">
          <a:xfrm>
            <a:off x="6535883" y="0"/>
            <a:ext cx="56773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1" y="5719551"/>
            <a:ext cx="7144531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69" y="5744144"/>
            <a:ext cx="7269053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www.lariojaturismo.com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</a:t>
            </a:r>
            <a:r>
              <a:rPr lang="en-US" sz="2000" b="1" dirty="0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/gastronomy-wine </a:t>
            </a:r>
          </a:p>
        </p:txBody>
      </p:sp>
    </p:spTree>
    <p:extLst>
      <p:ext uri="{BB962C8B-B14F-4D97-AF65-F5344CB8AC3E}">
        <p14:creationId xmlns:p14="http://schemas.microsoft.com/office/powerpoint/2010/main" val="11949282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4E5155-CBAB-C971-79BA-69DB2E4260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F4A7C04C-9CA6-47DD-7F75-2DF7FEE98E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008193"/>
            <a:ext cx="5356147" cy="1676949"/>
          </a:xfrm>
        </p:spPr>
        <p:txBody>
          <a:bodyPr/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New Zealand’s Pure campaign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2F8A381C-CE22-9027-9C85-2614667C49B8}"/>
              </a:ext>
            </a:extLst>
          </p:cNvPr>
          <p:cNvSpPr txBox="1">
            <a:spLocks/>
          </p:cNvSpPr>
          <p:nvPr/>
        </p:nvSpPr>
        <p:spPr>
          <a:xfrm>
            <a:off x="451863" y="2584546"/>
            <a:ext cx="4461224" cy="366675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>
              <a:lnSpc>
                <a:spcPct val="155000"/>
              </a:lnSpc>
              <a:spcAft>
                <a:spcPts val="1200"/>
              </a:spcAft>
            </a:pPr>
            <a:r>
              <a:rPr lang="en-US" sz="20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This long-running campaign effectively highlights the country's natural beauty and </a:t>
            </a:r>
            <a:r>
              <a:rPr lang="en-US" sz="2000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Maori</a:t>
            </a:r>
            <a:r>
              <a:rPr lang="en-US" sz="20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culture.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9DA1722-1AEE-6E79-E4FC-C06D51F30C5E}"/>
              </a:ext>
            </a:extLst>
          </p:cNvPr>
          <p:cNvSpPr/>
          <p:nvPr/>
        </p:nvSpPr>
        <p:spPr>
          <a:xfrm>
            <a:off x="642939" y="478631"/>
            <a:ext cx="174466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375383DF-A636-1A63-E84F-E800240C25AD}"/>
              </a:ext>
            </a:extLst>
          </p:cNvPr>
          <p:cNvSpPr txBox="1">
            <a:spLocks/>
          </p:cNvSpPr>
          <p:nvPr/>
        </p:nvSpPr>
        <p:spPr>
          <a:xfrm>
            <a:off x="798668" y="503224"/>
            <a:ext cx="142927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6D4E872-FFC6-3194-F9F9-5744010EC5B9}"/>
              </a:ext>
            </a:extLst>
          </p:cNvPr>
          <p:cNvSpPr/>
          <p:nvPr/>
        </p:nvSpPr>
        <p:spPr>
          <a:xfrm>
            <a:off x="642939" y="5719551"/>
            <a:ext cx="3979861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AD58B70B-5090-0C37-E6C4-DD2E5F5A8D71}"/>
              </a:ext>
            </a:extLst>
          </p:cNvPr>
          <p:cNvSpPr txBox="1">
            <a:spLocks/>
          </p:cNvSpPr>
          <p:nvPr/>
        </p:nvSpPr>
        <p:spPr>
          <a:xfrm>
            <a:off x="798668" y="5744144"/>
            <a:ext cx="3722531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www.newzealand.com</a:t>
            </a:r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</a:t>
            </a:r>
            <a:r>
              <a:rPr lang="it-IT" sz="2000" b="1" dirty="0" err="1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int</a:t>
            </a:r>
            <a:endParaRPr lang="it-IT" sz="2000" b="1" dirty="0">
              <a:solidFill>
                <a:srgbClr val="BCD63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3133D25-09DF-0E84-E0E0-E6E170884E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81" r="11190"/>
          <a:stretch/>
        </p:blipFill>
        <p:spPr bwMode="auto">
          <a:xfrm>
            <a:off x="6091133" y="-1"/>
            <a:ext cx="6100867" cy="689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50312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FA8DB-00C1-0863-2EFD-9C75D09F2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E4793243-026B-24B0-AEFE-1EA2D9B20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7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b="1" dirty="0">
                <a:solidFill>
                  <a:srgbClr val="6B801F"/>
                </a:solidFill>
              </a:rPr>
              <a:t>Spa and thermal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0696A1BE-E448-1FCD-2DD1-9CB0134E1FC0}"/>
              </a:ext>
            </a:extLst>
          </p:cNvPr>
          <p:cNvSpPr txBox="1">
            <a:spLocks/>
          </p:cNvSpPr>
          <p:nvPr/>
        </p:nvSpPr>
        <p:spPr>
          <a:xfrm>
            <a:off x="543909" y="1724597"/>
            <a:ext cx="5746359" cy="385223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Highlight unique natural resources </a:t>
            </a:r>
            <a:r>
              <a:rPr lang="en-US" sz="2800" dirty="0">
                <a:solidFill>
                  <a:srgbClr val="6B801F"/>
                </a:solidFill>
              </a:rPr>
              <a:t>and health benefits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wellness packages </a:t>
            </a:r>
            <a:r>
              <a:rPr lang="en-US" sz="2800" dirty="0">
                <a:solidFill>
                  <a:srgbClr val="6B801F"/>
                </a:solidFill>
              </a:rPr>
              <a:t>combining treatments with other activities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6B801F"/>
              </a:solidFill>
            </a:endParaRPr>
          </a:p>
        </p:txBody>
      </p:sp>
      <p:pic>
        <p:nvPicPr>
          <p:cNvPr id="4" name="Picture 3" descr="A group of mountains with black background&#10;&#10;AI-generated content may be incorrect.">
            <a:extLst>
              <a:ext uri="{FF2B5EF4-FFF2-40B4-BE49-F238E27FC236}">
                <a16:creationId xmlns:a16="http://schemas.microsoft.com/office/drawing/2014/main" id="{9E5D1F4E-E14E-9E19-E82E-0732827F35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10" y="0"/>
            <a:ext cx="537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83442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1429317"/>
          </a:xfrm>
        </p:spPr>
        <p:txBody>
          <a:bodyPr anchor="t">
            <a:normAutofit fontScale="90000"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Thermae Bath Spa (UK)</a:t>
            </a:r>
            <a:br>
              <a:rPr lang="en-US" b="1" dirty="0">
                <a:solidFill>
                  <a:srgbClr val="6B801F"/>
                </a:solidFill>
              </a:rPr>
            </a:br>
            <a:endParaRPr lang="en-US" b="1" dirty="0">
              <a:solidFill>
                <a:srgbClr val="6B801F"/>
              </a:solidFill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2590536"/>
            <a:ext cx="5134514" cy="2094208"/>
          </a:xfrm>
          <a:prstGeom prst="rect">
            <a:avLst/>
          </a:prstGeom>
        </p:spPr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This spa combines historic Roman baths with modern wellness facilities.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2" y="5719551"/>
            <a:ext cx="4773120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4520258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www.thermaebathspa.com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B9064A3-C62A-29ED-48B3-236B31C460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86" r="26649"/>
          <a:stretch/>
        </p:blipFill>
        <p:spPr bwMode="auto">
          <a:xfrm>
            <a:off x="5918479" y="0"/>
            <a:ext cx="6273521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926383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E837BA-AD6A-CB11-67FB-4019CDB6E3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35EF2517-0EE3-6A3E-0799-486820E668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8. </a:t>
            </a:r>
            <a:r>
              <a:rPr lang="en-US" b="1" dirty="0">
                <a:solidFill>
                  <a:srgbClr val="6B801F"/>
                </a:solidFill>
              </a:rPr>
              <a:t>Nature-based tourism (birding, flora and fauna watching)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CB22CEC2-6F86-06F9-49A1-449BA55543A9}"/>
              </a:ext>
            </a:extLst>
          </p:cNvPr>
          <p:cNvSpPr txBox="1">
            <a:spLocks/>
          </p:cNvSpPr>
          <p:nvPr/>
        </p:nvSpPr>
        <p:spPr>
          <a:xfrm>
            <a:off x="543909" y="2277257"/>
            <a:ext cx="6922015" cy="4314462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Focus on unique local ecosystems </a:t>
            </a:r>
            <a:r>
              <a:rPr lang="en-US" sz="2800" dirty="0">
                <a:solidFill>
                  <a:srgbClr val="6B801F"/>
                </a:solidFill>
              </a:rPr>
              <a:t>and biodiversity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guided tours </a:t>
            </a:r>
            <a:r>
              <a:rPr lang="en-US" sz="2800" dirty="0">
                <a:solidFill>
                  <a:srgbClr val="6B801F"/>
                </a:solidFill>
              </a:rPr>
              <a:t>with expert naturalists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Provide high-quality viewing equipment </a:t>
            </a:r>
            <a:r>
              <a:rPr lang="en-US" sz="2800" dirty="0">
                <a:solidFill>
                  <a:srgbClr val="6B801F"/>
                </a:solidFill>
              </a:rPr>
              <a:t>(binoculars, spotting scopes)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wildlife viewing blinds </a:t>
            </a:r>
            <a:r>
              <a:rPr lang="en-US" sz="2800" dirty="0">
                <a:solidFill>
                  <a:srgbClr val="6B801F"/>
                </a:solidFill>
              </a:rPr>
              <a:t>or hides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educational programs </a:t>
            </a:r>
            <a:r>
              <a:rPr lang="en-US" sz="2800" dirty="0">
                <a:solidFill>
                  <a:srgbClr val="6B801F"/>
                </a:solidFill>
              </a:rPr>
              <a:t>about local conservation efforts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6B801F"/>
              </a:solidFill>
            </a:endParaRPr>
          </a:p>
        </p:txBody>
      </p:sp>
      <p:pic>
        <p:nvPicPr>
          <p:cNvPr id="3" name="Picture 2" descr="A tree with sheep in the grass&#10;&#10;AI-generated content may be incorrect.">
            <a:extLst>
              <a:ext uri="{FF2B5EF4-FFF2-40B4-BE49-F238E27FC236}">
                <a16:creationId xmlns:a16="http://schemas.microsoft.com/office/drawing/2014/main" id="{A130F5E8-2C39-5EF9-249E-094329E3A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510" y="0"/>
            <a:ext cx="53704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8621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1318785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Costa Rica’s Osa Peninsula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2617068"/>
            <a:ext cx="5134514" cy="2094208"/>
          </a:xfrm>
          <a:prstGeom prst="rect">
            <a:avLst/>
          </a:prstGeo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Known for its incredible biodiversity, the Osa Peninsula offers world-class birding and wildlife watching opportunities.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2" y="5719551"/>
            <a:ext cx="5546843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5297330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www.osapeninsulacostarica.com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1266" name="Picture 2" descr="Best Things To Do on the Osa Peninsula | Costa Rica Experts">
            <a:extLst>
              <a:ext uri="{FF2B5EF4-FFF2-40B4-BE49-F238E27FC236}">
                <a16:creationId xmlns:a16="http://schemas.microsoft.com/office/drawing/2014/main" id="{6B5AAC23-51D1-6532-7CE8-C6EFF180F1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4" r="16564"/>
          <a:stretch/>
        </p:blipFill>
        <p:spPr bwMode="auto">
          <a:xfrm>
            <a:off x="6043361" y="16604"/>
            <a:ext cx="6148639" cy="6841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56609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AE9B4F-45E9-2BC6-C165-2B786F06E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4BC9D411-C47E-95EE-C90E-F27398F0B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09" y="626147"/>
            <a:ext cx="10271729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9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</a:t>
            </a:r>
            <a:r>
              <a:rPr lang="en-US" b="1" dirty="0">
                <a:solidFill>
                  <a:srgbClr val="6B801F"/>
                </a:solidFill>
              </a:rPr>
              <a:t>Romantic tourism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2C75D0C-58DE-A11F-524C-AA66CE17E6FA}"/>
              </a:ext>
            </a:extLst>
          </p:cNvPr>
          <p:cNvSpPr txBox="1">
            <a:spLocks/>
          </p:cNvSpPr>
          <p:nvPr/>
        </p:nvSpPr>
        <p:spPr>
          <a:xfrm>
            <a:off x="543909" y="1644210"/>
            <a:ext cx="6922015" cy="4244123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intimate experiences </a:t>
            </a:r>
            <a:r>
              <a:rPr lang="en-US" sz="2800" dirty="0">
                <a:solidFill>
                  <a:srgbClr val="6B801F"/>
                </a:solidFill>
              </a:rPr>
              <a:t>for couples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secluded accommodations </a:t>
            </a:r>
            <a:r>
              <a:rPr lang="en-US" sz="2800" dirty="0">
                <a:solidFill>
                  <a:srgbClr val="6B801F"/>
                </a:solidFill>
              </a:rPr>
              <a:t>with scenic views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Provide couples' spa treatments </a:t>
            </a:r>
            <a:r>
              <a:rPr lang="en-US" sz="2800" dirty="0">
                <a:solidFill>
                  <a:srgbClr val="6B801F"/>
                </a:solidFill>
              </a:rPr>
              <a:t>and romantic dining options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Organize special events </a:t>
            </a:r>
            <a:r>
              <a:rPr lang="en-US" sz="2800" dirty="0">
                <a:solidFill>
                  <a:srgbClr val="6B801F"/>
                </a:solidFill>
              </a:rPr>
              <a:t>like sunset cruises or private picnics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photography services </a:t>
            </a:r>
            <a:r>
              <a:rPr lang="en-US" sz="2800" dirty="0">
                <a:solidFill>
                  <a:srgbClr val="6B801F"/>
                </a:solidFill>
              </a:rPr>
              <a:t>to capture romantic moments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6B801F"/>
              </a:solidFill>
            </a:endParaRPr>
          </a:p>
        </p:txBody>
      </p:sp>
      <p:pic>
        <p:nvPicPr>
          <p:cNvPr id="2" name="Picture 1" descr="A person wearing a yellow shirt and hat&#10;&#10;Description automatically generated">
            <a:extLst>
              <a:ext uri="{FF2B5EF4-FFF2-40B4-BE49-F238E27FC236}">
                <a16:creationId xmlns:a16="http://schemas.microsoft.com/office/drawing/2014/main" id="{444909DB-F8CD-775C-1057-8DF80FF41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404418" y="2652776"/>
            <a:ext cx="2179846" cy="4385236"/>
          </a:xfrm>
          <a:prstGeom prst="rect">
            <a:avLst/>
          </a:prstGeom>
        </p:spPr>
      </p:pic>
      <p:pic>
        <p:nvPicPr>
          <p:cNvPr id="3" name="Picture 2" descr="A cartoon of a person with a backpack&#10;&#10;AI-generated content may be incorrect.">
            <a:extLst>
              <a:ext uri="{FF2B5EF4-FFF2-40B4-BE49-F238E27FC236}">
                <a16:creationId xmlns:a16="http://schemas.microsoft.com/office/drawing/2014/main" id="{1329742C-ABC5-4D49-59FF-24C128F3E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2011" y="2178469"/>
            <a:ext cx="2326136" cy="4679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5801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4775018" cy="1398769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Santorini</a:t>
            </a:r>
            <a:b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(Greece)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2672459"/>
            <a:ext cx="5134514" cy="209420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While not exclusively rural, Santorini's villages offer romantic experiences with stunning views and intimate settings.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2" y="5719551"/>
            <a:ext cx="3527124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3301057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www.santorini.gr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2290" name="Picture 2" descr="First Timers Guide to Santorini Greece - The Detailed Local">
            <a:extLst>
              <a:ext uri="{FF2B5EF4-FFF2-40B4-BE49-F238E27FC236}">
                <a16:creationId xmlns:a16="http://schemas.microsoft.com/office/drawing/2014/main" id="{5D3D2A20-692B-FDAE-FE07-89EAB341BE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29524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186D9E-3393-F976-3761-99F5E0A8A8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CC9E4A12-18CC-D662-C32C-472425565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626147"/>
            <a:ext cx="8057480" cy="1386460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10. Holistic (forest bathing, herbal medicine, et</a:t>
            </a:r>
            <a:r>
              <a:rPr lang="en-US" b="1" dirty="0">
                <a:solidFill>
                  <a:srgbClr val="6B801F"/>
                </a:solidFill>
              </a:rPr>
              <a:t>c.)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1D03B751-406C-D87A-B03B-82A930F95F5D}"/>
              </a:ext>
            </a:extLst>
          </p:cNvPr>
          <p:cNvSpPr txBox="1">
            <a:spLocks/>
          </p:cNvSpPr>
          <p:nvPr/>
        </p:nvSpPr>
        <p:spPr>
          <a:xfrm>
            <a:off x="543909" y="2277257"/>
            <a:ext cx="6922015" cy="4153688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Develop programs </a:t>
            </a:r>
            <a:r>
              <a:rPr lang="en-US" sz="2800" dirty="0">
                <a:solidFill>
                  <a:srgbClr val="6B801F"/>
                </a:solidFill>
              </a:rPr>
              <a:t>that integrate local natural healing traditions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guided forest bathing experiences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Create herbal medicine workshops </a:t>
            </a:r>
            <a:r>
              <a:rPr lang="en-US" sz="2800" dirty="0">
                <a:solidFill>
                  <a:srgbClr val="6B801F"/>
                </a:solidFill>
              </a:rPr>
              <a:t>using local plants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Provide meditation and yoga retreats </a:t>
            </a:r>
            <a:r>
              <a:rPr lang="en-US" sz="2800" dirty="0">
                <a:solidFill>
                  <a:srgbClr val="6B801F"/>
                </a:solidFill>
              </a:rPr>
              <a:t>in natural settings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</a:rPr>
              <a:t>Offer detox programs </a:t>
            </a:r>
            <a:r>
              <a:rPr lang="en-US" sz="2800" dirty="0">
                <a:solidFill>
                  <a:srgbClr val="6B801F"/>
                </a:solidFill>
              </a:rPr>
              <a:t>incorporating local, organic cuisine</a:t>
            </a:r>
          </a:p>
          <a:p>
            <a:pPr>
              <a:lnSpc>
                <a:spcPct val="125000"/>
              </a:lnSpc>
            </a:pPr>
            <a:endParaRPr lang="en-US" sz="2800" dirty="0">
              <a:solidFill>
                <a:srgbClr val="6B801F"/>
              </a:solidFill>
            </a:endParaRPr>
          </a:p>
        </p:txBody>
      </p:sp>
      <p:pic>
        <p:nvPicPr>
          <p:cNvPr id="3" name="Picture 2" descr="A solar panels and a tree&#10;&#10;AI-generated content may be incorrect.">
            <a:extLst>
              <a:ext uri="{FF2B5EF4-FFF2-40B4-BE49-F238E27FC236}">
                <a16:creationId xmlns:a16="http://schemas.microsoft.com/office/drawing/2014/main" id="{145A6709-92BE-8492-B622-E75607C404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9602" y="1808702"/>
            <a:ext cx="4392398" cy="5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274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F1A46-33D7-0D03-65BA-9024081D1A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3">
            <a:extLst>
              <a:ext uri="{FF2B5EF4-FFF2-40B4-BE49-F238E27FC236}">
                <a16:creationId xmlns:a16="http://schemas.microsoft.com/office/drawing/2014/main" id="{241A1EB9-62C4-ECBE-EB7A-9E21478AF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910" y="1273690"/>
            <a:ext cx="5042974" cy="2444200"/>
          </a:xfrm>
        </p:spPr>
        <p:txBody>
          <a:bodyPr anchor="t">
            <a:normAutofit/>
          </a:bodyPr>
          <a:lstStyle/>
          <a:p>
            <a:r>
              <a:rPr lang="en-US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Gwinganna</a:t>
            </a:r>
            <a:r>
              <a:rPr lang="en-US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Lifestyle Retreat, Australia</a:t>
            </a:r>
            <a:endParaRPr lang="it-IT" b="1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134B143C-A28F-3E38-690B-AAD954AB357B}"/>
              </a:ext>
            </a:extLst>
          </p:cNvPr>
          <p:cNvSpPr/>
          <p:nvPr/>
        </p:nvSpPr>
        <p:spPr>
          <a:xfrm>
            <a:off x="642940" y="478631"/>
            <a:ext cx="1670492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1" name="Titolo 4">
            <a:extLst>
              <a:ext uri="{FF2B5EF4-FFF2-40B4-BE49-F238E27FC236}">
                <a16:creationId xmlns:a16="http://schemas.microsoft.com/office/drawing/2014/main" id="{0CEA9719-A710-7FE0-2AA7-9D73E9B64402}"/>
              </a:ext>
            </a:extLst>
          </p:cNvPr>
          <p:cNvSpPr txBox="1">
            <a:spLocks/>
          </p:cNvSpPr>
          <p:nvPr/>
        </p:nvSpPr>
        <p:spPr>
          <a:xfrm>
            <a:off x="798669" y="503224"/>
            <a:ext cx="1450755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EXAMPLE </a:t>
            </a:r>
          </a:p>
        </p:txBody>
      </p:sp>
      <p:sp>
        <p:nvSpPr>
          <p:cNvPr id="7" name="Segnaposto testo 4">
            <a:extLst>
              <a:ext uri="{FF2B5EF4-FFF2-40B4-BE49-F238E27FC236}">
                <a16:creationId xmlns:a16="http://schemas.microsoft.com/office/drawing/2014/main" id="{6DA3967B-6908-C19B-5E7A-A38A76D9A385}"/>
              </a:ext>
            </a:extLst>
          </p:cNvPr>
          <p:cNvSpPr txBox="1">
            <a:spLocks/>
          </p:cNvSpPr>
          <p:nvPr/>
        </p:nvSpPr>
        <p:spPr>
          <a:xfrm>
            <a:off x="543910" y="3314891"/>
            <a:ext cx="5134514" cy="2094208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125000"/>
              </a:lnSpc>
            </a:pPr>
            <a:r>
              <a:rPr lang="en-US" sz="2800" dirty="0">
                <a:solidFill>
                  <a:srgbClr val="6B801F"/>
                </a:solidFill>
              </a:rPr>
              <a:t>Located in rural Queensland, this retreat offers holistic wellness programs including forest bathing and herbal medicine.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E0C7EA19-94F5-3006-B7E7-3750705250CD}"/>
              </a:ext>
            </a:extLst>
          </p:cNvPr>
          <p:cNvSpPr/>
          <p:nvPr/>
        </p:nvSpPr>
        <p:spPr>
          <a:xfrm>
            <a:off x="642942" y="5719551"/>
            <a:ext cx="4049638" cy="485775"/>
          </a:xfrm>
          <a:prstGeom prst="roundRect">
            <a:avLst>
              <a:gd name="adj" fmla="val 50000"/>
            </a:avLst>
          </a:prstGeom>
          <a:solidFill>
            <a:srgbClr val="97B0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R" dirty="0"/>
          </a:p>
        </p:txBody>
      </p:sp>
      <p:sp>
        <p:nvSpPr>
          <p:cNvPr id="15" name="Titolo 4">
            <a:extLst>
              <a:ext uri="{FF2B5EF4-FFF2-40B4-BE49-F238E27FC236}">
                <a16:creationId xmlns:a16="http://schemas.microsoft.com/office/drawing/2014/main" id="{EB2A6178-AD78-0FAB-9E08-DB46EB4C46B8}"/>
              </a:ext>
            </a:extLst>
          </p:cNvPr>
          <p:cNvSpPr txBox="1">
            <a:spLocks/>
          </p:cNvSpPr>
          <p:nvPr/>
        </p:nvSpPr>
        <p:spPr>
          <a:xfrm>
            <a:off x="798670" y="5744144"/>
            <a:ext cx="3702992" cy="471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it-IT" sz="2000" b="1" dirty="0">
                <a:solidFill>
                  <a:srgbClr val="BCD63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VISIT: </a:t>
            </a:r>
            <a:r>
              <a:rPr lang="en-US" sz="2000" b="1" dirty="0" err="1">
                <a:solidFill>
                  <a:srgbClr val="B9D33C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www.gwinganna.com</a:t>
            </a:r>
            <a:endParaRPr lang="en-US" sz="2000" b="1" dirty="0">
              <a:solidFill>
                <a:srgbClr val="B9D33C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3314" name="Picture 2" descr="Spa &amp; Wellness Menu | Award-winning Spa Retreat Gold Coast | Gwinganna  Lifestyle Retreat">
            <a:extLst>
              <a:ext uri="{FF2B5EF4-FFF2-40B4-BE49-F238E27FC236}">
                <a16:creationId xmlns:a16="http://schemas.microsoft.com/office/drawing/2014/main" id="{1A37DF82-59A7-A362-0B61-3695B65FF1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9" r="15690"/>
          <a:stretch/>
        </p:blipFill>
        <p:spPr bwMode="auto">
          <a:xfrm>
            <a:off x="5992166" y="0"/>
            <a:ext cx="61998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185932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>
          <a:extLst>
            <a:ext uri="{FF2B5EF4-FFF2-40B4-BE49-F238E27FC236}">
              <a16:creationId xmlns:a16="http://schemas.microsoft.com/office/drawing/2014/main" id="{B5ACA46E-C5FF-CA32-74D6-E954880D9A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477B831E-E23E-5F65-9653-32B68564EB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F0A75440-08A7-0382-16B9-8A869875A588}"/>
              </a:ext>
            </a:extLst>
          </p:cNvPr>
          <p:cNvSpPr txBox="1">
            <a:spLocks/>
          </p:cNvSpPr>
          <p:nvPr/>
        </p:nvSpPr>
        <p:spPr>
          <a:xfrm>
            <a:off x="359583" y="109928"/>
            <a:ext cx="1695345" cy="3187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20000" b="1" dirty="0">
                <a:solidFill>
                  <a:srgbClr val="2EA6BA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endParaRPr lang="en-GB" sz="20000" b="1" i="0" u="none" strike="noStrike" cap="none" dirty="0">
              <a:solidFill>
                <a:srgbClr val="2EA6BA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E57DD28-3F35-99B4-AA1B-BB8AB3EF91F9}"/>
              </a:ext>
            </a:extLst>
          </p:cNvPr>
          <p:cNvSpPr txBox="1">
            <a:spLocks/>
          </p:cNvSpPr>
          <p:nvPr/>
        </p:nvSpPr>
        <p:spPr>
          <a:xfrm>
            <a:off x="702514" y="1703777"/>
            <a:ext cx="9282734" cy="304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6600" b="1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Product s</a:t>
            </a:r>
            <a:r>
              <a:rPr lang="en-GB" sz="6600" b="1" dirty="0">
                <a:solidFill>
                  <a:schemeClr val="bg1"/>
                </a:solidFill>
              </a:rPr>
              <a:t>pecific marketing strategies</a:t>
            </a:r>
            <a:endParaRPr lang="en-GB" sz="6600" b="1" i="0" u="none" strike="noStrike" cap="none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718728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4FE06D-8FBC-89C6-4196-DDD564381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a fence and a solar panel&#10;&#10;Description automatically generated">
            <a:extLst>
              <a:ext uri="{FF2B5EF4-FFF2-40B4-BE49-F238E27FC236}">
                <a16:creationId xmlns:a16="http://schemas.microsoft.com/office/drawing/2014/main" id="{A546403F-F423-8AB8-0859-9CC5D7FF0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4CD51599-C68B-E66D-A30D-9F66EE579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1" y="365125"/>
            <a:ext cx="11454892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Develop specialized content</a:t>
            </a:r>
            <a:endParaRPr lang="it-IT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52DD3AC-C207-00D0-A55D-AE9B1509A381}"/>
              </a:ext>
            </a:extLst>
          </p:cNvPr>
          <p:cNvSpPr txBox="1">
            <a:spLocks/>
          </p:cNvSpPr>
          <p:nvPr/>
        </p:nvSpPr>
        <p:spPr>
          <a:xfrm>
            <a:off x="455115" y="1787987"/>
            <a:ext cx="10307373" cy="32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Create detailed guides </a:t>
            </a:r>
            <a:r>
              <a:rPr lang="en-US" sz="2800" dirty="0">
                <a:solidFill>
                  <a:schemeClr val="bg1"/>
                </a:solidFill>
              </a:rPr>
              <a:t>about local flora, fauna, and ecosystems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Share romantic itineraries </a:t>
            </a:r>
            <a:r>
              <a:rPr lang="en-US" sz="2800" dirty="0">
                <a:solidFill>
                  <a:schemeClr val="bg1"/>
                </a:solidFill>
              </a:rPr>
              <a:t>and couple's testimonials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Produce videos </a:t>
            </a:r>
            <a:r>
              <a:rPr lang="en-US" sz="2800" dirty="0">
                <a:solidFill>
                  <a:schemeClr val="bg1"/>
                </a:solidFill>
              </a:rPr>
              <a:t>demonstrating wellness practices in your natural setting</a:t>
            </a:r>
          </a:p>
        </p:txBody>
      </p:sp>
    </p:spTree>
    <p:extLst>
      <p:ext uri="{BB962C8B-B14F-4D97-AF65-F5344CB8AC3E}">
        <p14:creationId xmlns:p14="http://schemas.microsoft.com/office/powerpoint/2010/main" val="8115560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8CA12F-4270-E7D1-7918-BB94ACE3C6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F7F26D37-17E6-4FD1-FD65-687946D4E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0" y="567473"/>
            <a:ext cx="8040533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rgbClr val="6B801F"/>
                </a:solidFill>
              </a:rPr>
              <a:t>3. Showcase sustainability and eco-friendly practices</a:t>
            </a:r>
            <a:endParaRPr lang="it-IT" b="1" dirty="0">
              <a:solidFill>
                <a:srgbClr val="6B801F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63BC79-AB3F-02CB-D2EF-58A733AEB4F6}"/>
              </a:ext>
            </a:extLst>
          </p:cNvPr>
          <p:cNvSpPr txBox="1"/>
          <p:nvPr/>
        </p:nvSpPr>
        <p:spPr>
          <a:xfrm>
            <a:off x="537410" y="1982966"/>
            <a:ext cx="8504989" cy="2743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Highlight initiatives </a:t>
            </a:r>
            <a:r>
              <a:rPr lang="en-US" sz="28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such as renewable energy use, waste reduction, and conservation efforts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Display </a:t>
            </a:r>
            <a:r>
              <a:rPr lang="en-US" sz="2800" b="1" dirty="0" err="1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organisations</a:t>
            </a: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with eco-certifications</a:t>
            </a:r>
          </a:p>
          <a:p>
            <a:pPr>
              <a:lnSpc>
                <a:spcPct val="125000"/>
              </a:lnSpc>
            </a:pPr>
            <a:r>
              <a:rPr lang="en-US" sz="2800" b="1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Create content</a:t>
            </a:r>
            <a:r>
              <a:rPr lang="en-US" sz="2800" dirty="0">
                <a:solidFill>
                  <a:srgbClr val="6B801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educating visitors on how to travel responsibly in rural areas</a:t>
            </a:r>
            <a:endParaRPr lang="it-IT" sz="2800" dirty="0">
              <a:solidFill>
                <a:srgbClr val="6B801F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 descr="A person riding a bike on a hill&#10;&#10;Description automatically generated">
            <a:extLst>
              <a:ext uri="{FF2B5EF4-FFF2-40B4-BE49-F238E27FC236}">
                <a16:creationId xmlns:a16="http://schemas.microsoft.com/office/drawing/2014/main" id="{F184C006-7E69-3AC5-04EC-D7E0F742AD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7072" y="1779955"/>
            <a:ext cx="3976610" cy="5078045"/>
          </a:xfrm>
          <a:prstGeom prst="rect">
            <a:avLst/>
          </a:prstGeom>
        </p:spPr>
      </p:pic>
      <p:pic>
        <p:nvPicPr>
          <p:cNvPr id="7" name="Picture 6" descr="A hot air balloon with a black background&#10;&#10;Description automatically generated">
            <a:extLst>
              <a:ext uri="{FF2B5EF4-FFF2-40B4-BE49-F238E27FC236}">
                <a16:creationId xmlns:a16="http://schemas.microsoft.com/office/drawing/2014/main" id="{AFA54DE0-FE73-6B01-4227-A9F7B71501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8670" y="95687"/>
            <a:ext cx="4030930" cy="346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3839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F5E9A-4FAA-71F4-916E-C9502F19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yellow background&#10;&#10;AI-generated content may be incorrect.">
            <a:extLst>
              <a:ext uri="{FF2B5EF4-FFF2-40B4-BE49-F238E27FC236}">
                <a16:creationId xmlns:a16="http://schemas.microsoft.com/office/drawing/2014/main" id="{CDFC6096-F434-407C-5DC5-B21DF5855A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2A0156BE-DBE9-6E81-5E0C-E87D49D1B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1" y="365125"/>
            <a:ext cx="11454892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Partner with relevant organizations</a:t>
            </a:r>
            <a:endParaRPr lang="it-IT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063E2F49-AD3E-FB4F-FC7B-DDE89A8D55B2}"/>
              </a:ext>
            </a:extLst>
          </p:cNvPr>
          <p:cNvSpPr txBox="1">
            <a:spLocks/>
          </p:cNvSpPr>
          <p:nvPr/>
        </p:nvSpPr>
        <p:spPr>
          <a:xfrm>
            <a:off x="455115" y="1787987"/>
            <a:ext cx="10307373" cy="32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Collaborate with bird watching societies </a:t>
            </a:r>
            <a:r>
              <a:rPr lang="en-US" sz="2800" dirty="0">
                <a:solidFill>
                  <a:schemeClr val="bg1"/>
                </a:solidFill>
              </a:rPr>
              <a:t>or wildlife conservation groups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Partner with wedding planners </a:t>
            </a:r>
            <a:r>
              <a:rPr lang="en-US" sz="2800" dirty="0">
                <a:solidFill>
                  <a:schemeClr val="bg1"/>
                </a:solidFill>
              </a:rPr>
              <a:t>and honeymoon specialists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Work with wellness influencers </a:t>
            </a:r>
            <a:r>
              <a:rPr lang="en-US" sz="2800" dirty="0">
                <a:solidFill>
                  <a:schemeClr val="bg1"/>
                </a:solidFill>
              </a:rPr>
              <a:t>and holistic health practitioners</a:t>
            </a:r>
          </a:p>
          <a:p>
            <a:pPr marL="114300" algn="l">
              <a:lnSpc>
                <a:spcPct val="1250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A cartoon of a farm&#10;&#10;AI-generated content may be incorrect.">
            <a:extLst>
              <a:ext uri="{FF2B5EF4-FFF2-40B4-BE49-F238E27FC236}">
                <a16:creationId xmlns:a16="http://schemas.microsoft.com/office/drawing/2014/main" id="{172658EA-D7D0-F1CA-0815-208AD8B01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696" y="2615184"/>
            <a:ext cx="3690838" cy="4242816"/>
          </a:xfrm>
          <a:prstGeom prst="rect">
            <a:avLst/>
          </a:prstGeom>
        </p:spPr>
      </p:pic>
      <p:pic>
        <p:nvPicPr>
          <p:cNvPr id="9" name="Picture 8" descr="A kite with strings on a black background&#10;&#10;Description automatically generated">
            <a:extLst>
              <a:ext uri="{FF2B5EF4-FFF2-40B4-BE49-F238E27FC236}">
                <a16:creationId xmlns:a16="http://schemas.microsoft.com/office/drawing/2014/main" id="{861CA557-A367-A561-35AF-2FDE547E15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894" y="1690688"/>
            <a:ext cx="1933106" cy="24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3844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71A74-FC9C-365C-C091-BAA3F5875C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a fence and a solar panel&#10;&#10;Description automatically generated">
            <a:extLst>
              <a:ext uri="{FF2B5EF4-FFF2-40B4-BE49-F238E27FC236}">
                <a16:creationId xmlns:a16="http://schemas.microsoft.com/office/drawing/2014/main" id="{40FE27A5-AED3-4D02-D358-E2DC1AA19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" y="0"/>
            <a:ext cx="12187066" cy="6858000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8E89C38D-E65C-8EB3-E40F-E9C7191BA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1" y="365125"/>
            <a:ext cx="11454892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 Utilize social media</a:t>
            </a:r>
            <a:endParaRPr lang="it-IT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3AF77116-3457-62F1-0F14-6B134F1E6A39}"/>
              </a:ext>
            </a:extLst>
          </p:cNvPr>
          <p:cNvSpPr txBox="1">
            <a:spLocks/>
          </p:cNvSpPr>
          <p:nvPr/>
        </p:nvSpPr>
        <p:spPr>
          <a:xfrm>
            <a:off x="455115" y="1787987"/>
            <a:ext cx="10307373" cy="32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Encourage visitors to share their nature photos </a:t>
            </a:r>
            <a:r>
              <a:rPr lang="en-US" sz="2800" dirty="0">
                <a:solidFill>
                  <a:schemeClr val="bg1"/>
                </a:solidFill>
              </a:rPr>
              <a:t>with specific hashtags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Run Instagram contests </a:t>
            </a:r>
            <a:r>
              <a:rPr lang="en-US" sz="2800" dirty="0">
                <a:solidFill>
                  <a:schemeClr val="bg1"/>
                </a:solidFill>
              </a:rPr>
              <a:t>for most romantic photo taken at your location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Share short wellness tips </a:t>
            </a:r>
            <a:r>
              <a:rPr lang="en-US" sz="2800" dirty="0">
                <a:solidFill>
                  <a:schemeClr val="bg1"/>
                </a:solidFill>
              </a:rPr>
              <a:t>or meditations on platforms like TikTok or Instagram Reels</a:t>
            </a:r>
          </a:p>
          <a:p>
            <a:pPr marL="114300" algn="l">
              <a:lnSpc>
                <a:spcPct val="1250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5182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D0B3E2-DF68-424A-AF1D-3C94A13EDD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yellow background&#10;&#10;AI-generated content may be incorrect.">
            <a:extLst>
              <a:ext uri="{FF2B5EF4-FFF2-40B4-BE49-F238E27FC236}">
                <a16:creationId xmlns:a16="http://schemas.microsoft.com/office/drawing/2014/main" id="{4BE4250F-979D-AA3E-7EE2-763F229BD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1C1E90E8-5DB1-5BC0-158F-AAF52FA19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1" y="365125"/>
            <a:ext cx="11454892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4. Develop unique packages</a:t>
            </a:r>
            <a:endParaRPr lang="it-IT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8660A0A8-8E94-DB38-2CD7-E7F67CA85687}"/>
              </a:ext>
            </a:extLst>
          </p:cNvPr>
          <p:cNvSpPr txBox="1">
            <a:spLocks/>
          </p:cNvSpPr>
          <p:nvPr/>
        </p:nvSpPr>
        <p:spPr>
          <a:xfrm>
            <a:off x="455115" y="1787987"/>
            <a:ext cx="10307373" cy="32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Create multi-day birding tours </a:t>
            </a:r>
            <a:r>
              <a:rPr lang="en-US" sz="2800" dirty="0">
                <a:solidFill>
                  <a:schemeClr val="bg1"/>
                </a:solidFill>
              </a:rPr>
              <a:t>with local experts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Offer all-inclusive romantic getaways </a:t>
            </a:r>
            <a:r>
              <a:rPr lang="en-US" sz="2800" dirty="0">
                <a:solidFill>
                  <a:schemeClr val="bg1"/>
                </a:solidFill>
              </a:rPr>
              <a:t>with special amenities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Develop immersive wellness retreats </a:t>
            </a:r>
            <a:r>
              <a:rPr lang="en-US" sz="2800" dirty="0">
                <a:solidFill>
                  <a:schemeClr val="bg1"/>
                </a:solidFill>
              </a:rPr>
              <a:t>combining various holistic practices</a:t>
            </a:r>
          </a:p>
          <a:p>
            <a:pPr marL="114300" algn="l">
              <a:lnSpc>
                <a:spcPct val="1250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A cartoon of a farm&#10;&#10;AI-generated content may be incorrect.">
            <a:extLst>
              <a:ext uri="{FF2B5EF4-FFF2-40B4-BE49-F238E27FC236}">
                <a16:creationId xmlns:a16="http://schemas.microsoft.com/office/drawing/2014/main" id="{BEDF9566-60F7-8F4B-2AFD-4AB75F433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696" y="2615184"/>
            <a:ext cx="3690838" cy="4242816"/>
          </a:xfrm>
          <a:prstGeom prst="rect">
            <a:avLst/>
          </a:prstGeom>
        </p:spPr>
      </p:pic>
      <p:pic>
        <p:nvPicPr>
          <p:cNvPr id="9" name="Picture 8" descr="A kite with strings on a black background&#10;&#10;Description automatically generated">
            <a:extLst>
              <a:ext uri="{FF2B5EF4-FFF2-40B4-BE49-F238E27FC236}">
                <a16:creationId xmlns:a16="http://schemas.microsoft.com/office/drawing/2014/main" id="{92CD3A81-05F8-2283-D58C-D502BFB65C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894" y="1690688"/>
            <a:ext cx="1933106" cy="24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396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9980D-6A43-69C3-4D78-D38C84FFB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and yellow background&#10;&#10;AI-generated content may be incorrect.">
            <a:extLst>
              <a:ext uri="{FF2B5EF4-FFF2-40B4-BE49-F238E27FC236}">
                <a16:creationId xmlns:a16="http://schemas.microsoft.com/office/drawing/2014/main" id="{402ECEE6-0A59-ADA5-1E47-068E7D9F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" y="0"/>
            <a:ext cx="12189533" cy="6859388"/>
          </a:xfrm>
          <a:prstGeom prst="rect">
            <a:avLst/>
          </a:prstGeom>
        </p:spPr>
      </p:pic>
      <p:sp>
        <p:nvSpPr>
          <p:cNvPr id="5" name="Titolo 4">
            <a:extLst>
              <a:ext uri="{FF2B5EF4-FFF2-40B4-BE49-F238E27FC236}">
                <a16:creationId xmlns:a16="http://schemas.microsoft.com/office/drawing/2014/main" id="{8B7E9220-CCBB-3E69-DDC4-04BFFB079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7411" y="696720"/>
            <a:ext cx="11454892" cy="1325563"/>
          </a:xfrm>
        </p:spPr>
        <p:txBody>
          <a:bodyPr wrap="square" anchor="ctr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5. Leverage user reviews and testimonials</a:t>
            </a:r>
            <a:endParaRPr lang="it-IT" b="1" dirty="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F2E5B4EC-172A-4D97-8D43-E26B4818F01D}"/>
              </a:ext>
            </a:extLst>
          </p:cNvPr>
          <p:cNvSpPr txBox="1">
            <a:spLocks/>
          </p:cNvSpPr>
          <p:nvPr/>
        </p:nvSpPr>
        <p:spPr>
          <a:xfrm>
            <a:off x="455115" y="2119582"/>
            <a:ext cx="10307373" cy="3213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Encourage guests to leave detailed reviews </a:t>
            </a:r>
            <a:r>
              <a:rPr lang="en-US" sz="2800" dirty="0">
                <a:solidFill>
                  <a:schemeClr val="bg1"/>
                </a:solidFill>
              </a:rPr>
              <a:t>about their nature experiences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Share couples' stories and testimonials </a:t>
            </a:r>
            <a:r>
              <a:rPr lang="en-US" sz="2800" dirty="0">
                <a:solidFill>
                  <a:schemeClr val="bg1"/>
                </a:solidFill>
              </a:rPr>
              <a:t>on your website and social media</a:t>
            </a:r>
          </a:p>
          <a:p>
            <a:pPr marL="114300" algn="l">
              <a:lnSpc>
                <a:spcPct val="125000"/>
              </a:lnSpc>
            </a:pPr>
            <a:r>
              <a:rPr lang="en-US" sz="2800" b="1" dirty="0">
                <a:solidFill>
                  <a:schemeClr val="bg1"/>
                </a:solidFill>
              </a:rPr>
              <a:t>Collect and showcase before-and-after testimonials </a:t>
            </a:r>
            <a:r>
              <a:rPr lang="en-US" sz="2800" dirty="0">
                <a:solidFill>
                  <a:schemeClr val="bg1"/>
                </a:solidFill>
              </a:rPr>
              <a:t>from wellness retreat participants</a:t>
            </a:r>
          </a:p>
          <a:p>
            <a:pPr marL="114300" algn="l">
              <a:lnSpc>
                <a:spcPct val="125000"/>
              </a:lnSpc>
            </a:pP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8" name="Picture 7" descr="A cartoon of a farm&#10;&#10;AI-generated content may be incorrect.">
            <a:extLst>
              <a:ext uri="{FF2B5EF4-FFF2-40B4-BE49-F238E27FC236}">
                <a16:creationId xmlns:a16="http://schemas.microsoft.com/office/drawing/2014/main" id="{CC09E08B-F38F-7982-A028-4955524E9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8696" y="2615184"/>
            <a:ext cx="3690838" cy="4242816"/>
          </a:xfrm>
          <a:prstGeom prst="rect">
            <a:avLst/>
          </a:prstGeom>
        </p:spPr>
      </p:pic>
      <p:pic>
        <p:nvPicPr>
          <p:cNvPr id="9" name="Picture 8" descr="A kite with strings on a black background&#10;&#10;Description automatically generated">
            <a:extLst>
              <a:ext uri="{FF2B5EF4-FFF2-40B4-BE49-F238E27FC236}">
                <a16:creationId xmlns:a16="http://schemas.microsoft.com/office/drawing/2014/main" id="{06CEC4C7-F172-A166-A38B-BD6BED3C49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8894" y="1690688"/>
            <a:ext cx="1933106" cy="246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0529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hill with windmills and buildings&#10;&#10;Description automatically generated">
            <a:extLst>
              <a:ext uri="{FF2B5EF4-FFF2-40B4-BE49-F238E27FC236}">
                <a16:creationId xmlns:a16="http://schemas.microsoft.com/office/drawing/2014/main" id="{64E37277-2EF1-C604-3941-482A0F1B4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7" y="0"/>
            <a:ext cx="12189533" cy="6859388"/>
          </a:xfrm>
          <a:prstGeom prst="rect">
            <a:avLst/>
          </a:prstGeom>
        </p:spPr>
      </p:pic>
      <p:pic>
        <p:nvPicPr>
          <p:cNvPr id="3" name="Picture 2" descr="A black and white photo of a flag&#10;&#10;Description automatically generated">
            <a:extLst>
              <a:ext uri="{FF2B5EF4-FFF2-40B4-BE49-F238E27FC236}">
                <a16:creationId xmlns:a16="http://schemas.microsoft.com/office/drawing/2014/main" id="{15F2CFDE-E627-6E4A-90E3-CDEB95011A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29509" y="574731"/>
            <a:ext cx="3105443" cy="1212027"/>
          </a:xfrm>
          <a:prstGeom prst="rect">
            <a:avLst/>
          </a:prstGeom>
        </p:spPr>
      </p:pic>
      <p:sp>
        <p:nvSpPr>
          <p:cNvPr id="4" name="Titolo 1">
            <a:extLst>
              <a:ext uri="{FF2B5EF4-FFF2-40B4-BE49-F238E27FC236}">
                <a16:creationId xmlns:a16="http://schemas.microsoft.com/office/drawing/2014/main" id="{582D4FD8-8C30-B1EE-77D7-BC9427F37146}"/>
              </a:ext>
            </a:extLst>
          </p:cNvPr>
          <p:cNvSpPr txBox="1">
            <a:spLocks/>
          </p:cNvSpPr>
          <p:nvPr/>
        </p:nvSpPr>
        <p:spPr>
          <a:xfrm>
            <a:off x="557048" y="3016100"/>
            <a:ext cx="6526924" cy="3040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GB" sz="4800" b="1" i="0" u="none" strike="noStrike" cap="none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Calibri"/>
              </a:rPr>
              <a:t>Thank you!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>
        <a:spAutoFit/>
      </a:bodyPr>
      <a:lstStyle>
        <a:defPPr algn="l">
          <a:lnSpc>
            <a:spcPct val="125000"/>
          </a:lnSpc>
          <a:defRPr sz="1600" dirty="0" smtClean="0">
            <a:solidFill>
              <a:srgbClr val="6B801F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861</TotalTime>
  <Words>3160</Words>
  <Application>Microsoft Macintosh PowerPoint</Application>
  <PresentationFormat>Widescreen</PresentationFormat>
  <Paragraphs>397</Paragraphs>
  <Slides>94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94</vt:i4>
      </vt:variant>
    </vt:vector>
  </HeadingPairs>
  <TitlesOfParts>
    <vt:vector size="100" baseType="lpstr">
      <vt:lpstr>Open sans</vt:lpstr>
      <vt:lpstr>Calibri</vt:lpstr>
      <vt:lpstr>Open sans</vt:lpstr>
      <vt:lpstr>Arial</vt:lpstr>
      <vt:lpstr>Office-téma</vt:lpstr>
      <vt:lpstr>Office-téma</vt:lpstr>
      <vt:lpstr>PowerPoint Presentation</vt:lpstr>
      <vt:lpstr>PowerPoint Presentation</vt:lpstr>
      <vt:lpstr>Online vs. offline</vt:lpstr>
      <vt:lpstr>PowerPoint Presentation</vt:lpstr>
      <vt:lpstr>1. Emphasize unique experiences and authenticity</vt:lpstr>
      <vt:lpstr>Scotland’s North Coast 500 route</vt:lpstr>
      <vt:lpstr>2. Highlight natural beauty and local culture</vt:lpstr>
      <vt:lpstr>New Zealand’s Pure campaign</vt:lpstr>
      <vt:lpstr>3. Showcase sustainability and eco-friendly practices</vt:lpstr>
      <vt:lpstr>Costa Rica’s Certification for Sustainable Tourism (CST) program</vt:lpstr>
      <vt:lpstr>4. Use high-quality, immersive imagery and video content</vt:lpstr>
      <vt:lpstr>Use high quality immersive imagery and video content</vt:lpstr>
      <vt:lpstr>5. Leverage user-generated content and reviews</vt:lpstr>
      <vt:lpstr>Scotland’s ”Only in Scotland” Campaign</vt:lpstr>
      <vt:lpstr>PowerPoint Presentation</vt:lpstr>
      <vt:lpstr>1. Website optimization</vt:lpstr>
      <vt:lpstr>1. Website optimization</vt:lpstr>
      <vt:lpstr>1. Website optimization</vt:lpstr>
      <vt:lpstr>Visit California’s responsive website</vt:lpstr>
      <vt:lpstr>2. Social media marketing</vt:lpstr>
      <vt:lpstr>#visitFaroe</vt:lpstr>
      <vt:lpstr>#LoveDublin</vt:lpstr>
      <vt:lpstr>Krka National Park, Croatia</vt:lpstr>
      <vt:lpstr>2. Social media marketing</vt:lpstr>
      <vt:lpstr>My Switzerland</vt:lpstr>
      <vt:lpstr>2. Social media marketing</vt:lpstr>
      <vt:lpstr>New Zealand 100% Pure</vt:lpstr>
      <vt:lpstr>2. Social media marketing</vt:lpstr>
      <vt:lpstr>2. Social media marketing</vt:lpstr>
      <vt:lpstr>2. Social media marketing</vt:lpstr>
      <vt:lpstr>2. Social media marketing</vt:lpstr>
      <vt:lpstr>2. Social media marketing</vt:lpstr>
      <vt:lpstr>Gleneagles Hotel, Scotland</vt:lpstr>
      <vt:lpstr>Rural &amp; Industrial Design and Building Association (RIDBA)</vt:lpstr>
      <vt:lpstr>3. Content marketing</vt:lpstr>
      <vt:lpstr>3. Content marketing</vt:lpstr>
      <vt:lpstr>Wonderful Copenhagen’s neighborhood guides</vt:lpstr>
      <vt:lpstr>4. E-mail marketing</vt:lpstr>
      <vt:lpstr>4. E-mail marketing</vt:lpstr>
      <vt:lpstr>Visit Scotland’s personalized newsletters</vt:lpstr>
      <vt:lpstr>5. Search engine optimization (SEO)</vt:lpstr>
      <vt:lpstr>5. Search engine optimization (SEO)</vt:lpstr>
      <vt:lpstr>Visit Florida’s extensive use of location-specific pages</vt:lpstr>
      <vt:lpstr>6. Influencer partnerships</vt:lpstr>
      <vt:lpstr>Visit Iceland’s “Inspired by Iceland” campaign</vt:lpstr>
      <vt:lpstr>Thailand’s collaboration with travel vloggers</vt:lpstr>
      <vt:lpstr>7.Online travel agencies (OTAs) and metasearch engines</vt:lpstr>
      <vt:lpstr>Booking.com’s promotion of rural and eco-friendly accomodation</vt:lpstr>
      <vt:lpstr>Airbnb’s “Farm Stays” category</vt:lpstr>
      <vt:lpstr>TripAdvisor's rural destination pages </vt:lpstr>
      <vt:lpstr>PowerPoint Presentation</vt:lpstr>
      <vt:lpstr>Offline strategies</vt:lpstr>
      <vt:lpstr>1. Partnerships with local businesses and attractions</vt:lpstr>
      <vt:lpstr>The “Cumbria Pass” in the Lake District, UK</vt:lpstr>
      <vt:lpstr>2. Participation in tourism fairs and exhibitions</vt:lpstr>
      <vt:lpstr>ITB Berlin, the world's largest tourism trade fair</vt:lpstr>
      <vt:lpstr>3. Brochures and print materials in local information centers</vt:lpstr>
      <vt:lpstr>Visit Scotland’s iCentres</vt:lpstr>
      <vt:lpstr>4. Collaboration with travel agencies specializing in rural tourism</vt:lpstr>
      <vt:lpstr>Responsible travel</vt:lpstr>
      <vt:lpstr>5. Word-of-mouth marketing through satisfied guests</vt:lpstr>
      <vt:lpstr>Tasmania’s “Tassie Specialist” program</vt:lpstr>
      <vt:lpstr>6. Local community engagement and events</vt:lpstr>
      <vt:lpstr>Sani Festival in Greece</vt:lpstr>
      <vt:lpstr>7. Traditional media engagement</vt:lpstr>
      <vt:lpstr>Escape to the Country TV show in the UK</vt:lpstr>
      <vt:lpstr>PowerPoint Presentation</vt:lpstr>
      <vt:lpstr>1. Family Holidays</vt:lpstr>
      <vt:lpstr>Center Parcs (Europe)</vt:lpstr>
      <vt:lpstr>2. Active holidays (biking, horsing, hiking, trekking)</vt:lpstr>
      <vt:lpstr>Moab, Utah (USA)</vt:lpstr>
      <vt:lpstr>3. Agrotourism</vt:lpstr>
      <vt:lpstr>Agriturismo Poggio Covili (Tuscany, Italy) </vt:lpstr>
      <vt:lpstr>4. Cultural tourism</vt:lpstr>
      <vt:lpstr>Cultureway (Ireland)</vt:lpstr>
      <vt:lpstr>5. Educational tourism</vt:lpstr>
      <vt:lpstr>The Island School (Bahamas)</vt:lpstr>
      <vt:lpstr>6. Gastronomy</vt:lpstr>
      <vt:lpstr>La Rioja (Spain)</vt:lpstr>
      <vt:lpstr>7. Spa and thermal</vt:lpstr>
      <vt:lpstr>Thermae Bath Spa (UK) </vt:lpstr>
      <vt:lpstr>8. Nature-based tourism (birding, flora and fauna watching)</vt:lpstr>
      <vt:lpstr>Costa Rica’s Osa Peninsula</vt:lpstr>
      <vt:lpstr>9. Romantic tourism</vt:lpstr>
      <vt:lpstr>Santorini (Greece)</vt:lpstr>
      <vt:lpstr>10. Holistic (forest bathing, herbal medicine, etc.)</vt:lpstr>
      <vt:lpstr>Gwinganna Lifestyle Retreat, Australia</vt:lpstr>
      <vt:lpstr>PowerPoint Presentation</vt:lpstr>
      <vt:lpstr>1. Develop specialized content</vt:lpstr>
      <vt:lpstr>2. Partner with relevant organizations</vt:lpstr>
      <vt:lpstr>3. Utilize social media</vt:lpstr>
      <vt:lpstr>4. Develop unique packages</vt:lpstr>
      <vt:lpstr>5. Leverage user reviews and testimonials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STEFAN Sustainable Tourism:  Eco-Friendly Actions Network</dc:title>
  <dc:creator>María Celeste Clarembaux</dc:creator>
  <cp:lastModifiedBy>Ante Vekic</cp:lastModifiedBy>
  <cp:revision>51</cp:revision>
  <dcterms:created xsi:type="dcterms:W3CDTF">2022-02-04T15:29:17Z</dcterms:created>
  <dcterms:modified xsi:type="dcterms:W3CDTF">2025-02-27T15:25:13Z</dcterms:modified>
</cp:coreProperties>
</file>