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48"/>
  </p:notesMasterIdLst>
  <p:sldIdLst>
    <p:sldId id="352" r:id="rId2"/>
    <p:sldId id="353" r:id="rId3"/>
    <p:sldId id="354" r:id="rId4"/>
    <p:sldId id="310" r:id="rId5"/>
    <p:sldId id="306" r:id="rId6"/>
    <p:sldId id="355" r:id="rId7"/>
    <p:sldId id="311" r:id="rId8"/>
    <p:sldId id="361" r:id="rId9"/>
    <p:sldId id="307" r:id="rId10"/>
    <p:sldId id="362" r:id="rId11"/>
    <p:sldId id="363" r:id="rId12"/>
    <p:sldId id="364" r:id="rId13"/>
    <p:sldId id="315" r:id="rId14"/>
    <p:sldId id="365" r:id="rId15"/>
    <p:sldId id="366" r:id="rId16"/>
    <p:sldId id="367" r:id="rId17"/>
    <p:sldId id="368" r:id="rId18"/>
    <p:sldId id="369" r:id="rId19"/>
    <p:sldId id="370" r:id="rId20"/>
    <p:sldId id="371" r:id="rId21"/>
    <p:sldId id="372" r:id="rId22"/>
    <p:sldId id="373" r:id="rId23"/>
    <p:sldId id="325" r:id="rId24"/>
    <p:sldId id="374" r:id="rId25"/>
    <p:sldId id="375" r:id="rId26"/>
    <p:sldId id="376" r:id="rId27"/>
    <p:sldId id="377" r:id="rId28"/>
    <p:sldId id="378" r:id="rId29"/>
    <p:sldId id="379" r:id="rId30"/>
    <p:sldId id="380" r:id="rId31"/>
    <p:sldId id="381" r:id="rId32"/>
    <p:sldId id="382" r:id="rId33"/>
    <p:sldId id="339" r:id="rId34"/>
    <p:sldId id="340" r:id="rId35"/>
    <p:sldId id="383" r:id="rId36"/>
    <p:sldId id="259" r:id="rId37"/>
    <p:sldId id="384" r:id="rId38"/>
    <p:sldId id="385" r:id="rId39"/>
    <p:sldId id="386" r:id="rId40"/>
    <p:sldId id="387" r:id="rId41"/>
    <p:sldId id="388" r:id="rId42"/>
    <p:sldId id="389" r:id="rId43"/>
    <p:sldId id="390" r:id="rId44"/>
    <p:sldId id="391" r:id="rId45"/>
    <p:sldId id="347" r:id="rId46"/>
    <p:sldId id="323" r:id="rId47"/>
  </p:sldIdLst>
  <p:sldSz cx="12192000" cy="6858000"/>
  <p:notesSz cx="6858000" cy="9144000"/>
  <p:embeddedFontLst>
    <p:embeddedFont>
      <p:font typeface="Open sans" panose="020B0606030504020204" pitchFamily="34" charset="0"/>
      <p:regular r:id="rId49"/>
      <p:bold r:id="rId50"/>
    </p:embeddedFont>
    <p:embeddedFont>
      <p:font typeface="Open sans" panose="020B0606030504020204" pitchFamily="34" charset="0"/>
      <p:regular r:id="rId49"/>
      <p:bold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92" roundtripDataSignature="AMtx7mgFubrBo1+/BiFPkObdw7di+LyU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D63E"/>
    <a:srgbClr val="6B801F"/>
    <a:srgbClr val="B1CB38"/>
    <a:srgbClr val="D1ED46"/>
    <a:srgbClr val="97B02E"/>
    <a:srgbClr val="979922"/>
    <a:srgbClr val="40C3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A6B2D2-82A0-412A-9B06-8F41F1FAD13D}" v="1" dt="2024-05-16T14:40:56.295"/>
  </p1510:revLst>
</p1510:revInfo>
</file>

<file path=ppt/tableStyles.xml><?xml version="1.0" encoding="utf-8"?>
<a:tblStyleLst xmlns:a="http://schemas.openxmlformats.org/drawingml/2006/main" def="{EC364EAE-DE96-4B39-A269-B7798F0C6E98}">
  <a:tblStyle styleId="{EC364EAE-DE96-4B39-A269-B7798F0C6E98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4472C4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4472C4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94"/>
    <p:restoredTop sz="94618"/>
  </p:normalViewPr>
  <p:slideViewPr>
    <p:cSldViewPr snapToGrid="0" snapToObjects="1" showGuides="1">
      <p:cViewPr varScale="1">
        <p:scale>
          <a:sx n="147" d="100"/>
          <a:sy n="147" d="100"/>
        </p:scale>
        <p:origin x="240" y="9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97" Type="http://schemas.microsoft.com/office/2016/11/relationships/changesInfo" Target="changesInfos/changesInfo1.xml"/><Relationship Id="rId7" Type="http://schemas.openxmlformats.org/officeDocument/2006/relationships/slide" Target="slides/slide6.xml"/><Relationship Id="rId9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93" Type="http://schemas.openxmlformats.org/officeDocument/2006/relationships/presProps" Target="presProps.xml"/><Relationship Id="rId98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9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anluca Sarti" userId="fab366b3844466be" providerId="LiveId" clId="{8BA6B2D2-82A0-412A-9B06-8F41F1FAD13D}"/>
    <pc:docChg chg="custSel modSld">
      <pc:chgData name="Gianluca Sarti" userId="fab366b3844466be" providerId="LiveId" clId="{8BA6B2D2-82A0-412A-9B06-8F41F1FAD13D}" dt="2024-05-16T14:41:00.942" v="3" actId="1076"/>
      <pc:docMkLst>
        <pc:docMk/>
      </pc:docMkLst>
      <pc:sldChg chg="addSp modSp mod">
        <pc:chgData name="Gianluca Sarti" userId="fab366b3844466be" providerId="LiveId" clId="{8BA6B2D2-82A0-412A-9B06-8F41F1FAD13D}" dt="2024-05-16T14:41:00.942" v="3" actId="1076"/>
        <pc:sldMkLst>
          <pc:docMk/>
          <pc:sldMk cId="901842886" sldId="303"/>
        </pc:sldMkLst>
        <pc:spChg chg="add mod">
          <ac:chgData name="Gianluca Sarti" userId="fab366b3844466be" providerId="LiveId" clId="{8BA6B2D2-82A0-412A-9B06-8F41F1FAD13D}" dt="2024-05-16T14:41:00.942" v="3" actId="1076"/>
          <ac:spMkLst>
            <pc:docMk/>
            <pc:sldMk cId="901842886" sldId="303"/>
            <ac:spMk id="2" creationId="{5BF9E47F-1BD3-1A7A-F7D4-66374A0FBC20}"/>
          </ac:spMkLst>
        </pc:spChg>
        <pc:spChg chg="mod">
          <ac:chgData name="Gianluca Sarti" userId="fab366b3844466be" providerId="LiveId" clId="{8BA6B2D2-82A0-412A-9B06-8F41F1FAD13D}" dt="2024-05-16T14:40:54.051" v="1" actId="27636"/>
          <ac:spMkLst>
            <pc:docMk/>
            <pc:sldMk cId="901842886" sldId="303"/>
            <ac:spMk id="7" creationId="{359ECEBA-6FA2-96F2-6E87-55B4157FA702}"/>
          </ac:spMkLst>
        </pc:spChg>
      </pc:sldChg>
    </pc:docChg>
  </pc:docChgLst>
  <pc:docChgLst>
    <pc:chgData name="Gianluca Sarti" userId="fab366b3844466be" providerId="LiveId" clId="{75C77E88-11E0-4477-8B9B-E857D1A495F2}"/>
    <pc:docChg chg="undo redo custSel addSld delSld modSld sldOrd">
      <pc:chgData name="Gianluca Sarti" userId="fab366b3844466be" providerId="LiveId" clId="{75C77E88-11E0-4477-8B9B-E857D1A495F2}" dt="2024-04-18T09:45:48.278" v="350" actId="20577"/>
      <pc:docMkLst>
        <pc:docMk/>
      </pc:docMkLst>
      <pc:sldChg chg="addSp delSp modSp mod modClrScheme chgLayout">
        <pc:chgData name="Gianluca Sarti" userId="fab366b3844466be" providerId="LiveId" clId="{75C77E88-11E0-4477-8B9B-E857D1A495F2}" dt="2024-04-18T09:26:43.614" v="219" actId="14100"/>
        <pc:sldMkLst>
          <pc:docMk/>
          <pc:sldMk cId="0" sldId="257"/>
        </pc:sldMkLst>
        <pc:spChg chg="add mod ord">
          <ac:chgData name="Gianluca Sarti" userId="fab366b3844466be" providerId="LiveId" clId="{75C77E88-11E0-4477-8B9B-E857D1A495F2}" dt="2024-04-18T09:24:38.416" v="185" actId="700"/>
          <ac:spMkLst>
            <pc:docMk/>
            <pc:sldMk cId="0" sldId="257"/>
            <ac:spMk id="2" creationId="{BB2E468F-D687-CDE6-6B00-8C2C7F2299E2}"/>
          </ac:spMkLst>
        </pc:spChg>
        <pc:spChg chg="add mod ord">
          <ac:chgData name="Gianluca Sarti" userId="fab366b3844466be" providerId="LiveId" clId="{75C77E88-11E0-4477-8B9B-E857D1A495F2}" dt="2024-04-18T09:26:23.847" v="214" actId="6549"/>
          <ac:spMkLst>
            <pc:docMk/>
            <pc:sldMk cId="0" sldId="257"/>
            <ac:spMk id="3" creationId="{70D9DB54-CE5B-32F2-2A89-8C5715754FE1}"/>
          </ac:spMkLst>
        </pc:spChg>
        <pc:spChg chg="add mod">
          <ac:chgData name="Gianluca Sarti" userId="fab366b3844466be" providerId="LiveId" clId="{75C77E88-11E0-4477-8B9B-E857D1A495F2}" dt="2024-04-18T09:26:43.614" v="219" actId="14100"/>
          <ac:spMkLst>
            <pc:docMk/>
            <pc:sldMk cId="0" sldId="257"/>
            <ac:spMk id="4" creationId="{54A3D0CA-E2A6-F469-D375-5199CA0385C3}"/>
          </ac:spMkLst>
        </pc:spChg>
        <pc:spChg chg="mod ord">
          <ac:chgData name="Gianluca Sarti" userId="fab366b3844466be" providerId="LiveId" clId="{75C77E88-11E0-4477-8B9B-E857D1A495F2}" dt="2024-04-18T09:25:46.985" v="198" actId="14100"/>
          <ac:spMkLst>
            <pc:docMk/>
            <pc:sldMk cId="0" sldId="257"/>
            <ac:spMk id="52" creationId="{00000000-0000-0000-0000-000000000000}"/>
          </ac:spMkLst>
        </pc:spChg>
        <pc:spChg chg="del mod ord">
          <ac:chgData name="Gianluca Sarti" userId="fab366b3844466be" providerId="LiveId" clId="{75C77E88-11E0-4477-8B9B-E857D1A495F2}" dt="2024-04-18T09:20:07.268" v="79" actId="478"/>
          <ac:spMkLst>
            <pc:docMk/>
            <pc:sldMk cId="0" sldId="257"/>
            <ac:spMk id="53" creationId="{00000000-0000-0000-0000-000000000000}"/>
          </ac:spMkLst>
        </pc:spChg>
      </pc:sldChg>
      <pc:sldChg chg="add del">
        <pc:chgData name="Gianluca Sarti" userId="fab366b3844466be" providerId="LiveId" clId="{75C77E88-11E0-4477-8B9B-E857D1A495F2}" dt="2024-04-18T09:22:02.432" v="120" actId="47"/>
        <pc:sldMkLst>
          <pc:docMk/>
          <pc:sldMk cId="0" sldId="262"/>
        </pc:sldMkLst>
      </pc:sldChg>
      <pc:sldChg chg="add del">
        <pc:chgData name="Gianluca Sarti" userId="fab366b3844466be" providerId="LiveId" clId="{75C77E88-11E0-4477-8B9B-E857D1A495F2}" dt="2024-04-18T09:22:17.670" v="123" actId="47"/>
        <pc:sldMkLst>
          <pc:docMk/>
          <pc:sldMk cId="0" sldId="263"/>
        </pc:sldMkLst>
      </pc:sldChg>
      <pc:sldChg chg="add del">
        <pc:chgData name="Gianluca Sarti" userId="fab366b3844466be" providerId="LiveId" clId="{75C77E88-11E0-4477-8B9B-E857D1A495F2}" dt="2024-04-18T09:22:31.890" v="126" actId="47"/>
        <pc:sldMkLst>
          <pc:docMk/>
          <pc:sldMk cId="0" sldId="264"/>
        </pc:sldMkLst>
      </pc:sldChg>
      <pc:sldChg chg="add del">
        <pc:chgData name="Gianluca Sarti" userId="fab366b3844466be" providerId="LiveId" clId="{75C77E88-11E0-4477-8B9B-E857D1A495F2}" dt="2024-04-18T09:22:54.305" v="140" actId="47"/>
        <pc:sldMkLst>
          <pc:docMk/>
          <pc:sldMk cId="0" sldId="265"/>
        </pc:sldMkLst>
      </pc:sldChg>
      <pc:sldChg chg="del">
        <pc:chgData name="Gianluca Sarti" userId="fab366b3844466be" providerId="LiveId" clId="{75C77E88-11E0-4477-8B9B-E857D1A495F2}" dt="2024-04-18T09:23:42.185" v="176" actId="47"/>
        <pc:sldMkLst>
          <pc:docMk/>
          <pc:sldMk cId="0" sldId="266"/>
        </pc:sldMkLst>
      </pc:sldChg>
      <pc:sldChg chg="del">
        <pc:chgData name="Gianluca Sarti" userId="fab366b3844466be" providerId="LiveId" clId="{75C77E88-11E0-4477-8B9B-E857D1A495F2}" dt="2024-04-18T09:26:58.858" v="222" actId="47"/>
        <pc:sldMkLst>
          <pc:docMk/>
          <pc:sldMk cId="0" sldId="270"/>
        </pc:sldMkLst>
      </pc:sldChg>
      <pc:sldChg chg="del">
        <pc:chgData name="Gianluca Sarti" userId="fab366b3844466be" providerId="LiveId" clId="{75C77E88-11E0-4477-8B9B-E857D1A495F2}" dt="2024-04-18T09:27:00.204" v="223" actId="47"/>
        <pc:sldMkLst>
          <pc:docMk/>
          <pc:sldMk cId="0" sldId="271"/>
        </pc:sldMkLst>
      </pc:sldChg>
      <pc:sldChg chg="del">
        <pc:chgData name="Gianluca Sarti" userId="fab366b3844466be" providerId="LiveId" clId="{75C77E88-11E0-4477-8B9B-E857D1A495F2}" dt="2024-04-18T09:27:01.122" v="224" actId="47"/>
        <pc:sldMkLst>
          <pc:docMk/>
          <pc:sldMk cId="0" sldId="272"/>
        </pc:sldMkLst>
      </pc:sldChg>
      <pc:sldChg chg="del">
        <pc:chgData name="Gianluca Sarti" userId="fab366b3844466be" providerId="LiveId" clId="{75C77E88-11E0-4477-8B9B-E857D1A495F2}" dt="2024-04-18T09:27:01.813" v="225" actId="47"/>
        <pc:sldMkLst>
          <pc:docMk/>
          <pc:sldMk cId="0" sldId="273"/>
        </pc:sldMkLst>
      </pc:sldChg>
      <pc:sldChg chg="del">
        <pc:chgData name="Gianluca Sarti" userId="fab366b3844466be" providerId="LiveId" clId="{75C77E88-11E0-4477-8B9B-E857D1A495F2}" dt="2024-04-18T09:27:02.708" v="226" actId="47"/>
        <pc:sldMkLst>
          <pc:docMk/>
          <pc:sldMk cId="0" sldId="274"/>
        </pc:sldMkLst>
      </pc:sldChg>
      <pc:sldChg chg="del">
        <pc:chgData name="Gianluca Sarti" userId="fab366b3844466be" providerId="LiveId" clId="{75C77E88-11E0-4477-8B9B-E857D1A495F2}" dt="2024-04-18T09:27:03.603" v="227" actId="47"/>
        <pc:sldMkLst>
          <pc:docMk/>
          <pc:sldMk cId="0" sldId="275"/>
        </pc:sldMkLst>
      </pc:sldChg>
      <pc:sldChg chg="del">
        <pc:chgData name="Gianluca Sarti" userId="fab366b3844466be" providerId="LiveId" clId="{75C77E88-11E0-4477-8B9B-E857D1A495F2}" dt="2024-04-18T09:27:04.714" v="228" actId="47"/>
        <pc:sldMkLst>
          <pc:docMk/>
          <pc:sldMk cId="0" sldId="276"/>
        </pc:sldMkLst>
      </pc:sldChg>
      <pc:sldChg chg="del">
        <pc:chgData name="Gianluca Sarti" userId="fab366b3844466be" providerId="LiveId" clId="{75C77E88-11E0-4477-8B9B-E857D1A495F2}" dt="2024-04-18T09:27:05.558" v="229" actId="47"/>
        <pc:sldMkLst>
          <pc:docMk/>
          <pc:sldMk cId="0" sldId="277"/>
        </pc:sldMkLst>
      </pc:sldChg>
      <pc:sldChg chg="del">
        <pc:chgData name="Gianluca Sarti" userId="fab366b3844466be" providerId="LiveId" clId="{75C77E88-11E0-4477-8B9B-E857D1A495F2}" dt="2024-04-18T09:27:06.660" v="230" actId="47"/>
        <pc:sldMkLst>
          <pc:docMk/>
          <pc:sldMk cId="0" sldId="278"/>
        </pc:sldMkLst>
      </pc:sldChg>
      <pc:sldChg chg="del">
        <pc:chgData name="Gianluca Sarti" userId="fab366b3844466be" providerId="LiveId" clId="{75C77E88-11E0-4477-8B9B-E857D1A495F2}" dt="2024-04-18T09:27:07.312" v="231" actId="47"/>
        <pc:sldMkLst>
          <pc:docMk/>
          <pc:sldMk cId="0" sldId="279"/>
        </pc:sldMkLst>
      </pc:sldChg>
      <pc:sldChg chg="del">
        <pc:chgData name="Gianluca Sarti" userId="fab366b3844466be" providerId="LiveId" clId="{75C77E88-11E0-4477-8B9B-E857D1A495F2}" dt="2024-04-18T09:27:08.051" v="232" actId="47"/>
        <pc:sldMkLst>
          <pc:docMk/>
          <pc:sldMk cId="0" sldId="280"/>
        </pc:sldMkLst>
      </pc:sldChg>
      <pc:sldChg chg="del">
        <pc:chgData name="Gianluca Sarti" userId="fab366b3844466be" providerId="LiveId" clId="{75C77E88-11E0-4477-8B9B-E857D1A495F2}" dt="2024-04-18T09:27:08.898" v="233" actId="47"/>
        <pc:sldMkLst>
          <pc:docMk/>
          <pc:sldMk cId="0" sldId="281"/>
        </pc:sldMkLst>
      </pc:sldChg>
      <pc:sldChg chg="del">
        <pc:chgData name="Gianluca Sarti" userId="fab366b3844466be" providerId="LiveId" clId="{75C77E88-11E0-4477-8B9B-E857D1A495F2}" dt="2024-04-18T09:27:09.742" v="234" actId="47"/>
        <pc:sldMkLst>
          <pc:docMk/>
          <pc:sldMk cId="0" sldId="282"/>
        </pc:sldMkLst>
      </pc:sldChg>
      <pc:sldChg chg="del">
        <pc:chgData name="Gianluca Sarti" userId="fab366b3844466be" providerId="LiveId" clId="{75C77E88-11E0-4477-8B9B-E857D1A495F2}" dt="2024-04-18T09:27:11.177" v="235" actId="47"/>
        <pc:sldMkLst>
          <pc:docMk/>
          <pc:sldMk cId="0" sldId="283"/>
        </pc:sldMkLst>
      </pc:sldChg>
      <pc:sldChg chg="del">
        <pc:chgData name="Gianluca Sarti" userId="fab366b3844466be" providerId="LiveId" clId="{75C77E88-11E0-4477-8B9B-E857D1A495F2}" dt="2024-04-18T09:27:11.573" v="236" actId="47"/>
        <pc:sldMkLst>
          <pc:docMk/>
          <pc:sldMk cId="0" sldId="284"/>
        </pc:sldMkLst>
      </pc:sldChg>
      <pc:sldChg chg="del">
        <pc:chgData name="Gianluca Sarti" userId="fab366b3844466be" providerId="LiveId" clId="{75C77E88-11E0-4477-8B9B-E857D1A495F2}" dt="2024-04-18T09:27:11.840" v="237" actId="47"/>
        <pc:sldMkLst>
          <pc:docMk/>
          <pc:sldMk cId="0" sldId="285"/>
        </pc:sldMkLst>
      </pc:sldChg>
      <pc:sldChg chg="del">
        <pc:chgData name="Gianluca Sarti" userId="fab366b3844466be" providerId="LiveId" clId="{75C77E88-11E0-4477-8B9B-E857D1A495F2}" dt="2024-04-18T09:27:12.145" v="238" actId="47"/>
        <pc:sldMkLst>
          <pc:docMk/>
          <pc:sldMk cId="0" sldId="286"/>
        </pc:sldMkLst>
      </pc:sldChg>
      <pc:sldChg chg="del">
        <pc:chgData name="Gianluca Sarti" userId="fab366b3844466be" providerId="LiveId" clId="{75C77E88-11E0-4477-8B9B-E857D1A495F2}" dt="2024-04-18T09:27:12.722" v="239" actId="47"/>
        <pc:sldMkLst>
          <pc:docMk/>
          <pc:sldMk cId="0" sldId="287"/>
        </pc:sldMkLst>
      </pc:sldChg>
      <pc:sldChg chg="del">
        <pc:chgData name="Gianluca Sarti" userId="fab366b3844466be" providerId="LiveId" clId="{75C77E88-11E0-4477-8B9B-E857D1A495F2}" dt="2024-04-18T09:27:13.235" v="240" actId="47"/>
        <pc:sldMkLst>
          <pc:docMk/>
          <pc:sldMk cId="0" sldId="288"/>
        </pc:sldMkLst>
      </pc:sldChg>
      <pc:sldChg chg="modSp mod">
        <pc:chgData name="Gianluca Sarti" userId="fab366b3844466be" providerId="LiveId" clId="{75C77E88-11E0-4477-8B9B-E857D1A495F2}" dt="2024-04-11T09:24:21.474" v="0" actId="1076"/>
        <pc:sldMkLst>
          <pc:docMk/>
          <pc:sldMk cId="901842886" sldId="303"/>
        </pc:sldMkLst>
        <pc:picChg chg="mod">
          <ac:chgData name="Gianluca Sarti" userId="fab366b3844466be" providerId="LiveId" clId="{75C77E88-11E0-4477-8B9B-E857D1A495F2}" dt="2024-04-11T09:24:21.474" v="0" actId="1076"/>
          <ac:picMkLst>
            <pc:docMk/>
            <pc:sldMk cId="901842886" sldId="303"/>
            <ac:picMk id="10" creationId="{47638C19-5FB4-6DA3-12C4-35E9DB79AC2B}"/>
          </ac:picMkLst>
        </pc:picChg>
      </pc:sldChg>
      <pc:sldChg chg="del">
        <pc:chgData name="Gianluca Sarti" userId="fab366b3844466be" providerId="LiveId" clId="{75C77E88-11E0-4477-8B9B-E857D1A495F2}" dt="2024-04-18T09:43:19.285" v="316" actId="47"/>
        <pc:sldMkLst>
          <pc:docMk/>
          <pc:sldMk cId="697182254" sldId="308"/>
        </pc:sldMkLst>
      </pc:sldChg>
      <pc:sldChg chg="del">
        <pc:chgData name="Gianluca Sarti" userId="fab366b3844466be" providerId="LiveId" clId="{75C77E88-11E0-4477-8B9B-E857D1A495F2}" dt="2024-04-18T09:43:18.269" v="315" actId="47"/>
        <pc:sldMkLst>
          <pc:docMk/>
          <pc:sldMk cId="112214687" sldId="309"/>
        </pc:sldMkLst>
      </pc:sldChg>
      <pc:sldChg chg="del">
        <pc:chgData name="Gianluca Sarti" userId="fab366b3844466be" providerId="LiveId" clId="{75C77E88-11E0-4477-8B9B-E857D1A495F2}" dt="2024-04-18T09:43:16.951" v="314" actId="47"/>
        <pc:sldMkLst>
          <pc:docMk/>
          <pc:sldMk cId="1900688349" sldId="328"/>
        </pc:sldMkLst>
      </pc:sldChg>
      <pc:sldChg chg="del">
        <pc:chgData name="Gianluca Sarti" userId="fab366b3844466be" providerId="LiveId" clId="{75C77E88-11E0-4477-8B9B-E857D1A495F2}" dt="2024-04-18T09:43:20.065" v="317" actId="47"/>
        <pc:sldMkLst>
          <pc:docMk/>
          <pc:sldMk cId="2597496105" sldId="330"/>
        </pc:sldMkLst>
      </pc:sldChg>
      <pc:sldChg chg="del">
        <pc:chgData name="Gianluca Sarti" userId="fab366b3844466be" providerId="LiveId" clId="{75C77E88-11E0-4477-8B9B-E857D1A495F2}" dt="2024-04-18T09:43:13.312" v="313" actId="47"/>
        <pc:sldMkLst>
          <pc:docMk/>
          <pc:sldMk cId="1988266882" sldId="331"/>
        </pc:sldMkLst>
      </pc:sldChg>
      <pc:sldChg chg="del">
        <pc:chgData name="Gianluca Sarti" userId="fab366b3844466be" providerId="LiveId" clId="{75C77E88-11E0-4477-8B9B-E857D1A495F2}" dt="2024-04-18T09:43:21.458" v="318" actId="47"/>
        <pc:sldMkLst>
          <pc:docMk/>
          <pc:sldMk cId="791369343" sldId="332"/>
        </pc:sldMkLst>
      </pc:sldChg>
      <pc:sldChg chg="modSp mod">
        <pc:chgData name="Gianluca Sarti" userId="fab366b3844466be" providerId="LiveId" clId="{75C77E88-11E0-4477-8B9B-E857D1A495F2}" dt="2024-04-18T09:45:48.278" v="350" actId="20577"/>
        <pc:sldMkLst>
          <pc:docMk/>
          <pc:sldMk cId="1794646766" sldId="340"/>
        </pc:sldMkLst>
        <pc:spChg chg="mod">
          <ac:chgData name="Gianluca Sarti" userId="fab366b3844466be" providerId="LiveId" clId="{75C77E88-11E0-4477-8B9B-E857D1A495F2}" dt="2024-04-18T09:45:48.278" v="350" actId="20577"/>
          <ac:spMkLst>
            <pc:docMk/>
            <pc:sldMk cId="1794646766" sldId="340"/>
            <ac:spMk id="3" creationId="{C62AD8D2-AD16-E34C-A098-564C9CF84ED7}"/>
          </ac:spMkLst>
        </pc:spChg>
      </pc:sldChg>
      <pc:sldChg chg="addSp delSp modSp new mod ord modClrScheme chgLayout">
        <pc:chgData name="Gianluca Sarti" userId="fab366b3844466be" providerId="LiveId" clId="{75C77E88-11E0-4477-8B9B-E857D1A495F2}" dt="2024-04-18T09:36:15.807" v="273"/>
        <pc:sldMkLst>
          <pc:docMk/>
          <pc:sldMk cId="853960414" sldId="348"/>
        </pc:sldMkLst>
        <pc:spChg chg="del mod ord">
          <ac:chgData name="Gianluca Sarti" userId="fab366b3844466be" providerId="LiveId" clId="{75C77E88-11E0-4477-8B9B-E857D1A495F2}" dt="2024-04-18T09:35:15.116" v="248" actId="700"/>
          <ac:spMkLst>
            <pc:docMk/>
            <pc:sldMk cId="853960414" sldId="348"/>
            <ac:spMk id="2" creationId="{CF26788F-CDCC-A928-D5E7-EBC4CDF085EF}"/>
          </ac:spMkLst>
        </pc:spChg>
        <pc:spChg chg="del">
          <ac:chgData name="Gianluca Sarti" userId="fab366b3844466be" providerId="LiveId" clId="{75C77E88-11E0-4477-8B9B-E857D1A495F2}" dt="2024-04-18T09:35:15.116" v="248" actId="700"/>
          <ac:spMkLst>
            <pc:docMk/>
            <pc:sldMk cId="853960414" sldId="348"/>
            <ac:spMk id="3" creationId="{02D95150-A2F9-291C-B9D4-B84109786711}"/>
          </ac:spMkLst>
        </pc:spChg>
        <pc:spChg chg="del mod ord">
          <ac:chgData name="Gianluca Sarti" userId="fab366b3844466be" providerId="LiveId" clId="{75C77E88-11E0-4477-8B9B-E857D1A495F2}" dt="2024-04-18T09:35:15.116" v="248" actId="700"/>
          <ac:spMkLst>
            <pc:docMk/>
            <pc:sldMk cId="853960414" sldId="348"/>
            <ac:spMk id="4" creationId="{B00A64D3-6A90-95E7-356B-5FA2C5BF40CF}"/>
          </ac:spMkLst>
        </pc:spChg>
        <pc:spChg chg="add mod ord">
          <ac:chgData name="Gianluca Sarti" userId="fab366b3844466be" providerId="LiveId" clId="{75C77E88-11E0-4477-8B9B-E857D1A495F2}" dt="2024-04-18T09:35:53.286" v="261"/>
          <ac:spMkLst>
            <pc:docMk/>
            <pc:sldMk cId="853960414" sldId="348"/>
            <ac:spMk id="5" creationId="{4C28F63D-C489-1A39-BE5B-6DEB7FD8FEE3}"/>
          </ac:spMkLst>
        </pc:spChg>
        <pc:spChg chg="add mod ord">
          <ac:chgData name="Gianluca Sarti" userId="fab366b3844466be" providerId="LiveId" clId="{75C77E88-11E0-4477-8B9B-E857D1A495F2}" dt="2024-04-18T09:36:07.950" v="271" actId="20577"/>
          <ac:spMkLst>
            <pc:docMk/>
            <pc:sldMk cId="853960414" sldId="348"/>
            <ac:spMk id="6" creationId="{E8B98496-C3B7-730C-96DD-55B21F31859F}"/>
          </ac:spMkLst>
        </pc:spChg>
      </pc:sldChg>
      <pc:sldChg chg="addSp delSp modSp new mod modClrScheme chgLayout">
        <pc:chgData name="Gianluca Sarti" userId="fab366b3844466be" providerId="LiveId" clId="{75C77E88-11E0-4477-8B9B-E857D1A495F2}" dt="2024-04-18T09:38:21.842" v="298" actId="20577"/>
        <pc:sldMkLst>
          <pc:docMk/>
          <pc:sldMk cId="3199227810" sldId="349"/>
        </pc:sldMkLst>
        <pc:spChg chg="del mod ord">
          <ac:chgData name="Gianluca Sarti" userId="fab366b3844466be" providerId="LiveId" clId="{75C77E88-11E0-4477-8B9B-E857D1A495F2}" dt="2024-04-18T09:36:55.052" v="276" actId="700"/>
          <ac:spMkLst>
            <pc:docMk/>
            <pc:sldMk cId="3199227810" sldId="349"/>
            <ac:spMk id="2" creationId="{A9A71615-F4FB-52D2-E4F9-595C4DC267E3}"/>
          </ac:spMkLst>
        </pc:spChg>
        <pc:spChg chg="add mod ord">
          <ac:chgData name="Gianluca Sarti" userId="fab366b3844466be" providerId="LiveId" clId="{75C77E88-11E0-4477-8B9B-E857D1A495F2}" dt="2024-04-18T09:37:23.196" v="288"/>
          <ac:spMkLst>
            <pc:docMk/>
            <pc:sldMk cId="3199227810" sldId="349"/>
            <ac:spMk id="3" creationId="{5F0803EC-9A17-6754-0BBB-BAF757EB2E1C}"/>
          </ac:spMkLst>
        </pc:spChg>
        <pc:spChg chg="add mod ord">
          <ac:chgData name="Gianluca Sarti" userId="fab366b3844466be" providerId="LiveId" clId="{75C77E88-11E0-4477-8B9B-E857D1A495F2}" dt="2024-04-18T09:38:21.842" v="298" actId="20577"/>
          <ac:spMkLst>
            <pc:docMk/>
            <pc:sldMk cId="3199227810" sldId="349"/>
            <ac:spMk id="4" creationId="{34B26196-CBF4-4CD4-3EFA-E37EF10B3FC1}"/>
          </ac:spMkLst>
        </pc:spChg>
      </pc:sldChg>
      <pc:sldChg chg="addSp delSp modSp new mod ord modClrScheme chgLayout">
        <pc:chgData name="Gianluca Sarti" userId="fab366b3844466be" providerId="LiveId" clId="{75C77E88-11E0-4477-8B9B-E857D1A495F2}" dt="2024-04-18T09:39:25.224" v="312"/>
        <pc:sldMkLst>
          <pc:docMk/>
          <pc:sldMk cId="701993193" sldId="350"/>
        </pc:sldMkLst>
        <pc:spChg chg="del mod ord">
          <ac:chgData name="Gianluca Sarti" userId="fab366b3844466be" providerId="LiveId" clId="{75C77E88-11E0-4477-8B9B-E857D1A495F2}" dt="2024-04-18T09:38:37.089" v="300" actId="700"/>
          <ac:spMkLst>
            <pc:docMk/>
            <pc:sldMk cId="701993193" sldId="350"/>
            <ac:spMk id="2" creationId="{7DAFBE5D-D486-A331-C47D-FA769450E515}"/>
          </ac:spMkLst>
        </pc:spChg>
        <pc:spChg chg="add mod ord">
          <ac:chgData name="Gianluca Sarti" userId="fab366b3844466be" providerId="LiveId" clId="{75C77E88-11E0-4477-8B9B-E857D1A495F2}" dt="2024-04-18T09:39:13.963" v="310"/>
          <ac:spMkLst>
            <pc:docMk/>
            <pc:sldMk cId="701993193" sldId="350"/>
            <ac:spMk id="3" creationId="{D5447900-D9F9-95D6-0185-C0BC2960A316}"/>
          </ac:spMkLst>
        </pc:spChg>
        <pc:spChg chg="add mod ord">
          <ac:chgData name="Gianluca Sarti" userId="fab366b3844466be" providerId="LiveId" clId="{75C77E88-11E0-4477-8B9B-E857D1A495F2}" dt="2024-04-18T09:38:51.502" v="302" actId="20577"/>
          <ac:spMkLst>
            <pc:docMk/>
            <pc:sldMk cId="701993193" sldId="350"/>
            <ac:spMk id="4" creationId="{B0C30E9B-A01B-647F-EC88-CD749EA17168}"/>
          </ac:spMkLst>
        </pc:spChg>
      </pc:sldChg>
      <pc:sldChg chg="addSp delSp modSp new mod modClrScheme chgLayout">
        <pc:chgData name="Gianluca Sarti" userId="fab366b3844466be" providerId="LiveId" clId="{75C77E88-11E0-4477-8B9B-E857D1A495F2}" dt="2024-04-18T09:45:34.735" v="330"/>
        <pc:sldMkLst>
          <pc:docMk/>
          <pc:sldMk cId="800000729" sldId="351"/>
        </pc:sldMkLst>
        <pc:spChg chg="del mod ord">
          <ac:chgData name="Gianluca Sarti" userId="fab366b3844466be" providerId="LiveId" clId="{75C77E88-11E0-4477-8B9B-E857D1A495F2}" dt="2024-04-18T09:45:18.253" v="320" actId="700"/>
          <ac:spMkLst>
            <pc:docMk/>
            <pc:sldMk cId="800000729" sldId="351"/>
            <ac:spMk id="2" creationId="{61D3F22E-F26D-B737-60C7-0557907FF674}"/>
          </ac:spMkLst>
        </pc:spChg>
        <pc:spChg chg="del">
          <ac:chgData name="Gianluca Sarti" userId="fab366b3844466be" providerId="LiveId" clId="{75C77E88-11E0-4477-8B9B-E857D1A495F2}" dt="2024-04-18T09:45:18.253" v="320" actId="700"/>
          <ac:spMkLst>
            <pc:docMk/>
            <pc:sldMk cId="800000729" sldId="351"/>
            <ac:spMk id="3" creationId="{6711C520-1033-262F-380A-A7AEC60D08E1}"/>
          </ac:spMkLst>
        </pc:spChg>
        <pc:spChg chg="del mod ord">
          <ac:chgData name="Gianluca Sarti" userId="fab366b3844466be" providerId="LiveId" clId="{75C77E88-11E0-4477-8B9B-E857D1A495F2}" dt="2024-04-18T09:45:18.253" v="320" actId="700"/>
          <ac:spMkLst>
            <pc:docMk/>
            <pc:sldMk cId="800000729" sldId="351"/>
            <ac:spMk id="4" creationId="{2CF4CE04-C499-58CA-A21C-ECE172D2A9CA}"/>
          </ac:spMkLst>
        </pc:spChg>
        <pc:spChg chg="add mod ord">
          <ac:chgData name="Gianluca Sarti" userId="fab366b3844466be" providerId="LiveId" clId="{75C77E88-11E0-4477-8B9B-E857D1A495F2}" dt="2024-04-18T09:45:34.735" v="330"/>
          <ac:spMkLst>
            <pc:docMk/>
            <pc:sldMk cId="800000729" sldId="351"/>
            <ac:spMk id="5" creationId="{BF3417F4-BF74-6750-A1BD-43508136E75C}"/>
          </ac:spMkLst>
        </pc:spChg>
        <pc:spChg chg="add mod ord">
          <ac:chgData name="Gianluca Sarti" userId="fab366b3844466be" providerId="LiveId" clId="{75C77E88-11E0-4477-8B9B-E857D1A495F2}" dt="2024-04-18T09:45:22.020" v="322" actId="20577"/>
          <ac:spMkLst>
            <pc:docMk/>
            <pc:sldMk cId="800000729" sldId="351"/>
            <ac:spMk id="6" creationId="{C424AD56-6808-735E-07C7-9329B219E3E2}"/>
          </ac:spMkLst>
        </pc:spChg>
      </pc:sldChg>
      <pc:sldChg chg="add del">
        <pc:chgData name="Gianluca Sarti" userId="fab366b3844466be" providerId="LiveId" clId="{75C77E88-11E0-4477-8B9B-E857D1A495F2}" dt="2024-04-18T09:21:50.111" v="117" actId="47"/>
        <pc:sldMkLst>
          <pc:docMk/>
          <pc:sldMk cId="0" sldId="352"/>
        </pc:sldMkLst>
      </pc:sldChg>
      <pc:sldChg chg="del">
        <pc:chgData name="Gianluca Sarti" userId="fab366b3844466be" providerId="LiveId" clId="{75C77E88-11E0-4477-8B9B-E857D1A495F2}" dt="2024-04-18T09:23:44.802" v="177" actId="47"/>
        <pc:sldMkLst>
          <pc:docMk/>
          <pc:sldMk cId="0" sldId="353"/>
        </pc:sldMkLst>
      </pc:sldChg>
      <pc:sldChg chg="del">
        <pc:chgData name="Gianluca Sarti" userId="fab366b3844466be" providerId="LiveId" clId="{75C77E88-11E0-4477-8B9B-E857D1A495F2}" dt="2024-04-18T09:26:52.196" v="220" actId="47"/>
        <pc:sldMkLst>
          <pc:docMk/>
          <pc:sldMk cId="440219196" sldId="354"/>
        </pc:sldMkLst>
      </pc:sldChg>
      <pc:sldChg chg="del">
        <pc:chgData name="Gianluca Sarti" userId="fab366b3844466be" providerId="LiveId" clId="{75C77E88-11E0-4477-8B9B-E857D1A495F2}" dt="2024-04-18T09:26:56.532" v="221" actId="47"/>
        <pc:sldMkLst>
          <pc:docMk/>
          <pc:sldMk cId="778841735" sldId="355"/>
        </pc:sldMkLst>
      </pc:sldChg>
      <pc:sldChg chg="del">
        <pc:chgData name="Gianluca Sarti" userId="fab366b3844466be" providerId="LiveId" clId="{75C77E88-11E0-4477-8B9B-E857D1A495F2}" dt="2024-04-18T09:34:42.079" v="244" actId="47"/>
        <pc:sldMkLst>
          <pc:docMk/>
          <pc:sldMk cId="0" sldId="356"/>
        </pc:sldMkLst>
      </pc:sldChg>
      <pc:sldChg chg="del">
        <pc:chgData name="Gianluca Sarti" userId="fab366b3844466be" providerId="LiveId" clId="{75C77E88-11E0-4477-8B9B-E857D1A495F2}" dt="2024-04-18T09:34:26.438" v="242" actId="47"/>
        <pc:sldMkLst>
          <pc:docMk/>
          <pc:sldMk cId="0" sldId="357"/>
        </pc:sldMkLst>
      </pc:sldChg>
      <pc:sldChg chg="del">
        <pc:chgData name="Gianluca Sarti" userId="fab366b3844466be" providerId="LiveId" clId="{75C77E88-11E0-4477-8B9B-E857D1A495F2}" dt="2024-04-18T09:34:32.327" v="243" actId="47"/>
        <pc:sldMkLst>
          <pc:docMk/>
          <pc:sldMk cId="0" sldId="358"/>
        </pc:sldMkLst>
      </pc:sldChg>
      <pc:sldChg chg="del">
        <pc:chgData name="Gianluca Sarti" userId="fab366b3844466be" providerId="LiveId" clId="{75C77E88-11E0-4477-8B9B-E857D1A495F2}" dt="2024-04-18T09:35:01.691" v="246" actId="47"/>
        <pc:sldMkLst>
          <pc:docMk/>
          <pc:sldMk cId="0" sldId="359"/>
        </pc:sldMkLst>
      </pc:sldChg>
      <pc:sldChg chg="del">
        <pc:chgData name="Gianluca Sarti" userId="fab366b3844466be" providerId="LiveId" clId="{75C77E88-11E0-4477-8B9B-E857D1A495F2}" dt="2024-04-18T09:34:52.736" v="245" actId="47"/>
        <pc:sldMkLst>
          <pc:docMk/>
          <pc:sldMk cId="0" sldId="360"/>
        </pc:sldMkLst>
      </pc:sldChg>
      <pc:sldChg chg="del">
        <pc:chgData name="Gianluca Sarti" userId="fab366b3844466be" providerId="LiveId" clId="{75C77E88-11E0-4477-8B9B-E857D1A495F2}" dt="2024-04-18T09:34:52.736" v="245" actId="47"/>
        <pc:sldMkLst>
          <pc:docMk/>
          <pc:sldMk cId="0" sldId="361"/>
        </pc:sldMkLst>
      </pc:sldChg>
      <pc:sldChg chg="del">
        <pc:chgData name="Gianluca Sarti" userId="fab366b3844466be" providerId="LiveId" clId="{75C77E88-11E0-4477-8B9B-E857D1A495F2}" dt="2024-04-18T09:34:52.736" v="245" actId="47"/>
        <pc:sldMkLst>
          <pc:docMk/>
          <pc:sldMk cId="3720263031" sldId="362"/>
        </pc:sldMkLst>
      </pc:sldChg>
      <pc:sldChg chg="del">
        <pc:chgData name="Gianluca Sarti" userId="fab366b3844466be" providerId="LiveId" clId="{75C77E88-11E0-4477-8B9B-E857D1A495F2}" dt="2024-04-18T09:34:52.736" v="245" actId="47"/>
        <pc:sldMkLst>
          <pc:docMk/>
          <pc:sldMk cId="3263723504" sldId="363"/>
        </pc:sldMkLst>
      </pc:sldChg>
      <pc:sldChg chg="addSp delSp modSp new del mod modClrScheme chgLayout">
        <pc:chgData name="Gianluca Sarti" userId="fab366b3844466be" providerId="LiveId" clId="{75C77E88-11E0-4477-8B9B-E857D1A495F2}" dt="2024-04-18T09:34:13.042" v="241" actId="47"/>
        <pc:sldMkLst>
          <pc:docMk/>
          <pc:sldMk cId="403209183" sldId="364"/>
        </pc:sldMkLst>
        <pc:spChg chg="del mod ord">
          <ac:chgData name="Gianluca Sarti" userId="fab366b3844466be" providerId="LiveId" clId="{75C77E88-11E0-4477-8B9B-E857D1A495F2}" dt="2024-04-18T09:23:35.269" v="170" actId="700"/>
          <ac:spMkLst>
            <pc:docMk/>
            <pc:sldMk cId="403209183" sldId="364"/>
            <ac:spMk id="2" creationId="{732C4754-7D8E-AA6D-ECBA-D3203E294656}"/>
          </ac:spMkLst>
        </pc:spChg>
        <pc:spChg chg="del">
          <ac:chgData name="Gianluca Sarti" userId="fab366b3844466be" providerId="LiveId" clId="{75C77E88-11E0-4477-8B9B-E857D1A495F2}" dt="2024-04-18T09:23:35.269" v="170" actId="700"/>
          <ac:spMkLst>
            <pc:docMk/>
            <pc:sldMk cId="403209183" sldId="364"/>
            <ac:spMk id="3" creationId="{0902428D-8438-CB68-5E48-D160AF8236AC}"/>
          </ac:spMkLst>
        </pc:spChg>
        <pc:spChg chg="del mod ord">
          <ac:chgData name="Gianluca Sarti" userId="fab366b3844466be" providerId="LiveId" clId="{75C77E88-11E0-4477-8B9B-E857D1A495F2}" dt="2024-04-18T09:23:35.269" v="170" actId="700"/>
          <ac:spMkLst>
            <pc:docMk/>
            <pc:sldMk cId="403209183" sldId="364"/>
            <ac:spMk id="4" creationId="{F0565F1D-363E-066F-1B04-8F59226AF9F9}"/>
          </ac:spMkLst>
        </pc:spChg>
        <pc:spChg chg="add mod ord">
          <ac:chgData name="Gianluca Sarti" userId="fab366b3844466be" providerId="LiveId" clId="{75C77E88-11E0-4477-8B9B-E857D1A495F2}" dt="2024-04-18T09:23:38.918" v="175" actId="20577"/>
          <ac:spMkLst>
            <pc:docMk/>
            <pc:sldMk cId="403209183" sldId="364"/>
            <ac:spMk id="5" creationId="{9DB799D2-8D43-0B75-9A8D-9C1496E5C4FD}"/>
          </ac:spMkLst>
        </pc:spChg>
        <pc:spChg chg="add mod ord">
          <ac:chgData name="Gianluca Sarti" userId="fab366b3844466be" providerId="LiveId" clId="{75C77E88-11E0-4477-8B9B-E857D1A495F2}" dt="2024-04-18T09:23:35.269" v="170" actId="700"/>
          <ac:spMkLst>
            <pc:docMk/>
            <pc:sldMk cId="403209183" sldId="364"/>
            <ac:spMk id="6" creationId="{8EEECC08-6370-3073-75C2-537336BC2E47}"/>
          </ac:spMkLst>
        </pc:spChg>
      </pc:sldChg>
      <pc:sldMasterChg chg="delSldLayout">
        <pc:chgData name="Gianluca Sarti" userId="fab366b3844466be" providerId="LiveId" clId="{75C77E88-11E0-4477-8B9B-E857D1A495F2}" dt="2024-04-18T09:34:52.736" v="245" actId="47"/>
        <pc:sldMasterMkLst>
          <pc:docMk/>
          <pc:sldMasterMk cId="0" sldId="2147483648"/>
        </pc:sldMasterMkLst>
        <pc:sldLayoutChg chg="del">
          <pc:chgData name="Gianluca Sarti" userId="fab366b3844466be" providerId="LiveId" clId="{75C77E88-11E0-4477-8B9B-E857D1A495F2}" dt="2024-04-18T09:27:03.603" v="227" actId="47"/>
          <pc:sldLayoutMkLst>
            <pc:docMk/>
            <pc:sldMasterMk cId="0" sldId="2147483648"/>
            <pc:sldLayoutMk cId="2266396517" sldId="2147483660"/>
          </pc:sldLayoutMkLst>
        </pc:sldLayoutChg>
        <pc:sldLayoutChg chg="del">
          <pc:chgData name="Gianluca Sarti" userId="fab366b3844466be" providerId="LiveId" clId="{75C77E88-11E0-4477-8B9B-E857D1A495F2}" dt="2024-04-18T09:27:13.235" v="240" actId="47"/>
          <pc:sldLayoutMkLst>
            <pc:docMk/>
            <pc:sldMasterMk cId="0" sldId="2147483648"/>
            <pc:sldLayoutMk cId="2038012767" sldId="2147483661"/>
          </pc:sldLayoutMkLst>
        </pc:sldLayoutChg>
        <pc:sldLayoutChg chg="del">
          <pc:chgData name="Gianluca Sarti" userId="fab366b3844466be" providerId="LiveId" clId="{75C77E88-11E0-4477-8B9B-E857D1A495F2}" dt="2024-04-18T09:26:56.532" v="221" actId="47"/>
          <pc:sldLayoutMkLst>
            <pc:docMk/>
            <pc:sldMasterMk cId="0" sldId="2147483648"/>
            <pc:sldLayoutMk cId="3037318548" sldId="2147483662"/>
          </pc:sldLayoutMkLst>
        </pc:sldLayoutChg>
        <pc:sldLayoutChg chg="del">
          <pc:chgData name="Gianluca Sarti" userId="fab366b3844466be" providerId="LiveId" clId="{75C77E88-11E0-4477-8B9B-E857D1A495F2}" dt="2024-04-18T09:34:52.736" v="245" actId="47"/>
          <pc:sldLayoutMkLst>
            <pc:docMk/>
            <pc:sldMasterMk cId="0" sldId="2147483648"/>
            <pc:sldLayoutMk cId="2358575981" sldId="2147483663"/>
          </pc:sldLayoutMkLst>
        </pc:sldLayoutChg>
        <pc:sldLayoutChg chg="del">
          <pc:chgData name="Gianluca Sarti" userId="fab366b3844466be" providerId="LiveId" clId="{75C77E88-11E0-4477-8B9B-E857D1A495F2}" dt="2024-04-18T09:34:52.736" v="245" actId="47"/>
          <pc:sldLayoutMkLst>
            <pc:docMk/>
            <pc:sldMasterMk cId="0" sldId="2147483648"/>
            <pc:sldLayoutMk cId="2008760488" sldId="2147483664"/>
          </pc:sldLayoutMkLst>
        </pc:sldLayoutChg>
        <pc:sldLayoutChg chg="del">
          <pc:chgData name="Gianluca Sarti" userId="fab366b3844466be" providerId="LiveId" clId="{75C77E88-11E0-4477-8B9B-E857D1A495F2}" dt="2024-04-18T09:34:52.736" v="245" actId="47"/>
          <pc:sldLayoutMkLst>
            <pc:docMk/>
            <pc:sldMasterMk cId="0" sldId="2147483648"/>
            <pc:sldLayoutMk cId="3879614029" sldId="214748366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f3c58d0dc7_1_1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gf3c58d0dc7_1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6467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f3c58d0dc7_1_1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gf3c58d0dc7_1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33238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f3c58d0dc7_1_1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gf3c58d0dc7_1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90308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f3c58d0dc7_1_1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gf3c58d0dc7_1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6673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f3c58d0dc7_1_1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gf3c58d0dc7_1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32510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6" name="Google Shape;856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4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5" name="Google Shape;25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5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5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5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5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F248"/>
            </a:gs>
            <a:gs pos="99000">
              <a:srgbClr val="97B02E"/>
            </a:gs>
            <a:gs pos="47000">
              <a:srgbClr val="B9D33C"/>
            </a:gs>
          </a:gsLst>
          <a:lin ang="5400000" scaled="1"/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6z3V5YEl8zI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56ozEs0Wd_E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WAnjAd7YTS0" TargetMode="Externa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bxkmMX3z0yw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hill with windmills and buildings&#10;&#10;Description automatically generated">
            <a:extLst>
              <a:ext uri="{FF2B5EF4-FFF2-40B4-BE49-F238E27FC236}">
                <a16:creationId xmlns:a16="http://schemas.microsoft.com/office/drawing/2014/main" id="{24D0E423-ACD3-51F0-0D3C-190FDF345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9533" cy="6859388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DB1F80C6-5632-7611-06E9-7D51751BFC69}"/>
              </a:ext>
            </a:extLst>
          </p:cNvPr>
          <p:cNvSpPr txBox="1">
            <a:spLocks/>
          </p:cNvSpPr>
          <p:nvPr/>
        </p:nvSpPr>
        <p:spPr>
          <a:xfrm>
            <a:off x="557048" y="501159"/>
            <a:ext cx="5875284" cy="998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2400" b="1" dirty="0">
                <a:solidFill>
                  <a:schemeClr val="bg1"/>
                </a:solidFill>
              </a:rPr>
              <a:t>MODULE 2 | </a:t>
            </a:r>
            <a:r>
              <a:rPr lang="en-GB" sz="2400" i="0" u="none" strike="noStrike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Hands on tourist destination development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72879B41-8018-AC3A-68A6-2FF496225A4E}"/>
              </a:ext>
            </a:extLst>
          </p:cNvPr>
          <p:cNvSpPr txBox="1">
            <a:spLocks/>
          </p:cNvSpPr>
          <p:nvPr/>
        </p:nvSpPr>
        <p:spPr>
          <a:xfrm>
            <a:off x="557048" y="1499916"/>
            <a:ext cx="5381297" cy="3366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b="1" i="0" u="none" strike="noStrike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Developin</a:t>
            </a:r>
            <a:r>
              <a:rPr lang="en-GB" b="1" dirty="0">
                <a:solidFill>
                  <a:schemeClr val="bg1"/>
                </a:solidFill>
              </a:rPr>
              <a:t>g eco-cultural tourism</a:t>
            </a:r>
            <a:endParaRPr lang="en-GB" b="1" i="0" u="none" strike="noStrike" cap="none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8BDA58A4-A114-6806-6D02-8F51AC73DC71}"/>
              </a:ext>
            </a:extLst>
          </p:cNvPr>
          <p:cNvSpPr txBox="1">
            <a:spLocks/>
          </p:cNvSpPr>
          <p:nvPr/>
        </p:nvSpPr>
        <p:spPr>
          <a:xfrm>
            <a:off x="557048" y="5778828"/>
            <a:ext cx="2743200" cy="790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GB" sz="1400" b="1" dirty="0">
                <a:solidFill>
                  <a:schemeClr val="bg1"/>
                </a:solidFill>
              </a:rPr>
              <a:t>Gianluca </a:t>
            </a:r>
            <a:r>
              <a:rPr lang="en-GB" sz="1400" b="1" dirty="0" err="1">
                <a:solidFill>
                  <a:schemeClr val="bg1"/>
                </a:solidFill>
              </a:rPr>
              <a:t>Sarti</a:t>
            </a:r>
            <a:endParaRPr lang="en-GB" sz="1400" b="1" dirty="0">
              <a:solidFill>
                <a:schemeClr val="bg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GB" sz="1400" b="1" dirty="0">
                <a:solidFill>
                  <a:schemeClr val="bg1"/>
                </a:solidFill>
              </a:rPr>
              <a:t>Maria Celeste </a:t>
            </a:r>
            <a:r>
              <a:rPr lang="en-GB" sz="1400" b="1" dirty="0" err="1">
                <a:solidFill>
                  <a:schemeClr val="bg1"/>
                </a:solidFill>
              </a:rPr>
              <a:t>Clarembaux</a:t>
            </a:r>
            <a:endParaRPr lang="it-IT" sz="1400" dirty="0">
              <a:solidFill>
                <a:schemeClr val="bg1"/>
              </a:solidFill>
            </a:endParaRPr>
          </a:p>
        </p:txBody>
      </p:sp>
      <p:pic>
        <p:nvPicPr>
          <p:cNvPr id="7" name="Picture 6" descr="A black and white photo of a flag&#10;&#10;Description automatically generated">
            <a:extLst>
              <a:ext uri="{FF2B5EF4-FFF2-40B4-BE49-F238E27FC236}">
                <a16:creationId xmlns:a16="http://schemas.microsoft.com/office/drawing/2014/main" id="{A7A7DFD3-53C9-EB89-9E27-F5A97CACD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9509" y="574731"/>
            <a:ext cx="3105443" cy="121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18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70CAD5E-DAB3-D60B-29EA-6F78F14C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365125"/>
            <a:ext cx="10515600" cy="1325563"/>
          </a:xfrm>
        </p:spPr>
        <p:txBody>
          <a:bodyPr/>
          <a:lstStyle/>
          <a:p>
            <a:r>
              <a:rPr lang="it-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to involve </a:t>
            </a:r>
            <a:r>
              <a:rPr lang="it-IT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local</a:t>
            </a:r>
            <a:r>
              <a:rPr lang="it-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community?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88C43E-A831-8CE6-D568-93B597E40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1870" y="1690687"/>
            <a:ext cx="8106103" cy="4802187"/>
          </a:xfrm>
        </p:spPr>
        <p:txBody>
          <a:bodyPr>
            <a:normAutofit lnSpcReduction="10000"/>
          </a:bodyPr>
          <a:lstStyle/>
          <a:p>
            <a:pPr marL="114300" indent="0">
              <a:lnSpc>
                <a:spcPct val="13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None/>
            </a:pP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Involving the community is important and necessary for successful eco-cultural tourism development. Always respect the existing social and community structures and achieve benefits for the community. </a:t>
            </a:r>
          </a:p>
          <a:p>
            <a:pPr marL="114300" indent="0">
              <a:lnSpc>
                <a:spcPct val="13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None/>
            </a:pP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Have an understanding of the legal rights and responsibilities towards the community.</a:t>
            </a:r>
          </a:p>
          <a:p>
            <a:pPr marL="114300" indent="0">
              <a:lnSpc>
                <a:spcPct val="13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None/>
            </a:pP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Promote eco-cultural tourism development in the community and increase the level of involvement which can develop over time.</a:t>
            </a:r>
          </a:p>
          <a:p>
            <a:pPr marL="114300" indent="0">
              <a:lnSpc>
                <a:spcPct val="13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None/>
            </a:pPr>
            <a:endParaRPr lang="it-IT" sz="24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 descr="A cartoon of a person with a backpack&#10;&#10;Description automatically generated">
            <a:extLst>
              <a:ext uri="{FF2B5EF4-FFF2-40B4-BE49-F238E27FC236}">
                <a16:creationId xmlns:a16="http://schemas.microsoft.com/office/drawing/2014/main" id="{2C668F5D-0D72-9119-2995-8CECD5757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0013" y="500062"/>
            <a:ext cx="3251200" cy="6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63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70CAD5E-DAB3-D60B-29EA-6F78F14C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446690"/>
            <a:ext cx="8368862" cy="1325563"/>
          </a:xfrm>
        </p:spPr>
        <p:txBody>
          <a:bodyPr/>
          <a:lstStyle/>
          <a:p>
            <a:r>
              <a:rPr lang="it-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 out a strategy with a </a:t>
            </a:r>
            <a:r>
              <a:rPr lang="it-IT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local</a:t>
            </a:r>
            <a:r>
              <a:rPr lang="it-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community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88C43E-A831-8CE6-D568-93B597E40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337" y="1912883"/>
            <a:ext cx="8915401" cy="4945117"/>
          </a:xfrm>
        </p:spPr>
        <p:txBody>
          <a:bodyPr>
            <a:normAutofit/>
          </a:bodyPr>
          <a:lstStyle/>
          <a:p>
            <a:pPr marL="114300" indent="0">
              <a:lnSpc>
                <a:spcPct val="145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Eco-cultural tourism initiatives must be focused on a clear strategy that has been agreed, supported  or respected upon with the local community and the stakeholders. </a:t>
            </a:r>
          </a:p>
          <a:p>
            <a:pPr marL="114300" indent="0">
              <a:lnSpc>
                <a:spcPct val="145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allows the community to have the tools and knowledge necessary for decision making.</a:t>
            </a:r>
          </a:p>
          <a:p>
            <a:pPr marL="114300" lvl="1" indent="0">
              <a:lnSpc>
                <a:spcPct val="145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strategy should, at least, include the following:</a:t>
            </a:r>
          </a:p>
          <a:p>
            <a:pPr marL="457200" lvl="1">
              <a:lnSpc>
                <a:spcPct val="145000"/>
              </a:lnSpc>
              <a:spcBef>
                <a:spcPts val="0"/>
              </a:spcBef>
              <a:spcAft>
                <a:spcPts val="600"/>
              </a:spcAft>
              <a:buClr>
                <a:srgbClr val="6B801F"/>
              </a:buClr>
            </a:pP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Consultation with the local people covering how they feel about tourism being attracted to their area, possible opportunities and problems, concerns and levels of interest.</a:t>
            </a:r>
          </a:p>
          <a:p>
            <a:pPr marL="457200" lvl="1">
              <a:lnSpc>
                <a:spcPct val="145000"/>
              </a:lnSpc>
              <a:spcBef>
                <a:spcPts val="0"/>
              </a:spcBef>
              <a:spcAft>
                <a:spcPts val="600"/>
              </a:spcAft>
              <a:buClr>
                <a:srgbClr val="6B801F"/>
              </a:buClr>
            </a:pP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market research assessment.</a:t>
            </a:r>
          </a:p>
          <a:p>
            <a:pPr marL="457200" lvl="1">
              <a:lnSpc>
                <a:spcPct val="145000"/>
              </a:lnSpc>
              <a:spcBef>
                <a:spcPts val="0"/>
              </a:spcBef>
              <a:spcAft>
                <a:spcPts val="600"/>
              </a:spcAft>
              <a:buClr>
                <a:srgbClr val="6B801F"/>
              </a:buClr>
            </a:pP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Assess the natural and cultural heritage in the local area.</a:t>
            </a:r>
          </a:p>
          <a:p>
            <a:pPr marL="457200" lvl="1">
              <a:lnSpc>
                <a:spcPct val="145000"/>
              </a:lnSpc>
              <a:spcBef>
                <a:spcPts val="0"/>
              </a:spcBef>
              <a:spcAft>
                <a:spcPts val="600"/>
              </a:spcAft>
              <a:buClr>
                <a:srgbClr val="6B801F"/>
              </a:buClr>
            </a:pPr>
            <a:r>
              <a:rPr lang="en-US" sz="1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Have a vision for the project with an identification of aims, objectives and strategic priorities.</a:t>
            </a:r>
          </a:p>
        </p:txBody>
      </p:sp>
      <p:pic>
        <p:nvPicPr>
          <p:cNvPr id="2" name="Picture 1" descr="A tree with sheep in the grass&#10;&#10;Description automatically generated">
            <a:extLst>
              <a:ext uri="{FF2B5EF4-FFF2-40B4-BE49-F238E27FC236}">
                <a16:creationId xmlns:a16="http://schemas.microsoft.com/office/drawing/2014/main" id="{CDA408E6-AE8F-2A5C-A3DB-F5F76CF30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9486" y="1912882"/>
            <a:ext cx="3872514" cy="494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723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70CAD5E-DAB3-D60B-29EA-6F78F14C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446690"/>
            <a:ext cx="8368862" cy="1325563"/>
          </a:xfrm>
        </p:spPr>
        <p:txBody>
          <a:bodyPr/>
          <a:lstStyle/>
          <a:p>
            <a:r>
              <a:rPr lang="en-US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Ensuring community’s ecological and social trust</a:t>
            </a:r>
            <a:endParaRPr lang="it-IT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88C43E-A831-8CE6-D568-93B597E40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1870" y="1912883"/>
            <a:ext cx="8095593" cy="4498427"/>
          </a:xfrm>
        </p:spPr>
        <p:txBody>
          <a:bodyPr>
            <a:normAutofit lnSpcReduction="10000"/>
          </a:bodyPr>
          <a:lstStyle/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None/>
            </a:pP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Natural resources and cultural heritage of the area should be enhanced by tourism and not damaged. </a:t>
            </a:r>
          </a:p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None/>
            </a:pP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Identify the limits of the change that tourism can bring to the area and decide with the community the level of tourism allowed. </a:t>
            </a:r>
          </a:p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None/>
            </a:pP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Two significant standards are:</a:t>
            </a:r>
          </a:p>
          <a:p>
            <a:pPr marL="457200" lvl="1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Clr>
                <a:srgbClr val="6B801F"/>
              </a:buClr>
              <a:buFont typeface="+mj-lt"/>
              <a:buAutoNum type="arabicPeriod"/>
            </a:pP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Products created should be made on the local area's traditional knowledge, qualities and abilities</a:t>
            </a:r>
          </a:p>
          <a:p>
            <a:pPr marL="457200" lvl="1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Clr>
                <a:srgbClr val="6B801F"/>
              </a:buClr>
              <a:buFont typeface="+mj-lt"/>
              <a:buAutoNum type="arabicPeriod"/>
            </a:pP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community can offer resources, ideas, and even significative contributions to the project.</a:t>
            </a:r>
          </a:p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None/>
            </a:pPr>
            <a:endParaRPr lang="it-IT" sz="18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 descr="A tree with sheep in the grass&#10;&#10;Description automatically generated">
            <a:extLst>
              <a:ext uri="{FF2B5EF4-FFF2-40B4-BE49-F238E27FC236}">
                <a16:creationId xmlns:a16="http://schemas.microsoft.com/office/drawing/2014/main" id="{CDA408E6-AE8F-2A5C-A3DB-F5F76CF30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6796" y="1385888"/>
            <a:ext cx="4285203" cy="547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88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video game&#10;&#10;Description automatically generated">
            <a:extLst>
              <a:ext uri="{FF2B5EF4-FFF2-40B4-BE49-F238E27FC236}">
                <a16:creationId xmlns:a16="http://schemas.microsoft.com/office/drawing/2014/main" id="{9C3BC5B5-E42A-3263-EFEF-24F9969AC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7BDA111A-8581-BBEC-2C65-325AB2EED628}"/>
              </a:ext>
            </a:extLst>
          </p:cNvPr>
          <p:cNvSpPr txBox="1">
            <a:spLocks/>
          </p:cNvSpPr>
          <p:nvPr/>
        </p:nvSpPr>
        <p:spPr>
          <a:xfrm>
            <a:off x="359583" y="109928"/>
            <a:ext cx="1695345" cy="3187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20000" b="1" i="0" u="none" strike="noStrike" cap="none" dirty="0">
                <a:solidFill>
                  <a:srgbClr val="2EA6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3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D81CDD24-0700-405D-F5E9-9DBE0530349A}"/>
              </a:ext>
            </a:extLst>
          </p:cNvPr>
          <p:cNvSpPr txBox="1">
            <a:spLocks/>
          </p:cNvSpPr>
          <p:nvPr/>
        </p:nvSpPr>
        <p:spPr>
          <a:xfrm>
            <a:off x="702514" y="1777350"/>
            <a:ext cx="6633707" cy="3040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5400" b="1" i="0" u="none" strike="noStrike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Smart Communities</a:t>
            </a:r>
          </a:p>
        </p:txBody>
      </p:sp>
    </p:spTree>
    <p:extLst>
      <p:ext uri="{BB962C8B-B14F-4D97-AF65-F5344CB8AC3E}">
        <p14:creationId xmlns:p14="http://schemas.microsoft.com/office/powerpoint/2010/main" val="3434826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8A79BB5-BEF4-EE32-C64D-0F16E203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885" y="389189"/>
            <a:ext cx="9962148" cy="1325563"/>
          </a:xfrm>
        </p:spPr>
        <p:txBody>
          <a:bodyPr wrap="square" anchor="ctr">
            <a:normAutofit/>
          </a:bodyPr>
          <a:lstStyle/>
          <a:p>
            <a:pPr algn="ctr"/>
            <a:r>
              <a:rPr lang="it-IT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</a:t>
            </a:r>
            <a:r>
              <a:rPr lang="it-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lang="it-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Smart Community?</a:t>
            </a:r>
          </a:p>
        </p:txBody>
      </p:sp>
      <p:pic>
        <p:nvPicPr>
          <p:cNvPr id="4" name="Picture 3" descr="A red and white play button&#10;&#10;Description automatically generated">
            <a:hlinkClick r:id="rId2" tooltip="DURATION: 1:30"/>
            <a:extLst>
              <a:ext uri="{FF2B5EF4-FFF2-40B4-BE49-F238E27FC236}">
                <a16:creationId xmlns:a16="http://schemas.microsoft.com/office/drawing/2014/main" id="{72AF07AC-9309-3BC7-FBBB-A3606D17C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280" y="2320174"/>
            <a:ext cx="4457358" cy="3138433"/>
          </a:xfrm>
          <a:prstGeom prst="rect">
            <a:avLst/>
          </a:prstGeom>
        </p:spPr>
      </p:pic>
      <p:sp>
        <p:nvSpPr>
          <p:cNvPr id="6" name="Titolo 4">
            <a:extLst>
              <a:ext uri="{FF2B5EF4-FFF2-40B4-BE49-F238E27FC236}">
                <a16:creationId xmlns:a16="http://schemas.microsoft.com/office/drawing/2014/main" id="{E0E324F3-4367-B132-32E5-D1B2A4A1C27B}"/>
              </a:ext>
            </a:extLst>
          </p:cNvPr>
          <p:cNvSpPr txBox="1">
            <a:spLocks/>
          </p:cNvSpPr>
          <p:nvPr/>
        </p:nvSpPr>
        <p:spPr>
          <a:xfrm>
            <a:off x="879885" y="5526171"/>
            <a:ext cx="9962148" cy="60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b="1" dirty="0">
                <a:solidFill>
                  <a:srgbClr val="6B801F"/>
                </a:solidFill>
              </a:rPr>
              <a:t>CLICK TO PLAY</a:t>
            </a:r>
            <a:endParaRPr lang="it-IT" sz="1800" b="1" dirty="0">
              <a:solidFill>
                <a:srgbClr val="6B801F"/>
              </a:solidFill>
            </a:endParaRPr>
          </a:p>
        </p:txBody>
      </p:sp>
      <p:sp>
        <p:nvSpPr>
          <p:cNvPr id="7" name="Titolo 4">
            <a:extLst>
              <a:ext uri="{FF2B5EF4-FFF2-40B4-BE49-F238E27FC236}">
                <a16:creationId xmlns:a16="http://schemas.microsoft.com/office/drawing/2014/main" id="{EC7AEBD2-9D45-9D42-5F50-9C13AAA0564D}"/>
              </a:ext>
            </a:extLst>
          </p:cNvPr>
          <p:cNvSpPr txBox="1">
            <a:spLocks/>
          </p:cNvSpPr>
          <p:nvPr/>
        </p:nvSpPr>
        <p:spPr>
          <a:xfrm>
            <a:off x="879885" y="1680970"/>
            <a:ext cx="9962148" cy="60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b="1" dirty="0">
                <a:solidFill>
                  <a:srgbClr val="6B801F"/>
                </a:solidFill>
              </a:rPr>
              <a:t>Duration: 2:48</a:t>
            </a:r>
            <a:endParaRPr lang="it-IT" sz="1800" b="1" dirty="0">
              <a:solidFill>
                <a:srgbClr val="6B80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53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70CAD5E-DAB3-D60B-29EA-6F78F14C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446690"/>
            <a:ext cx="8368862" cy="1325563"/>
          </a:xfrm>
        </p:spPr>
        <p:txBody>
          <a:bodyPr/>
          <a:lstStyle/>
          <a:p>
            <a:r>
              <a:rPr lang="en-US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Smart communities</a:t>
            </a:r>
            <a:endParaRPr lang="it-IT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88C43E-A831-8CE6-D568-93B597E40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862" y="1912883"/>
            <a:ext cx="6720461" cy="4498427"/>
          </a:xfrm>
        </p:spPr>
        <p:txBody>
          <a:bodyPr>
            <a:normAutofit fontScale="92500"/>
          </a:bodyPr>
          <a:lstStyle/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Eco-cultural tourism development and smart communities can work hand in hand to create sustainable, resilient, and culturally rich destinations. </a:t>
            </a:r>
          </a:p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Smart communities are those that leverage technology and data to improve the quality of life for residents, enhance visitor experiences, and optimize resource management. </a:t>
            </a:r>
          </a:p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 combined with eco-cultural tourism development, smart communities can foster a more sustainable and engaging form of tourism.</a:t>
            </a:r>
            <a:endParaRPr lang="it-IT" sz="18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 descr="A person with a backpack and a phone&#10;&#10;Description automatically generated">
            <a:extLst>
              <a:ext uri="{FF2B5EF4-FFF2-40B4-BE49-F238E27FC236}">
                <a16:creationId xmlns:a16="http://schemas.microsoft.com/office/drawing/2014/main" id="{841EA6DE-CE1B-8505-AF87-FCA8FABCF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188" y="1228725"/>
            <a:ext cx="5013615" cy="576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457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70CAD5E-DAB3-D60B-29EA-6F78F14C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1008194"/>
            <a:ext cx="10614628" cy="1030424"/>
          </a:xfrm>
        </p:spPr>
        <p:txBody>
          <a:bodyPr/>
          <a:lstStyle/>
          <a:p>
            <a:r>
              <a:rPr lang="en-US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Sustainable resource management</a:t>
            </a:r>
            <a:endParaRPr lang="it-IT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88C43E-A831-8CE6-D568-93B597E40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862" y="2359574"/>
            <a:ext cx="6720461" cy="3666758"/>
          </a:xfrm>
        </p:spPr>
        <p:txBody>
          <a:bodyPr>
            <a:normAutofit/>
          </a:bodyPr>
          <a:lstStyle/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Smart communities can use data-driven approaches and innovative technologies to monitor and manage natural resources, such as water, energy, and waste.</a:t>
            </a:r>
          </a:p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can help eco-cultural tourism destinations minimize their environmental footprint, conserve resources, and protect natural habitats.</a:t>
            </a:r>
            <a:endParaRPr lang="it-IT" sz="20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F18E861-0836-9D72-9499-D9F96BDDCE0A}"/>
              </a:ext>
            </a:extLst>
          </p:cNvPr>
          <p:cNvSpPr/>
          <p:nvPr/>
        </p:nvSpPr>
        <p:spPr>
          <a:xfrm>
            <a:off x="642938" y="478631"/>
            <a:ext cx="2553109" cy="485775"/>
          </a:xfrm>
          <a:prstGeom prst="roundRect">
            <a:avLst>
              <a:gd name="adj" fmla="val 50000"/>
            </a:avLst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dirty="0"/>
          </a:p>
        </p:txBody>
      </p:sp>
      <p:sp>
        <p:nvSpPr>
          <p:cNvPr id="7" name="Titolo 4">
            <a:extLst>
              <a:ext uri="{FF2B5EF4-FFF2-40B4-BE49-F238E27FC236}">
                <a16:creationId xmlns:a16="http://schemas.microsoft.com/office/drawing/2014/main" id="{CD8AEAF8-3A34-F0F5-EF72-DD6774058D9E}"/>
              </a:ext>
            </a:extLst>
          </p:cNvPr>
          <p:cNvSpPr txBox="1">
            <a:spLocks/>
          </p:cNvSpPr>
          <p:nvPr/>
        </p:nvSpPr>
        <p:spPr>
          <a:xfrm>
            <a:off x="798668" y="503224"/>
            <a:ext cx="2406088" cy="47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000" b="1" dirty="0">
                <a:solidFill>
                  <a:srgbClr val="BCD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INTERSECTION 1</a:t>
            </a:r>
          </a:p>
        </p:txBody>
      </p:sp>
      <p:pic>
        <p:nvPicPr>
          <p:cNvPr id="10" name="Picture 9" descr="A solar panels and a tree&#10;&#10;Description automatically generated">
            <a:extLst>
              <a:ext uri="{FF2B5EF4-FFF2-40B4-BE49-F238E27FC236}">
                <a16:creationId xmlns:a16="http://schemas.microsoft.com/office/drawing/2014/main" id="{A53B4B64-3B76-6EC3-2BC2-0BAE826D4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484" y="1471748"/>
            <a:ext cx="4685515" cy="538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972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70CAD5E-DAB3-D60B-29EA-6F78F14C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1008194"/>
            <a:ext cx="10614628" cy="1030424"/>
          </a:xfrm>
        </p:spPr>
        <p:txBody>
          <a:bodyPr/>
          <a:lstStyle/>
          <a:p>
            <a:r>
              <a:rPr lang="en-US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Visitor management</a:t>
            </a:r>
            <a:endParaRPr lang="it-IT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88C43E-A831-8CE6-D568-93B597E40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862" y="2359574"/>
            <a:ext cx="6720461" cy="3666758"/>
          </a:xfrm>
        </p:spPr>
        <p:txBody>
          <a:bodyPr>
            <a:normAutofit lnSpcReduction="10000"/>
          </a:bodyPr>
          <a:lstStyle/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Smart technologies, such as real-time visitor tracking and crowd management systems, can help eco-cultural tourism destinations manage visitor flows and minimize the impact of tourism on sensitive areas.</a:t>
            </a:r>
          </a:p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can help prevent overcrowding, reduce environmental degradation, and ensure a better experience for both visitors and local communities.</a:t>
            </a:r>
            <a:endParaRPr lang="it-IT" sz="20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F18E861-0836-9D72-9499-D9F96BDDCE0A}"/>
              </a:ext>
            </a:extLst>
          </p:cNvPr>
          <p:cNvSpPr/>
          <p:nvPr/>
        </p:nvSpPr>
        <p:spPr>
          <a:xfrm>
            <a:off x="642938" y="478631"/>
            <a:ext cx="2553109" cy="485775"/>
          </a:xfrm>
          <a:prstGeom prst="roundRect">
            <a:avLst>
              <a:gd name="adj" fmla="val 50000"/>
            </a:avLst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dirty="0"/>
          </a:p>
        </p:txBody>
      </p:sp>
      <p:sp>
        <p:nvSpPr>
          <p:cNvPr id="7" name="Titolo 4">
            <a:extLst>
              <a:ext uri="{FF2B5EF4-FFF2-40B4-BE49-F238E27FC236}">
                <a16:creationId xmlns:a16="http://schemas.microsoft.com/office/drawing/2014/main" id="{CD8AEAF8-3A34-F0F5-EF72-DD6774058D9E}"/>
              </a:ext>
            </a:extLst>
          </p:cNvPr>
          <p:cNvSpPr txBox="1">
            <a:spLocks/>
          </p:cNvSpPr>
          <p:nvPr/>
        </p:nvSpPr>
        <p:spPr>
          <a:xfrm>
            <a:off x="798668" y="503224"/>
            <a:ext cx="2406088" cy="47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000" b="1" dirty="0">
                <a:solidFill>
                  <a:srgbClr val="BCD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INTERSECTION 2</a:t>
            </a:r>
          </a:p>
        </p:txBody>
      </p:sp>
      <p:pic>
        <p:nvPicPr>
          <p:cNvPr id="6" name="Picture 5" descr="A yellow bus on a hill&#10;&#10;Description automatically generated">
            <a:extLst>
              <a:ext uri="{FF2B5EF4-FFF2-40B4-BE49-F238E27FC236}">
                <a16:creationId xmlns:a16="http://schemas.microsoft.com/office/drawing/2014/main" id="{8389F82B-2F41-F71C-FA05-BC609F8E0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7397" y="1288869"/>
            <a:ext cx="4844603" cy="5569131"/>
          </a:xfrm>
          <a:prstGeom prst="rect">
            <a:avLst/>
          </a:prstGeom>
        </p:spPr>
      </p:pic>
      <p:pic>
        <p:nvPicPr>
          <p:cNvPr id="9" name="Picture 8" descr="A hot air balloon with a black background&#10;&#10;Description automatically generated">
            <a:extLst>
              <a:ext uri="{FF2B5EF4-FFF2-40B4-BE49-F238E27FC236}">
                <a16:creationId xmlns:a16="http://schemas.microsoft.com/office/drawing/2014/main" id="{FFA556A2-34AD-D52C-A816-1AF4294E8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118" y="-154072"/>
            <a:ext cx="4383160" cy="376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814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70CAD5E-DAB3-D60B-29EA-6F78F14C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1008194"/>
            <a:ext cx="10614628" cy="1030424"/>
          </a:xfrm>
        </p:spPr>
        <p:txBody>
          <a:bodyPr/>
          <a:lstStyle/>
          <a:p>
            <a:r>
              <a:rPr lang="en-US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Immersive and interactive experiences</a:t>
            </a:r>
            <a:endParaRPr lang="it-IT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88C43E-A831-8CE6-D568-93B597E40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862" y="2359574"/>
            <a:ext cx="6720461" cy="3666758"/>
          </a:xfrm>
        </p:spPr>
        <p:txBody>
          <a:bodyPr>
            <a:normAutofit fontScale="92500" lnSpcReduction="20000"/>
          </a:bodyPr>
          <a:lstStyle/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Smart technologies, such as augmented reality (AR) and virtual reality (VR), can enhance eco-cultural tourism experiences by providing immersive and interactive ways to explore natural and cultural heritage.</a:t>
            </a:r>
          </a:p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example, AR apps can provide visitors with information about local flora and fauna, while VR experiences can showcase traditional crafts or historical events.</a:t>
            </a:r>
            <a:endParaRPr lang="it-IT" sz="20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F18E861-0836-9D72-9499-D9F96BDDCE0A}"/>
              </a:ext>
            </a:extLst>
          </p:cNvPr>
          <p:cNvSpPr/>
          <p:nvPr/>
        </p:nvSpPr>
        <p:spPr>
          <a:xfrm>
            <a:off x="642938" y="478631"/>
            <a:ext cx="2553109" cy="485775"/>
          </a:xfrm>
          <a:prstGeom prst="roundRect">
            <a:avLst>
              <a:gd name="adj" fmla="val 50000"/>
            </a:avLst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dirty="0"/>
          </a:p>
        </p:txBody>
      </p:sp>
      <p:sp>
        <p:nvSpPr>
          <p:cNvPr id="7" name="Titolo 4">
            <a:extLst>
              <a:ext uri="{FF2B5EF4-FFF2-40B4-BE49-F238E27FC236}">
                <a16:creationId xmlns:a16="http://schemas.microsoft.com/office/drawing/2014/main" id="{CD8AEAF8-3A34-F0F5-EF72-DD6774058D9E}"/>
              </a:ext>
            </a:extLst>
          </p:cNvPr>
          <p:cNvSpPr txBox="1">
            <a:spLocks/>
          </p:cNvSpPr>
          <p:nvPr/>
        </p:nvSpPr>
        <p:spPr>
          <a:xfrm>
            <a:off x="798668" y="503224"/>
            <a:ext cx="2406088" cy="47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000" b="1" dirty="0">
                <a:solidFill>
                  <a:srgbClr val="BCD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INTERSECTION 3</a:t>
            </a:r>
          </a:p>
        </p:txBody>
      </p:sp>
      <p:pic>
        <p:nvPicPr>
          <p:cNvPr id="11" name="Picture 10" descr="A cartoon of buildings on a green hill&#10;&#10;Description automatically generated">
            <a:extLst>
              <a:ext uri="{FF2B5EF4-FFF2-40B4-BE49-F238E27FC236}">
                <a16:creationId xmlns:a16="http://schemas.microsoft.com/office/drawing/2014/main" id="{D7C9AE71-15DE-7B20-2A41-A0F352C18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400" y="317500"/>
            <a:ext cx="5689600" cy="6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673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70CAD5E-DAB3-D60B-29EA-6F78F14C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1008193"/>
            <a:ext cx="10614628" cy="156954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Community engagement and empowerment</a:t>
            </a:r>
            <a:endParaRPr lang="it-IT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88C43E-A831-8CE6-D568-93B597E40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862" y="2516328"/>
            <a:ext cx="6720461" cy="3666758"/>
          </a:xfrm>
        </p:spPr>
        <p:txBody>
          <a:bodyPr>
            <a:normAutofit lnSpcReduction="10000"/>
          </a:bodyPr>
          <a:lstStyle/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Smart communities can use digital platforms and tools to engage local communities in the planning and management of eco-cultural tourism development.</a:t>
            </a:r>
          </a:p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can include online forums for public participation, digital storytelling initiatives to showcase local culture, and e-learning platforms to build local capacity in sustainable tourism practices.</a:t>
            </a:r>
            <a:endParaRPr lang="it-IT" sz="20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F18E861-0836-9D72-9499-D9F96BDDCE0A}"/>
              </a:ext>
            </a:extLst>
          </p:cNvPr>
          <p:cNvSpPr/>
          <p:nvPr/>
        </p:nvSpPr>
        <p:spPr>
          <a:xfrm>
            <a:off x="642938" y="478631"/>
            <a:ext cx="2553109" cy="485775"/>
          </a:xfrm>
          <a:prstGeom prst="roundRect">
            <a:avLst>
              <a:gd name="adj" fmla="val 50000"/>
            </a:avLst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dirty="0"/>
          </a:p>
        </p:txBody>
      </p:sp>
      <p:sp>
        <p:nvSpPr>
          <p:cNvPr id="7" name="Titolo 4">
            <a:extLst>
              <a:ext uri="{FF2B5EF4-FFF2-40B4-BE49-F238E27FC236}">
                <a16:creationId xmlns:a16="http://schemas.microsoft.com/office/drawing/2014/main" id="{CD8AEAF8-3A34-F0F5-EF72-DD6774058D9E}"/>
              </a:ext>
            </a:extLst>
          </p:cNvPr>
          <p:cNvSpPr txBox="1">
            <a:spLocks/>
          </p:cNvSpPr>
          <p:nvPr/>
        </p:nvSpPr>
        <p:spPr>
          <a:xfrm>
            <a:off x="798668" y="503224"/>
            <a:ext cx="2406088" cy="47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000" b="1" dirty="0">
                <a:solidFill>
                  <a:srgbClr val="BCD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INTERSECTION 4</a:t>
            </a:r>
          </a:p>
        </p:txBody>
      </p:sp>
      <p:pic>
        <p:nvPicPr>
          <p:cNvPr id="3" name="Picture 2" descr="A person with a backpack and a phone&#10;&#10;Description automatically generated">
            <a:extLst>
              <a:ext uri="{FF2B5EF4-FFF2-40B4-BE49-F238E27FC236}">
                <a16:creationId xmlns:a16="http://schemas.microsoft.com/office/drawing/2014/main" id="{B3BE8AC6-95C8-651A-4592-36C35B4F1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422" y="2234261"/>
            <a:ext cx="4116169" cy="473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476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landscape with buildings and trees&#10;&#10;Description automatically generated">
            <a:extLst>
              <a:ext uri="{FF2B5EF4-FFF2-40B4-BE49-F238E27FC236}">
                <a16:creationId xmlns:a16="http://schemas.microsoft.com/office/drawing/2014/main" id="{53488723-17AC-CB91-CD9E-EDFB9957E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4264F401-E89B-C38B-FB9E-5B4B5E7EADE0}"/>
              </a:ext>
            </a:extLst>
          </p:cNvPr>
          <p:cNvSpPr txBox="1">
            <a:spLocks/>
          </p:cNvSpPr>
          <p:nvPr/>
        </p:nvSpPr>
        <p:spPr>
          <a:xfrm>
            <a:off x="557048" y="1745813"/>
            <a:ext cx="6474373" cy="3366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25000"/>
              </a:lnSpc>
            </a:pPr>
            <a:r>
              <a:rPr lang="en-US" sz="2800" dirty="0">
                <a:solidFill>
                  <a:schemeClr val="bg1"/>
                </a:solidFill>
              </a:rPr>
              <a:t>Eco-cultural tourism is a holistic approach to tourism that seeks to promote sustainable development, protect natural environments, and celebrate local cultures and traditions valorizing natural and cultural heritage.  </a:t>
            </a: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FF03AD45-0486-3ECE-B348-419B6268D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1" y="365125"/>
            <a:ext cx="8317831" cy="1325563"/>
          </a:xfrm>
        </p:spPr>
        <p:txBody>
          <a:bodyPr wrap="square" anchor="ctr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Eco-cultural tourism</a:t>
            </a:r>
            <a:endParaRPr lang="it-IT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220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70CAD5E-DAB3-D60B-29EA-6F78F14C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1008194"/>
            <a:ext cx="10614628" cy="1030424"/>
          </a:xfrm>
        </p:spPr>
        <p:txBody>
          <a:bodyPr/>
          <a:lstStyle/>
          <a:p>
            <a:r>
              <a:rPr lang="en-US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Data-driven decision making</a:t>
            </a:r>
            <a:endParaRPr lang="it-IT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88C43E-A831-8CE6-D568-93B597E40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862" y="2359574"/>
            <a:ext cx="6720461" cy="3666758"/>
          </a:xfrm>
        </p:spPr>
        <p:txBody>
          <a:bodyPr>
            <a:normAutofit lnSpcReduction="10000"/>
          </a:bodyPr>
          <a:lstStyle/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Smart communities can leverage data analytics and monitoring systems to inform decision-making in eco-cultural tourism development.</a:t>
            </a:r>
          </a:p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can include tracking environmental indicators, measuring the socio-economic impact of tourism, and evaluating the effectiveness of sustainability initiatives.</a:t>
            </a:r>
            <a:endParaRPr lang="it-IT" sz="20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F18E861-0836-9D72-9499-D9F96BDDCE0A}"/>
              </a:ext>
            </a:extLst>
          </p:cNvPr>
          <p:cNvSpPr/>
          <p:nvPr/>
        </p:nvSpPr>
        <p:spPr>
          <a:xfrm>
            <a:off x="642938" y="478631"/>
            <a:ext cx="2553109" cy="485775"/>
          </a:xfrm>
          <a:prstGeom prst="roundRect">
            <a:avLst>
              <a:gd name="adj" fmla="val 50000"/>
            </a:avLst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dirty="0"/>
          </a:p>
        </p:txBody>
      </p:sp>
      <p:sp>
        <p:nvSpPr>
          <p:cNvPr id="7" name="Titolo 4">
            <a:extLst>
              <a:ext uri="{FF2B5EF4-FFF2-40B4-BE49-F238E27FC236}">
                <a16:creationId xmlns:a16="http://schemas.microsoft.com/office/drawing/2014/main" id="{CD8AEAF8-3A34-F0F5-EF72-DD6774058D9E}"/>
              </a:ext>
            </a:extLst>
          </p:cNvPr>
          <p:cNvSpPr txBox="1">
            <a:spLocks/>
          </p:cNvSpPr>
          <p:nvPr/>
        </p:nvSpPr>
        <p:spPr>
          <a:xfrm>
            <a:off x="798668" y="503224"/>
            <a:ext cx="2406088" cy="47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000" b="1" dirty="0">
                <a:solidFill>
                  <a:srgbClr val="BCD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INTERSECTION 5</a:t>
            </a:r>
          </a:p>
        </p:txBody>
      </p:sp>
      <p:pic>
        <p:nvPicPr>
          <p:cNvPr id="6" name="Picture 5" descr="A yellow bus on a hill&#10;&#10;Description automatically generated">
            <a:extLst>
              <a:ext uri="{FF2B5EF4-FFF2-40B4-BE49-F238E27FC236}">
                <a16:creationId xmlns:a16="http://schemas.microsoft.com/office/drawing/2014/main" id="{8389F82B-2F41-F71C-FA05-BC609F8E0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7397" y="1288869"/>
            <a:ext cx="4844603" cy="5569131"/>
          </a:xfrm>
          <a:prstGeom prst="rect">
            <a:avLst/>
          </a:prstGeom>
        </p:spPr>
      </p:pic>
      <p:pic>
        <p:nvPicPr>
          <p:cNvPr id="9" name="Picture 8" descr="A hot air balloon with a black background&#10;&#10;Description automatically generated">
            <a:extLst>
              <a:ext uri="{FF2B5EF4-FFF2-40B4-BE49-F238E27FC236}">
                <a16:creationId xmlns:a16="http://schemas.microsoft.com/office/drawing/2014/main" id="{FFA556A2-34AD-D52C-A816-1AF4294E8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5633" y="-94767"/>
            <a:ext cx="4383160" cy="376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53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70CAD5E-DAB3-D60B-29EA-6F78F14C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1008194"/>
            <a:ext cx="10614628" cy="1030424"/>
          </a:xfrm>
        </p:spPr>
        <p:txBody>
          <a:bodyPr/>
          <a:lstStyle/>
          <a:p>
            <a:r>
              <a:rPr lang="en-US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Smart mobility</a:t>
            </a:r>
            <a:endParaRPr lang="it-IT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88C43E-A831-8CE6-D568-93B597E40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862" y="2359574"/>
            <a:ext cx="6720461" cy="3666758"/>
          </a:xfrm>
        </p:spPr>
        <p:txBody>
          <a:bodyPr>
            <a:normAutofit fontScale="92500"/>
          </a:bodyPr>
          <a:lstStyle/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Smart communities can promote sustainable transportation options, such as electric vehicles, bike-sharing systems, and intelligent public transit, to reduce the carbon footprint of tourism activities.</a:t>
            </a:r>
          </a:p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can help eco-cultural tourism destinations minimize air pollution, conserve energy, and create a more enjoyable experience for visitors and residents alike.</a:t>
            </a:r>
            <a:endParaRPr lang="it-IT" sz="20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F18E861-0836-9D72-9499-D9F96BDDCE0A}"/>
              </a:ext>
            </a:extLst>
          </p:cNvPr>
          <p:cNvSpPr/>
          <p:nvPr/>
        </p:nvSpPr>
        <p:spPr>
          <a:xfrm>
            <a:off x="642938" y="478631"/>
            <a:ext cx="2553109" cy="485775"/>
          </a:xfrm>
          <a:prstGeom prst="roundRect">
            <a:avLst>
              <a:gd name="adj" fmla="val 50000"/>
            </a:avLst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dirty="0"/>
          </a:p>
        </p:txBody>
      </p:sp>
      <p:sp>
        <p:nvSpPr>
          <p:cNvPr id="7" name="Titolo 4">
            <a:extLst>
              <a:ext uri="{FF2B5EF4-FFF2-40B4-BE49-F238E27FC236}">
                <a16:creationId xmlns:a16="http://schemas.microsoft.com/office/drawing/2014/main" id="{CD8AEAF8-3A34-F0F5-EF72-DD6774058D9E}"/>
              </a:ext>
            </a:extLst>
          </p:cNvPr>
          <p:cNvSpPr txBox="1">
            <a:spLocks/>
          </p:cNvSpPr>
          <p:nvPr/>
        </p:nvSpPr>
        <p:spPr>
          <a:xfrm>
            <a:off x="798668" y="503224"/>
            <a:ext cx="2406088" cy="47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000" b="1" dirty="0">
                <a:solidFill>
                  <a:srgbClr val="BCD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INTERSECTION 6</a:t>
            </a:r>
          </a:p>
        </p:txBody>
      </p:sp>
      <p:pic>
        <p:nvPicPr>
          <p:cNvPr id="3" name="Picture 2" descr="A person riding a bike on a hill&#10;&#10;Description automatically generated">
            <a:extLst>
              <a:ext uri="{FF2B5EF4-FFF2-40B4-BE49-F238E27FC236}">
                <a16:creationId xmlns:a16="http://schemas.microsoft.com/office/drawing/2014/main" id="{C0949881-8E3D-36EF-3061-1B5E44B54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7072" y="1779955"/>
            <a:ext cx="3976610" cy="5078045"/>
          </a:xfrm>
          <a:prstGeom prst="rect">
            <a:avLst/>
          </a:prstGeom>
        </p:spPr>
      </p:pic>
      <p:pic>
        <p:nvPicPr>
          <p:cNvPr id="8" name="Picture 7" descr="A kite with strings on a black background&#10;&#10;Description automatically generated">
            <a:extLst>
              <a:ext uri="{FF2B5EF4-FFF2-40B4-BE49-F238E27FC236}">
                <a16:creationId xmlns:a16="http://schemas.microsoft.com/office/drawing/2014/main" id="{F3EC5182-0CF2-596A-83F1-9E013DE73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7762" y="0"/>
            <a:ext cx="3826506" cy="488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148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70CAD5E-DAB3-D60B-29EA-6F78F14C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446690"/>
            <a:ext cx="8368862" cy="1325563"/>
          </a:xfrm>
        </p:spPr>
        <p:txBody>
          <a:bodyPr/>
          <a:lstStyle/>
          <a:p>
            <a:r>
              <a:rPr lang="it-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Eco-cultural </a:t>
            </a:r>
            <a:r>
              <a:rPr lang="it-IT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tourism</a:t>
            </a:r>
            <a:r>
              <a:rPr lang="it-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smart communities: </a:t>
            </a:r>
            <a:r>
              <a:rPr lang="it-IT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recap</a:t>
            </a:r>
            <a:endParaRPr lang="it-IT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88C43E-A831-8CE6-D568-93B597E40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161" y="1930301"/>
            <a:ext cx="8095593" cy="4498427"/>
          </a:xfrm>
        </p:spPr>
        <p:txBody>
          <a:bodyPr>
            <a:normAutofit/>
          </a:bodyPr>
          <a:lstStyle/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9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 integrating smart technologies and data-driven approaches into eco-cultural tourism development, destinations can create more sustainable, resilient, and engaging experiences that benefit both visitors and local communities. </a:t>
            </a:r>
          </a:p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9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holistic approach can help preserve natural and cultural heritage, foster economic development, and promote a more responsible form of tourism.</a:t>
            </a:r>
            <a:endParaRPr lang="it-IT" sz="19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 descr="A tree with sheep in the grass&#10;&#10;Description automatically generated">
            <a:extLst>
              <a:ext uri="{FF2B5EF4-FFF2-40B4-BE49-F238E27FC236}">
                <a16:creationId xmlns:a16="http://schemas.microsoft.com/office/drawing/2014/main" id="{CDA408E6-AE8F-2A5C-A3DB-F5F76CF30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6796" y="1385888"/>
            <a:ext cx="4285203" cy="547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657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video game&#10;&#10;Description automatically generated">
            <a:extLst>
              <a:ext uri="{FF2B5EF4-FFF2-40B4-BE49-F238E27FC236}">
                <a16:creationId xmlns:a16="http://schemas.microsoft.com/office/drawing/2014/main" id="{96515FE8-833A-23D3-F9C7-A5BD5A4E2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B3293438-B888-BA35-FD61-7AB0E8136B3C}"/>
              </a:ext>
            </a:extLst>
          </p:cNvPr>
          <p:cNvSpPr txBox="1">
            <a:spLocks/>
          </p:cNvSpPr>
          <p:nvPr/>
        </p:nvSpPr>
        <p:spPr>
          <a:xfrm>
            <a:off x="359583" y="109928"/>
            <a:ext cx="1695345" cy="3187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20000" b="1" i="0" u="none" strike="noStrike" cap="none" dirty="0">
                <a:solidFill>
                  <a:srgbClr val="2EA6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4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12BE7BCE-3CC0-CE98-3913-1A7163CB00A5}"/>
              </a:ext>
            </a:extLst>
          </p:cNvPr>
          <p:cNvSpPr txBox="1">
            <a:spLocks/>
          </p:cNvSpPr>
          <p:nvPr/>
        </p:nvSpPr>
        <p:spPr>
          <a:xfrm>
            <a:off x="702514" y="1777350"/>
            <a:ext cx="6633707" cy="3040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5400" b="1" i="0" u="none" strike="noStrike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Slow</a:t>
            </a:r>
          </a:p>
          <a:p>
            <a:pPr algn="l">
              <a:lnSpc>
                <a:spcPct val="100000"/>
              </a:lnSpc>
            </a:pPr>
            <a:r>
              <a:rPr lang="en-GB" sz="5400" b="1" i="0" u="none" strike="noStrike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Communities</a:t>
            </a:r>
          </a:p>
        </p:txBody>
      </p:sp>
    </p:spTree>
    <p:extLst>
      <p:ext uri="{BB962C8B-B14F-4D97-AF65-F5344CB8AC3E}">
        <p14:creationId xmlns:p14="http://schemas.microsoft.com/office/powerpoint/2010/main" val="891281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hill with a fence and a solar panel&#10;&#10;Description automatically generated">
            <a:extLst>
              <a:ext uri="{FF2B5EF4-FFF2-40B4-BE49-F238E27FC236}">
                <a16:creationId xmlns:a16="http://schemas.microsoft.com/office/drawing/2014/main" id="{AABB6E95-2A01-06D9-B974-CD77B74A7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3" name="Segnaposto testo 4">
            <a:extLst>
              <a:ext uri="{FF2B5EF4-FFF2-40B4-BE49-F238E27FC236}">
                <a16:creationId xmlns:a16="http://schemas.microsoft.com/office/drawing/2014/main" id="{26C5EAD6-9E72-1C6C-8A62-AF5F34034DD2}"/>
              </a:ext>
            </a:extLst>
          </p:cNvPr>
          <p:cNvSpPr txBox="1">
            <a:spLocks/>
          </p:cNvSpPr>
          <p:nvPr/>
        </p:nvSpPr>
        <p:spPr>
          <a:xfrm>
            <a:off x="493161" y="628242"/>
            <a:ext cx="10427388" cy="4498427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>
              <a:lnSpc>
                <a:spcPct val="175000"/>
              </a:lnSpc>
              <a:spcAft>
                <a:spcPts val="1200"/>
              </a:spcAft>
            </a:pP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Eco-cultural tourism development and slow communities share common values and principles, focusing on sustainability, cultural preservation, and community well-being.</a:t>
            </a:r>
          </a:p>
          <a:p>
            <a:pPr marL="114300">
              <a:lnSpc>
                <a:spcPct val="175000"/>
              </a:lnSpc>
              <a:spcAft>
                <a:spcPts val="1200"/>
              </a:spcAft>
            </a:pPr>
            <a:r>
              <a:rPr lang="en-US" sz="19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Slow communities, inspired by the slow food movement, promote a more mindful and intentional approach to living, emphasizing local traditions, craftsmanship, and a connection to the natural environment. </a:t>
            </a:r>
          </a:p>
          <a:p>
            <a:pPr marL="114300">
              <a:lnSpc>
                <a:spcPct val="175000"/>
              </a:lnSpc>
              <a:spcAft>
                <a:spcPts val="1200"/>
              </a:spcAft>
            </a:pP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 combined with eco-cultural tourism development, slow communities can offer unique and authentic experiences that benefit both visitors and local residents.</a:t>
            </a:r>
            <a:endParaRPr lang="it-IT" sz="19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396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8A79BB5-BEF4-EE32-C64D-0F16E203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885" y="389189"/>
            <a:ext cx="9962148" cy="1325563"/>
          </a:xfrm>
        </p:spPr>
        <p:txBody>
          <a:bodyPr wrap="square" anchor="ctr">
            <a:normAutofit/>
          </a:bodyPr>
          <a:lstStyle/>
          <a:p>
            <a:pPr algn="ctr"/>
            <a:r>
              <a:rPr lang="it-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Slow Food </a:t>
            </a:r>
            <a:r>
              <a:rPr lang="it-IT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Italian</a:t>
            </a:r>
            <a:r>
              <a:rPr lang="it-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Official Video</a:t>
            </a:r>
          </a:p>
        </p:txBody>
      </p:sp>
      <p:pic>
        <p:nvPicPr>
          <p:cNvPr id="4" name="Picture 3" descr="A red and white play button&#10;&#10;Description automatically generated">
            <a:hlinkClick r:id="rId2" tooltip="DURATION: 1:30"/>
            <a:extLst>
              <a:ext uri="{FF2B5EF4-FFF2-40B4-BE49-F238E27FC236}">
                <a16:creationId xmlns:a16="http://schemas.microsoft.com/office/drawing/2014/main" id="{72AF07AC-9309-3BC7-FBBB-A3606D17C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280" y="2320174"/>
            <a:ext cx="4457358" cy="3138433"/>
          </a:xfrm>
          <a:prstGeom prst="rect">
            <a:avLst/>
          </a:prstGeom>
        </p:spPr>
      </p:pic>
      <p:sp>
        <p:nvSpPr>
          <p:cNvPr id="6" name="Titolo 4">
            <a:extLst>
              <a:ext uri="{FF2B5EF4-FFF2-40B4-BE49-F238E27FC236}">
                <a16:creationId xmlns:a16="http://schemas.microsoft.com/office/drawing/2014/main" id="{E0E324F3-4367-B132-32E5-D1B2A4A1C27B}"/>
              </a:ext>
            </a:extLst>
          </p:cNvPr>
          <p:cNvSpPr txBox="1">
            <a:spLocks/>
          </p:cNvSpPr>
          <p:nvPr/>
        </p:nvSpPr>
        <p:spPr>
          <a:xfrm>
            <a:off x="879885" y="5526171"/>
            <a:ext cx="9962148" cy="60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b="1" dirty="0">
                <a:solidFill>
                  <a:srgbClr val="6B801F"/>
                </a:solidFill>
              </a:rPr>
              <a:t>CLICK TO PLAY</a:t>
            </a:r>
            <a:endParaRPr lang="it-IT" sz="1800" b="1" dirty="0">
              <a:solidFill>
                <a:srgbClr val="6B801F"/>
              </a:solidFill>
            </a:endParaRPr>
          </a:p>
        </p:txBody>
      </p:sp>
      <p:sp>
        <p:nvSpPr>
          <p:cNvPr id="7" name="Titolo 4">
            <a:extLst>
              <a:ext uri="{FF2B5EF4-FFF2-40B4-BE49-F238E27FC236}">
                <a16:creationId xmlns:a16="http://schemas.microsoft.com/office/drawing/2014/main" id="{EC7AEBD2-9D45-9D42-5F50-9C13AAA0564D}"/>
              </a:ext>
            </a:extLst>
          </p:cNvPr>
          <p:cNvSpPr txBox="1">
            <a:spLocks/>
          </p:cNvSpPr>
          <p:nvPr/>
        </p:nvSpPr>
        <p:spPr>
          <a:xfrm>
            <a:off x="879885" y="1680970"/>
            <a:ext cx="9962148" cy="60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b="1" dirty="0">
                <a:solidFill>
                  <a:srgbClr val="6B801F"/>
                </a:solidFill>
              </a:rPr>
              <a:t>Duration: 2:55</a:t>
            </a:r>
            <a:endParaRPr lang="it-IT" sz="1800" b="1" dirty="0">
              <a:solidFill>
                <a:srgbClr val="6B80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0091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70CAD5E-DAB3-D60B-29EA-6F78F14C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1008194"/>
            <a:ext cx="10614628" cy="1030424"/>
          </a:xfrm>
        </p:spPr>
        <p:txBody>
          <a:bodyPr/>
          <a:lstStyle/>
          <a:p>
            <a:r>
              <a:rPr lang="en-US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Authentic experiences</a:t>
            </a:r>
            <a:endParaRPr lang="it-IT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88C43E-A831-8CE6-D568-93B597E40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862" y="2359574"/>
            <a:ext cx="6606163" cy="3666758"/>
          </a:xfrm>
        </p:spPr>
        <p:txBody>
          <a:bodyPr>
            <a:normAutofit lnSpcReduction="10000"/>
          </a:bodyPr>
          <a:lstStyle/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Slow communities offer visitors the opportunity to immerse themselves in local culture, traditions, and daily life.</a:t>
            </a:r>
          </a:p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Eco-cultural tourism experiences in slow communities can include participating in traditional crafts, learning about local history and customs, and enjoying locally sourced cuisine.</a:t>
            </a:r>
            <a:endParaRPr lang="it-IT" sz="20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F18E861-0836-9D72-9499-D9F96BDDCE0A}"/>
              </a:ext>
            </a:extLst>
          </p:cNvPr>
          <p:cNvSpPr/>
          <p:nvPr/>
        </p:nvSpPr>
        <p:spPr>
          <a:xfrm>
            <a:off x="642938" y="478631"/>
            <a:ext cx="2553109" cy="485775"/>
          </a:xfrm>
          <a:prstGeom prst="roundRect">
            <a:avLst>
              <a:gd name="adj" fmla="val 50000"/>
            </a:avLst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dirty="0"/>
          </a:p>
        </p:txBody>
      </p:sp>
      <p:sp>
        <p:nvSpPr>
          <p:cNvPr id="7" name="Titolo 4">
            <a:extLst>
              <a:ext uri="{FF2B5EF4-FFF2-40B4-BE49-F238E27FC236}">
                <a16:creationId xmlns:a16="http://schemas.microsoft.com/office/drawing/2014/main" id="{CD8AEAF8-3A34-F0F5-EF72-DD6774058D9E}"/>
              </a:ext>
            </a:extLst>
          </p:cNvPr>
          <p:cNvSpPr txBox="1">
            <a:spLocks/>
          </p:cNvSpPr>
          <p:nvPr/>
        </p:nvSpPr>
        <p:spPr>
          <a:xfrm>
            <a:off x="798668" y="503224"/>
            <a:ext cx="2406088" cy="47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000" b="1" dirty="0">
                <a:solidFill>
                  <a:srgbClr val="BCD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INTERSECTION 1</a:t>
            </a:r>
          </a:p>
        </p:txBody>
      </p:sp>
      <p:pic>
        <p:nvPicPr>
          <p:cNvPr id="3" name="Picture 2" descr="A tree with sheep in the grass&#10;&#10;Description automatically generated">
            <a:extLst>
              <a:ext uri="{FF2B5EF4-FFF2-40B4-BE49-F238E27FC236}">
                <a16:creationId xmlns:a16="http://schemas.microsoft.com/office/drawing/2014/main" id="{DA572BCE-1C99-1F22-C88D-B8C5CD572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6796" y="1385888"/>
            <a:ext cx="4285203" cy="547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385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70CAD5E-DAB3-D60B-29EA-6F78F14C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1008194"/>
            <a:ext cx="10614628" cy="1030424"/>
          </a:xfrm>
        </p:spPr>
        <p:txBody>
          <a:bodyPr/>
          <a:lstStyle/>
          <a:p>
            <a:r>
              <a:rPr lang="en-US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Sustainable practices</a:t>
            </a:r>
            <a:endParaRPr lang="it-IT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88C43E-A831-8CE6-D568-93B597E40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862" y="2359574"/>
            <a:ext cx="6606163" cy="3666758"/>
          </a:xfrm>
        </p:spPr>
        <p:txBody>
          <a:bodyPr>
            <a:normAutofit lnSpcReduction="10000"/>
          </a:bodyPr>
          <a:lstStyle/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Slow communities often prioritize sustainable practices, such as organic farming, renewable energy, and waste reduction.</a:t>
            </a:r>
          </a:p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Eco-cultural tourism development in slow communities can showcase these practices and educate visitors about the importance of environmental conservation and sustainable living.</a:t>
            </a:r>
            <a:endParaRPr lang="it-IT" sz="20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F18E861-0836-9D72-9499-D9F96BDDCE0A}"/>
              </a:ext>
            </a:extLst>
          </p:cNvPr>
          <p:cNvSpPr/>
          <p:nvPr/>
        </p:nvSpPr>
        <p:spPr>
          <a:xfrm>
            <a:off x="642938" y="478631"/>
            <a:ext cx="2553109" cy="485775"/>
          </a:xfrm>
          <a:prstGeom prst="roundRect">
            <a:avLst>
              <a:gd name="adj" fmla="val 50000"/>
            </a:avLst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dirty="0"/>
          </a:p>
        </p:txBody>
      </p:sp>
      <p:sp>
        <p:nvSpPr>
          <p:cNvPr id="7" name="Titolo 4">
            <a:extLst>
              <a:ext uri="{FF2B5EF4-FFF2-40B4-BE49-F238E27FC236}">
                <a16:creationId xmlns:a16="http://schemas.microsoft.com/office/drawing/2014/main" id="{CD8AEAF8-3A34-F0F5-EF72-DD6774058D9E}"/>
              </a:ext>
            </a:extLst>
          </p:cNvPr>
          <p:cNvSpPr txBox="1">
            <a:spLocks/>
          </p:cNvSpPr>
          <p:nvPr/>
        </p:nvSpPr>
        <p:spPr>
          <a:xfrm>
            <a:off x="798668" y="503224"/>
            <a:ext cx="2406088" cy="47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000" b="1" dirty="0">
                <a:solidFill>
                  <a:srgbClr val="BCD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INTERSECTION 2</a:t>
            </a:r>
          </a:p>
        </p:txBody>
      </p:sp>
      <p:pic>
        <p:nvPicPr>
          <p:cNvPr id="3" name="Picture 2" descr="A tree with sheep in the grass&#10;&#10;Description automatically generated">
            <a:extLst>
              <a:ext uri="{FF2B5EF4-FFF2-40B4-BE49-F238E27FC236}">
                <a16:creationId xmlns:a16="http://schemas.microsoft.com/office/drawing/2014/main" id="{DA572BCE-1C99-1F22-C88D-B8C5CD572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6796" y="1385888"/>
            <a:ext cx="4285203" cy="547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16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70CAD5E-DAB3-D60B-29EA-6F78F14C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1008194"/>
            <a:ext cx="10614628" cy="1030424"/>
          </a:xfrm>
        </p:spPr>
        <p:txBody>
          <a:bodyPr/>
          <a:lstStyle/>
          <a:p>
            <a:r>
              <a:rPr lang="en-US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Community engagement</a:t>
            </a:r>
            <a:endParaRPr lang="it-IT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88C43E-A831-8CE6-D568-93B597E40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862" y="2359574"/>
            <a:ext cx="6606163" cy="3666758"/>
          </a:xfrm>
        </p:spPr>
        <p:txBody>
          <a:bodyPr>
            <a:normAutofit/>
          </a:bodyPr>
          <a:lstStyle/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Slow communities place a strong emphasis on community involvement and social cohesion.</a:t>
            </a:r>
          </a:p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Eco-cultural tourism development in slow communities can create opportunities for visitors to engage with local residents, participate in community events, and contribute to local projects.</a:t>
            </a:r>
            <a:endParaRPr lang="it-IT" sz="20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F18E861-0836-9D72-9499-D9F96BDDCE0A}"/>
              </a:ext>
            </a:extLst>
          </p:cNvPr>
          <p:cNvSpPr/>
          <p:nvPr/>
        </p:nvSpPr>
        <p:spPr>
          <a:xfrm>
            <a:off x="642938" y="478631"/>
            <a:ext cx="2553109" cy="485775"/>
          </a:xfrm>
          <a:prstGeom prst="roundRect">
            <a:avLst>
              <a:gd name="adj" fmla="val 50000"/>
            </a:avLst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dirty="0"/>
          </a:p>
        </p:txBody>
      </p:sp>
      <p:sp>
        <p:nvSpPr>
          <p:cNvPr id="7" name="Titolo 4">
            <a:extLst>
              <a:ext uri="{FF2B5EF4-FFF2-40B4-BE49-F238E27FC236}">
                <a16:creationId xmlns:a16="http://schemas.microsoft.com/office/drawing/2014/main" id="{CD8AEAF8-3A34-F0F5-EF72-DD6774058D9E}"/>
              </a:ext>
            </a:extLst>
          </p:cNvPr>
          <p:cNvSpPr txBox="1">
            <a:spLocks/>
          </p:cNvSpPr>
          <p:nvPr/>
        </p:nvSpPr>
        <p:spPr>
          <a:xfrm>
            <a:off x="798668" y="503224"/>
            <a:ext cx="2406088" cy="47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000" b="1" dirty="0">
                <a:solidFill>
                  <a:srgbClr val="BCD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INTERSECTION 3</a:t>
            </a:r>
          </a:p>
        </p:txBody>
      </p:sp>
      <p:pic>
        <p:nvPicPr>
          <p:cNvPr id="9" name="Picture 8" descr="A cartoon of a farm&#10;&#10;Description automatically generated">
            <a:extLst>
              <a:ext uri="{FF2B5EF4-FFF2-40B4-BE49-F238E27FC236}">
                <a16:creationId xmlns:a16="http://schemas.microsoft.com/office/drawing/2014/main" id="{18CD9B2B-AA4B-4B71-0B4F-88D3F32BA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400" y="317500"/>
            <a:ext cx="5689600" cy="6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9940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70CAD5E-DAB3-D60B-29EA-6F78F14C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1008194"/>
            <a:ext cx="10614628" cy="1030424"/>
          </a:xfrm>
        </p:spPr>
        <p:txBody>
          <a:bodyPr/>
          <a:lstStyle/>
          <a:p>
            <a:r>
              <a:rPr lang="it-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Slow travel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88C43E-A831-8CE6-D568-93B597E40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862" y="2359574"/>
            <a:ext cx="6606163" cy="3666758"/>
          </a:xfrm>
        </p:spPr>
        <p:txBody>
          <a:bodyPr>
            <a:normAutofit fontScale="92500"/>
          </a:bodyPr>
          <a:lstStyle/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Slow communities encourage a more relaxed and immersive approach to travel, allowing visitors to fully experience and appreciate the local culture and environment.</a:t>
            </a:r>
          </a:p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Eco-cultural tourism experiences in slow communities can include slow food tours, walking or cycling tours, and extended stays in local accommodations.</a:t>
            </a:r>
            <a:endParaRPr lang="it-IT" sz="20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F18E861-0836-9D72-9499-D9F96BDDCE0A}"/>
              </a:ext>
            </a:extLst>
          </p:cNvPr>
          <p:cNvSpPr/>
          <p:nvPr/>
        </p:nvSpPr>
        <p:spPr>
          <a:xfrm>
            <a:off x="642938" y="478631"/>
            <a:ext cx="2553109" cy="485775"/>
          </a:xfrm>
          <a:prstGeom prst="roundRect">
            <a:avLst>
              <a:gd name="adj" fmla="val 50000"/>
            </a:avLst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dirty="0"/>
          </a:p>
        </p:txBody>
      </p:sp>
      <p:sp>
        <p:nvSpPr>
          <p:cNvPr id="7" name="Titolo 4">
            <a:extLst>
              <a:ext uri="{FF2B5EF4-FFF2-40B4-BE49-F238E27FC236}">
                <a16:creationId xmlns:a16="http://schemas.microsoft.com/office/drawing/2014/main" id="{CD8AEAF8-3A34-F0F5-EF72-DD6774058D9E}"/>
              </a:ext>
            </a:extLst>
          </p:cNvPr>
          <p:cNvSpPr txBox="1">
            <a:spLocks/>
          </p:cNvSpPr>
          <p:nvPr/>
        </p:nvSpPr>
        <p:spPr>
          <a:xfrm>
            <a:off x="798668" y="503224"/>
            <a:ext cx="2406088" cy="47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000" b="1" dirty="0">
                <a:solidFill>
                  <a:srgbClr val="BCD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INTERSECTION 4</a:t>
            </a:r>
          </a:p>
        </p:txBody>
      </p:sp>
      <p:pic>
        <p:nvPicPr>
          <p:cNvPr id="9" name="Picture 8" descr="A cartoon of a farm&#10;&#10;Description automatically generated">
            <a:extLst>
              <a:ext uri="{FF2B5EF4-FFF2-40B4-BE49-F238E27FC236}">
                <a16:creationId xmlns:a16="http://schemas.microsoft.com/office/drawing/2014/main" id="{18CD9B2B-AA4B-4B71-0B4F-88D3F32BA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400" y="317500"/>
            <a:ext cx="5689600" cy="6540500"/>
          </a:xfrm>
          <a:prstGeom prst="rect">
            <a:avLst/>
          </a:prstGeom>
        </p:spPr>
      </p:pic>
      <p:pic>
        <p:nvPicPr>
          <p:cNvPr id="6" name="Picture 5" descr="A hot air balloon with a black background&#10;&#10;Description automatically generated">
            <a:extLst>
              <a:ext uri="{FF2B5EF4-FFF2-40B4-BE49-F238E27FC236}">
                <a16:creationId xmlns:a16="http://schemas.microsoft.com/office/drawing/2014/main" id="{BFCC25CF-6BCE-AF7D-9CD8-B4B5AACA5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017" y="-67579"/>
            <a:ext cx="4900615" cy="421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90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6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hill with a fence and a solar panel&#10;&#10;Description automatically generated">
            <a:extLst>
              <a:ext uri="{FF2B5EF4-FFF2-40B4-BE49-F238E27FC236}">
                <a16:creationId xmlns:a16="http://schemas.microsoft.com/office/drawing/2014/main" id="{AABB6E95-2A01-06D9-B974-CD77B74A7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5" name="Titolo 4">
            <a:extLst>
              <a:ext uri="{FF2B5EF4-FFF2-40B4-BE49-F238E27FC236}">
                <a16:creationId xmlns:a16="http://schemas.microsoft.com/office/drawing/2014/main" id="{FF03AD45-0486-3ECE-B348-419B6268D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1" y="365125"/>
            <a:ext cx="11454892" cy="1325563"/>
          </a:xfrm>
        </p:spPr>
        <p:txBody>
          <a:bodyPr wrap="square" anchor="ctr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steps to develop Eco-cultural tourism</a:t>
            </a:r>
            <a:endParaRPr lang="it-IT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42364661-11E3-0EC2-8C84-E6019E245FE3}"/>
              </a:ext>
            </a:extLst>
          </p:cNvPr>
          <p:cNvSpPr txBox="1">
            <a:spLocks/>
          </p:cNvSpPr>
          <p:nvPr/>
        </p:nvSpPr>
        <p:spPr>
          <a:xfrm>
            <a:off x="537411" y="1629811"/>
            <a:ext cx="1008650" cy="142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7200" b="1" i="0" u="none" strike="noStrike" cap="none" dirty="0">
                <a:solidFill>
                  <a:srgbClr val="2EA6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1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6E2993A8-3C9D-77CA-AFBA-ED08292B1031}"/>
              </a:ext>
            </a:extLst>
          </p:cNvPr>
          <p:cNvSpPr txBox="1">
            <a:spLocks/>
          </p:cNvSpPr>
          <p:nvPr/>
        </p:nvSpPr>
        <p:spPr>
          <a:xfrm>
            <a:off x="1157349" y="1769699"/>
            <a:ext cx="253178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algn="l">
              <a:lnSpc>
                <a:spcPct val="100000"/>
              </a:lnSpc>
            </a:pPr>
            <a:r>
              <a:rPr lang="en-US" sz="2000" dirty="0">
                <a:solidFill>
                  <a:schemeClr val="bg1"/>
                </a:solidFill>
              </a:rPr>
              <a:t>Assess the potential of the territory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5504110E-A1F0-BC56-D16F-3750A0937F8F}"/>
              </a:ext>
            </a:extLst>
          </p:cNvPr>
          <p:cNvSpPr txBox="1">
            <a:spLocks/>
          </p:cNvSpPr>
          <p:nvPr/>
        </p:nvSpPr>
        <p:spPr>
          <a:xfrm>
            <a:off x="3890211" y="1629811"/>
            <a:ext cx="1008650" cy="142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7200" b="1" i="0" u="none" strike="noStrike" cap="none" dirty="0">
                <a:solidFill>
                  <a:srgbClr val="2EA6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2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2AF20FA5-AA17-E5B3-0DB1-83C0090DA9F4}"/>
              </a:ext>
            </a:extLst>
          </p:cNvPr>
          <p:cNvSpPr txBox="1">
            <a:spLocks/>
          </p:cNvSpPr>
          <p:nvPr/>
        </p:nvSpPr>
        <p:spPr>
          <a:xfrm>
            <a:off x="4510149" y="1769699"/>
            <a:ext cx="253178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algn="l">
              <a:lnSpc>
                <a:spcPct val="100000"/>
              </a:lnSpc>
            </a:pPr>
            <a:r>
              <a:rPr lang="en-US" sz="2000" dirty="0">
                <a:solidFill>
                  <a:schemeClr val="bg1"/>
                </a:solidFill>
              </a:rPr>
              <a:t>Engage local communities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D017EF65-3DE9-1DE6-F5E4-0922928FA0D7}"/>
              </a:ext>
            </a:extLst>
          </p:cNvPr>
          <p:cNvSpPr txBox="1">
            <a:spLocks/>
          </p:cNvSpPr>
          <p:nvPr/>
        </p:nvSpPr>
        <p:spPr>
          <a:xfrm>
            <a:off x="7169438" y="1629811"/>
            <a:ext cx="1008650" cy="142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7200" b="1" i="0" u="none" strike="noStrike" cap="none" dirty="0">
                <a:solidFill>
                  <a:srgbClr val="40C3D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3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C01FF007-C9A9-2365-0B20-4DA4BB7F1698}"/>
              </a:ext>
            </a:extLst>
          </p:cNvPr>
          <p:cNvSpPr txBox="1">
            <a:spLocks/>
          </p:cNvSpPr>
          <p:nvPr/>
        </p:nvSpPr>
        <p:spPr>
          <a:xfrm>
            <a:off x="7789376" y="1769699"/>
            <a:ext cx="253178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algn="l">
              <a:lnSpc>
                <a:spcPct val="100000"/>
              </a:lnSpc>
            </a:pPr>
            <a:r>
              <a:rPr lang="en-US" sz="2000" dirty="0">
                <a:solidFill>
                  <a:schemeClr val="bg1"/>
                </a:solidFill>
              </a:rPr>
              <a:t>Create authentic experiences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354F8664-5261-87B2-2261-2C0C18ED225E}"/>
              </a:ext>
            </a:extLst>
          </p:cNvPr>
          <p:cNvSpPr txBox="1">
            <a:spLocks/>
          </p:cNvSpPr>
          <p:nvPr/>
        </p:nvSpPr>
        <p:spPr>
          <a:xfrm>
            <a:off x="537411" y="3099633"/>
            <a:ext cx="1008650" cy="142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7200" b="1" i="0" u="none" strike="noStrike" cap="none" dirty="0">
                <a:solidFill>
                  <a:srgbClr val="2EA6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4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5F293D84-A105-0F1C-5D96-A297CD4E7045}"/>
              </a:ext>
            </a:extLst>
          </p:cNvPr>
          <p:cNvSpPr txBox="1">
            <a:spLocks/>
          </p:cNvSpPr>
          <p:nvPr/>
        </p:nvSpPr>
        <p:spPr>
          <a:xfrm>
            <a:off x="1157349" y="3239521"/>
            <a:ext cx="253178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algn="l">
              <a:lnSpc>
                <a:spcPct val="100000"/>
              </a:lnSpc>
            </a:pPr>
            <a:r>
              <a:rPr lang="en-US" sz="2000" dirty="0">
                <a:solidFill>
                  <a:schemeClr val="bg1"/>
                </a:solidFill>
              </a:rPr>
              <a:t>Develop sustainable infrastructure</a:t>
            </a: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C442F45B-A460-4FCC-6A2F-A801136A93EE}"/>
              </a:ext>
            </a:extLst>
          </p:cNvPr>
          <p:cNvSpPr txBox="1">
            <a:spLocks/>
          </p:cNvSpPr>
          <p:nvPr/>
        </p:nvSpPr>
        <p:spPr>
          <a:xfrm>
            <a:off x="3890211" y="3099633"/>
            <a:ext cx="1008650" cy="142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7200" b="1" i="0" u="none" strike="noStrike" cap="none" dirty="0">
                <a:solidFill>
                  <a:srgbClr val="2EA6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5</a:t>
            </a:r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EEA22FFE-25B1-D4CB-6315-9DACB1DC6443}"/>
              </a:ext>
            </a:extLst>
          </p:cNvPr>
          <p:cNvSpPr txBox="1">
            <a:spLocks/>
          </p:cNvSpPr>
          <p:nvPr/>
        </p:nvSpPr>
        <p:spPr>
          <a:xfrm>
            <a:off x="4510149" y="3239521"/>
            <a:ext cx="253178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algn="l">
              <a:lnSpc>
                <a:spcPct val="100000"/>
              </a:lnSpc>
            </a:pPr>
            <a:r>
              <a:rPr lang="en-US" sz="2000" dirty="0">
                <a:solidFill>
                  <a:schemeClr val="bg1"/>
                </a:solidFill>
              </a:rPr>
              <a:t>Promote environmental conservation</a:t>
            </a:r>
          </a:p>
        </p:txBody>
      </p:sp>
      <p:sp>
        <p:nvSpPr>
          <p:cNvPr id="16" name="Titolo 1">
            <a:extLst>
              <a:ext uri="{FF2B5EF4-FFF2-40B4-BE49-F238E27FC236}">
                <a16:creationId xmlns:a16="http://schemas.microsoft.com/office/drawing/2014/main" id="{7509C331-5BD4-1A86-ED96-A23E96FD370B}"/>
              </a:ext>
            </a:extLst>
          </p:cNvPr>
          <p:cNvSpPr txBox="1">
            <a:spLocks/>
          </p:cNvSpPr>
          <p:nvPr/>
        </p:nvSpPr>
        <p:spPr>
          <a:xfrm>
            <a:off x="7169438" y="3099633"/>
            <a:ext cx="1008650" cy="142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7200" b="1" i="0" u="none" strike="noStrike" cap="none" dirty="0">
                <a:solidFill>
                  <a:srgbClr val="2EA6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6</a:t>
            </a:r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C43A6FB8-7C05-A0CC-CCA3-A1A4DBC7F2DB}"/>
              </a:ext>
            </a:extLst>
          </p:cNvPr>
          <p:cNvSpPr txBox="1">
            <a:spLocks/>
          </p:cNvSpPr>
          <p:nvPr/>
        </p:nvSpPr>
        <p:spPr>
          <a:xfrm>
            <a:off x="7789376" y="3239521"/>
            <a:ext cx="253178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algn="l">
              <a:lnSpc>
                <a:spcPct val="100000"/>
              </a:lnSpc>
            </a:pPr>
            <a:r>
              <a:rPr lang="en-US" sz="2000" dirty="0">
                <a:solidFill>
                  <a:schemeClr val="bg1"/>
                </a:solidFill>
              </a:rPr>
              <a:t>Foster partnerships and collaboration</a:t>
            </a:r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id="{E585F363-5E90-3B00-9089-8D3DFD82965B}"/>
              </a:ext>
            </a:extLst>
          </p:cNvPr>
          <p:cNvSpPr txBox="1">
            <a:spLocks/>
          </p:cNvSpPr>
          <p:nvPr/>
        </p:nvSpPr>
        <p:spPr>
          <a:xfrm>
            <a:off x="7169438" y="4696647"/>
            <a:ext cx="1008650" cy="142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7200" b="1" i="0" u="none" strike="noStrike" cap="none" dirty="0">
                <a:solidFill>
                  <a:srgbClr val="2EA6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7</a:t>
            </a:r>
          </a:p>
        </p:txBody>
      </p:sp>
      <p:sp>
        <p:nvSpPr>
          <p:cNvPr id="19" name="Titolo 1">
            <a:extLst>
              <a:ext uri="{FF2B5EF4-FFF2-40B4-BE49-F238E27FC236}">
                <a16:creationId xmlns:a16="http://schemas.microsoft.com/office/drawing/2014/main" id="{F00EE2DA-70AE-D187-1C1B-151EDDB07CBA}"/>
              </a:ext>
            </a:extLst>
          </p:cNvPr>
          <p:cNvSpPr txBox="1">
            <a:spLocks/>
          </p:cNvSpPr>
          <p:nvPr/>
        </p:nvSpPr>
        <p:spPr>
          <a:xfrm>
            <a:off x="7789377" y="4836535"/>
            <a:ext cx="16384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algn="l">
              <a:lnSpc>
                <a:spcPct val="100000"/>
              </a:lnSpc>
            </a:pPr>
            <a:r>
              <a:rPr lang="en-US" sz="2000" dirty="0">
                <a:solidFill>
                  <a:schemeClr val="bg1"/>
                </a:solidFill>
              </a:rPr>
              <a:t>Monitor and adapt</a:t>
            </a:r>
          </a:p>
        </p:txBody>
      </p:sp>
    </p:spTree>
    <p:extLst>
      <p:ext uri="{BB962C8B-B14F-4D97-AF65-F5344CB8AC3E}">
        <p14:creationId xmlns:p14="http://schemas.microsoft.com/office/powerpoint/2010/main" val="4402191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70CAD5E-DAB3-D60B-29EA-6F78F14C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1008194"/>
            <a:ext cx="10614628" cy="1030424"/>
          </a:xfrm>
        </p:spPr>
        <p:txBody>
          <a:bodyPr/>
          <a:lstStyle/>
          <a:p>
            <a:r>
              <a:rPr lang="en-US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Local economic development</a:t>
            </a:r>
            <a:endParaRPr lang="it-IT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88C43E-A831-8CE6-D568-93B597E40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862" y="2359574"/>
            <a:ext cx="6606163" cy="3666758"/>
          </a:xfrm>
        </p:spPr>
        <p:txBody>
          <a:bodyPr>
            <a:normAutofit/>
          </a:bodyPr>
          <a:lstStyle/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Eco-cultural tourism development in slow communities can support local economies by promoting local businesses, products, and services.</a:t>
            </a:r>
          </a:p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can include showcasing local artisans, supporting small-scale farmers, and encouraging visitors to purchase locally made goods.</a:t>
            </a:r>
            <a:endParaRPr lang="it-IT" sz="20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F18E861-0836-9D72-9499-D9F96BDDCE0A}"/>
              </a:ext>
            </a:extLst>
          </p:cNvPr>
          <p:cNvSpPr/>
          <p:nvPr/>
        </p:nvSpPr>
        <p:spPr>
          <a:xfrm>
            <a:off x="642938" y="478631"/>
            <a:ext cx="2553109" cy="485775"/>
          </a:xfrm>
          <a:prstGeom prst="roundRect">
            <a:avLst>
              <a:gd name="adj" fmla="val 50000"/>
            </a:avLst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dirty="0"/>
          </a:p>
        </p:txBody>
      </p:sp>
      <p:sp>
        <p:nvSpPr>
          <p:cNvPr id="7" name="Titolo 4">
            <a:extLst>
              <a:ext uri="{FF2B5EF4-FFF2-40B4-BE49-F238E27FC236}">
                <a16:creationId xmlns:a16="http://schemas.microsoft.com/office/drawing/2014/main" id="{CD8AEAF8-3A34-F0F5-EF72-DD6774058D9E}"/>
              </a:ext>
            </a:extLst>
          </p:cNvPr>
          <p:cNvSpPr txBox="1">
            <a:spLocks/>
          </p:cNvSpPr>
          <p:nvPr/>
        </p:nvSpPr>
        <p:spPr>
          <a:xfrm>
            <a:off x="798668" y="503224"/>
            <a:ext cx="2406088" cy="47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000" b="1" dirty="0">
                <a:solidFill>
                  <a:srgbClr val="BCD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INTERSECTION 5</a:t>
            </a:r>
          </a:p>
        </p:txBody>
      </p:sp>
      <p:pic>
        <p:nvPicPr>
          <p:cNvPr id="3" name="Picture 2" descr="A cartoon of buildings on a green hill&#10;&#10;Description automatically generated">
            <a:extLst>
              <a:ext uri="{FF2B5EF4-FFF2-40B4-BE49-F238E27FC236}">
                <a16:creationId xmlns:a16="http://schemas.microsoft.com/office/drawing/2014/main" id="{C7147021-9286-E572-D5EE-5952B00F7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400" y="317500"/>
            <a:ext cx="5689600" cy="6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7891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70CAD5E-DAB3-D60B-29EA-6F78F14C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1008194"/>
            <a:ext cx="10614628" cy="1030424"/>
          </a:xfrm>
        </p:spPr>
        <p:txBody>
          <a:bodyPr/>
          <a:lstStyle/>
          <a:p>
            <a:r>
              <a:rPr lang="en-US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Preserving cultural heritage</a:t>
            </a:r>
            <a:endParaRPr lang="it-IT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88C43E-A831-8CE6-D568-93B597E40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862" y="2359574"/>
            <a:ext cx="6606163" cy="3666758"/>
          </a:xfrm>
        </p:spPr>
        <p:txBody>
          <a:bodyPr>
            <a:normAutofit lnSpcReduction="10000"/>
          </a:bodyPr>
          <a:lstStyle/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Slow communities often place a strong emphasis on preserving and celebrating local cultural heritage.</a:t>
            </a:r>
          </a:p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Eco-cultural tourism development in slow communities can help safeguard traditional knowledge, customs, and practices by creating a demand for authentic cultural experiences and products. </a:t>
            </a:r>
            <a:endParaRPr lang="it-IT" sz="20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F18E861-0836-9D72-9499-D9F96BDDCE0A}"/>
              </a:ext>
            </a:extLst>
          </p:cNvPr>
          <p:cNvSpPr/>
          <p:nvPr/>
        </p:nvSpPr>
        <p:spPr>
          <a:xfrm>
            <a:off x="642938" y="478631"/>
            <a:ext cx="2553109" cy="485775"/>
          </a:xfrm>
          <a:prstGeom prst="roundRect">
            <a:avLst>
              <a:gd name="adj" fmla="val 50000"/>
            </a:avLst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dirty="0"/>
          </a:p>
        </p:txBody>
      </p:sp>
      <p:sp>
        <p:nvSpPr>
          <p:cNvPr id="7" name="Titolo 4">
            <a:extLst>
              <a:ext uri="{FF2B5EF4-FFF2-40B4-BE49-F238E27FC236}">
                <a16:creationId xmlns:a16="http://schemas.microsoft.com/office/drawing/2014/main" id="{CD8AEAF8-3A34-F0F5-EF72-DD6774058D9E}"/>
              </a:ext>
            </a:extLst>
          </p:cNvPr>
          <p:cNvSpPr txBox="1">
            <a:spLocks/>
          </p:cNvSpPr>
          <p:nvPr/>
        </p:nvSpPr>
        <p:spPr>
          <a:xfrm>
            <a:off x="798668" y="503224"/>
            <a:ext cx="2406088" cy="47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000" b="1" dirty="0">
                <a:solidFill>
                  <a:srgbClr val="BCD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INTERSECTION 6</a:t>
            </a:r>
          </a:p>
        </p:txBody>
      </p:sp>
      <p:pic>
        <p:nvPicPr>
          <p:cNvPr id="8" name="Picture 7" descr="A white building on a hill&#10;&#10;Description automatically generated">
            <a:extLst>
              <a:ext uri="{FF2B5EF4-FFF2-40B4-BE49-F238E27FC236}">
                <a16:creationId xmlns:a16="http://schemas.microsoft.com/office/drawing/2014/main" id="{BADC4399-B203-3470-97A5-80E6535BF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400" y="317500"/>
            <a:ext cx="5689600" cy="6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91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70CAD5E-DAB3-D60B-29EA-6F78F14C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446690"/>
            <a:ext cx="8368862" cy="191288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Integrating slow communities' principles into eco-cultural tourism development: recap</a:t>
            </a:r>
            <a:endParaRPr lang="it-IT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88C43E-A831-8CE6-D568-93B597E40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161" y="2589531"/>
            <a:ext cx="8095593" cy="4498427"/>
          </a:xfrm>
        </p:spPr>
        <p:txBody>
          <a:bodyPr>
            <a:normAutofit/>
          </a:bodyPr>
          <a:lstStyle/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 integrating the principles of slow communities into eco-cultural tourism development, destinations can create more meaningful, authentic, and sustainable experiences that benefit both visitors and local residents. </a:t>
            </a:r>
          </a:p>
          <a:p>
            <a:pPr marL="114300" indent="0">
              <a:lnSpc>
                <a:spcPct val="15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approach can foster a deeper appreciation for local culture, support community well-being, and contribute to the long-term preservation of natural and cultural heritage.</a:t>
            </a:r>
            <a:endParaRPr lang="it-IT" sz="20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 descr="A tree with sheep in the grass&#10;&#10;Description automatically generated">
            <a:extLst>
              <a:ext uri="{FF2B5EF4-FFF2-40B4-BE49-F238E27FC236}">
                <a16:creationId xmlns:a16="http://schemas.microsoft.com/office/drawing/2014/main" id="{CDA408E6-AE8F-2A5C-A3DB-F5F76CF30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6796" y="1385888"/>
            <a:ext cx="4285203" cy="547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6921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artoon of a bridge and windmills&#10;&#10;Description automatically generated">
            <a:extLst>
              <a:ext uri="{FF2B5EF4-FFF2-40B4-BE49-F238E27FC236}">
                <a16:creationId xmlns:a16="http://schemas.microsoft.com/office/drawing/2014/main" id="{89CF6098-98CD-90E3-9900-3C7067E35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7A969DAB-A16B-9232-F263-0D7717513820}"/>
              </a:ext>
            </a:extLst>
          </p:cNvPr>
          <p:cNvSpPr txBox="1">
            <a:spLocks/>
          </p:cNvSpPr>
          <p:nvPr/>
        </p:nvSpPr>
        <p:spPr>
          <a:xfrm>
            <a:off x="359583" y="109928"/>
            <a:ext cx="1695345" cy="3187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20000" b="1" i="0" u="none" strike="noStrike" cap="none" dirty="0">
                <a:solidFill>
                  <a:srgbClr val="2EA6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4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C8AE0254-015F-2AAC-3DA4-B240882C7005}"/>
              </a:ext>
            </a:extLst>
          </p:cNvPr>
          <p:cNvSpPr txBox="1">
            <a:spLocks/>
          </p:cNvSpPr>
          <p:nvPr/>
        </p:nvSpPr>
        <p:spPr>
          <a:xfrm>
            <a:off x="702514" y="1777350"/>
            <a:ext cx="7858012" cy="3040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5400" b="1" i="0" u="none" strike="noStrike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Social inclusion in eco-cultural tourism development</a:t>
            </a:r>
          </a:p>
        </p:txBody>
      </p:sp>
    </p:spTree>
    <p:extLst>
      <p:ext uri="{BB962C8B-B14F-4D97-AF65-F5344CB8AC3E}">
        <p14:creationId xmlns:p14="http://schemas.microsoft.com/office/powerpoint/2010/main" val="33345336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hill with a fence and a solar panel&#10;&#10;Description automatically generated">
            <a:extLst>
              <a:ext uri="{FF2B5EF4-FFF2-40B4-BE49-F238E27FC236}">
                <a16:creationId xmlns:a16="http://schemas.microsoft.com/office/drawing/2014/main" id="{EB8C34A7-70E4-560B-E037-3CE2089E1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7" name="Segnaposto testo 4">
            <a:extLst>
              <a:ext uri="{FF2B5EF4-FFF2-40B4-BE49-F238E27FC236}">
                <a16:creationId xmlns:a16="http://schemas.microsoft.com/office/drawing/2014/main" id="{B9F369AA-24CD-3D5B-8DF8-D92012B5B10A}"/>
              </a:ext>
            </a:extLst>
          </p:cNvPr>
          <p:cNvSpPr txBox="1">
            <a:spLocks/>
          </p:cNvSpPr>
          <p:nvPr/>
        </p:nvSpPr>
        <p:spPr>
          <a:xfrm>
            <a:off x="493161" y="628242"/>
            <a:ext cx="10427388" cy="4498427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>
              <a:lnSpc>
                <a:spcPct val="195000"/>
              </a:lnSpc>
              <a:spcAft>
                <a:spcPts val="1200"/>
              </a:spcAft>
            </a:pP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Integrating tourism for individuals with disabilities into eco-cultural tourism development is an essential aspect of promoting social inclusion and creating accessible, equitable, and sustainable tourism experiences for all. </a:t>
            </a:r>
          </a:p>
          <a:p>
            <a:pPr marL="114300">
              <a:lnSpc>
                <a:spcPct val="195000"/>
              </a:lnSpc>
              <a:spcAft>
                <a:spcPts val="1200"/>
              </a:spcAft>
            </a:pPr>
            <a:r>
              <a:rPr lang="en-US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 ensuring that eco-cultural tourism destinations, activities, and services are designed to accommodate the needs of individuals with various disabilities, the tourism industry can foster a more inclusive and diverse environment that benefits both visitors and local communities.</a:t>
            </a:r>
            <a:endParaRPr lang="it-IT" sz="19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6467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8A79BB5-BEF4-EE32-C64D-0F16E203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885" y="389189"/>
            <a:ext cx="9962148" cy="1325563"/>
          </a:xfrm>
        </p:spPr>
        <p:txBody>
          <a:bodyPr wrap="square" anchor="ctr">
            <a:normAutofit/>
          </a:bodyPr>
          <a:lstStyle/>
          <a:p>
            <a:pPr algn="ctr"/>
            <a:r>
              <a:rPr lang="it-IT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Accessible</a:t>
            </a:r>
            <a:r>
              <a:rPr lang="it-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tourism</a:t>
            </a:r>
            <a:r>
              <a:rPr lang="it-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it-IT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</a:t>
            </a:r>
            <a:r>
              <a:rPr lang="it-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lang="it-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</a:t>
            </a:r>
            <a:r>
              <a:rPr lang="it-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pic>
        <p:nvPicPr>
          <p:cNvPr id="4" name="Picture 3" descr="A red and white play button&#10;&#10;Description automatically generated">
            <a:hlinkClick r:id="rId2" tooltip="DURATION: 1:30"/>
            <a:extLst>
              <a:ext uri="{FF2B5EF4-FFF2-40B4-BE49-F238E27FC236}">
                <a16:creationId xmlns:a16="http://schemas.microsoft.com/office/drawing/2014/main" id="{72AF07AC-9309-3BC7-FBBB-A3606D17C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280" y="2320174"/>
            <a:ext cx="4457358" cy="3138433"/>
          </a:xfrm>
          <a:prstGeom prst="rect">
            <a:avLst/>
          </a:prstGeom>
        </p:spPr>
      </p:pic>
      <p:sp>
        <p:nvSpPr>
          <p:cNvPr id="6" name="Titolo 4">
            <a:extLst>
              <a:ext uri="{FF2B5EF4-FFF2-40B4-BE49-F238E27FC236}">
                <a16:creationId xmlns:a16="http://schemas.microsoft.com/office/drawing/2014/main" id="{E0E324F3-4367-B132-32E5-D1B2A4A1C27B}"/>
              </a:ext>
            </a:extLst>
          </p:cNvPr>
          <p:cNvSpPr txBox="1">
            <a:spLocks/>
          </p:cNvSpPr>
          <p:nvPr/>
        </p:nvSpPr>
        <p:spPr>
          <a:xfrm>
            <a:off x="879885" y="5526171"/>
            <a:ext cx="9962148" cy="60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b="1" dirty="0">
                <a:solidFill>
                  <a:srgbClr val="6B801F"/>
                </a:solidFill>
              </a:rPr>
              <a:t>CLICK TO PLAY</a:t>
            </a:r>
            <a:endParaRPr lang="it-IT" sz="1800" b="1" dirty="0">
              <a:solidFill>
                <a:srgbClr val="6B801F"/>
              </a:solidFill>
            </a:endParaRPr>
          </a:p>
        </p:txBody>
      </p:sp>
      <p:sp>
        <p:nvSpPr>
          <p:cNvPr id="7" name="Titolo 4">
            <a:extLst>
              <a:ext uri="{FF2B5EF4-FFF2-40B4-BE49-F238E27FC236}">
                <a16:creationId xmlns:a16="http://schemas.microsoft.com/office/drawing/2014/main" id="{EC7AEBD2-9D45-9D42-5F50-9C13AAA0564D}"/>
              </a:ext>
            </a:extLst>
          </p:cNvPr>
          <p:cNvSpPr txBox="1">
            <a:spLocks/>
          </p:cNvSpPr>
          <p:nvPr/>
        </p:nvSpPr>
        <p:spPr>
          <a:xfrm>
            <a:off x="879885" y="1680970"/>
            <a:ext cx="9962148" cy="60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b="1" dirty="0">
                <a:solidFill>
                  <a:srgbClr val="6B801F"/>
                </a:solidFill>
              </a:rPr>
              <a:t>Duration: 1:58</a:t>
            </a:r>
            <a:endParaRPr lang="it-IT" sz="1800" b="1" dirty="0">
              <a:solidFill>
                <a:srgbClr val="6B80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7881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/>
          <p:nvPr/>
        </p:nvSpPr>
        <p:spPr>
          <a:xfrm>
            <a:off x="6000825" y="515182"/>
            <a:ext cx="5551674" cy="462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1968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5" descr="IDPD 2018"/>
          <p:cNvSpPr/>
          <p:nvPr/>
        </p:nvSpPr>
        <p:spPr>
          <a:xfrm>
            <a:off x="214448" y="-152401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egnaposto testo 4">
            <a:extLst>
              <a:ext uri="{FF2B5EF4-FFF2-40B4-BE49-F238E27FC236}">
                <a16:creationId xmlns:a16="http://schemas.microsoft.com/office/drawing/2014/main" id="{CDC13146-EB29-EB94-38A4-EBA29318F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811" y="2553815"/>
            <a:ext cx="3152639" cy="3082606"/>
          </a:xfrm>
        </p:spPr>
        <p:txBody>
          <a:bodyPr>
            <a:normAutofit/>
          </a:bodyPr>
          <a:lstStyle/>
          <a:p>
            <a:pPr marL="114300" lvl="0" indent="0">
              <a:lnSpc>
                <a:spcPct val="13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long-term physical, mental, intellectual or sensory impairments which in interaction with various barriers may hinder full and effective participation in society on an equal basis with others.</a:t>
            </a:r>
          </a:p>
        </p:txBody>
      </p:sp>
      <p:sp>
        <p:nvSpPr>
          <p:cNvPr id="3" name="Segnaposto testo 4">
            <a:extLst>
              <a:ext uri="{FF2B5EF4-FFF2-40B4-BE49-F238E27FC236}">
                <a16:creationId xmlns:a16="http://schemas.microsoft.com/office/drawing/2014/main" id="{7AA8DDA4-6185-C8E7-2E36-00582E990AB4}"/>
              </a:ext>
            </a:extLst>
          </p:cNvPr>
          <p:cNvSpPr txBox="1">
            <a:spLocks/>
          </p:cNvSpPr>
          <p:nvPr/>
        </p:nvSpPr>
        <p:spPr>
          <a:xfrm>
            <a:off x="4333552" y="2553815"/>
            <a:ext cx="3152639" cy="2218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lnSpc>
                <a:spcPct val="13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injury, illness, or congenital condition that causes or is likely to cause a loss or difference of physiological or psychological function. </a:t>
            </a:r>
          </a:p>
        </p:txBody>
      </p:sp>
      <p:sp>
        <p:nvSpPr>
          <p:cNvPr id="4" name="Segnaposto testo 4">
            <a:extLst>
              <a:ext uri="{FF2B5EF4-FFF2-40B4-BE49-F238E27FC236}">
                <a16:creationId xmlns:a16="http://schemas.microsoft.com/office/drawing/2014/main" id="{D456BF52-DB33-0F90-5122-CE09C66EF5CA}"/>
              </a:ext>
            </a:extLst>
          </p:cNvPr>
          <p:cNvSpPr txBox="1">
            <a:spLocks/>
          </p:cNvSpPr>
          <p:nvPr/>
        </p:nvSpPr>
        <p:spPr>
          <a:xfrm>
            <a:off x="8347880" y="3095099"/>
            <a:ext cx="3152639" cy="288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lnSpc>
                <a:spcPct val="13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identifies systemic barriers, derogatory attitudes, and social exclusion, which make it difficult or impossible for individuals with impairments to attain their valued functioning.</a:t>
            </a:r>
          </a:p>
        </p:txBody>
      </p:sp>
      <p:sp>
        <p:nvSpPr>
          <p:cNvPr id="5" name="Titolo 3">
            <a:extLst>
              <a:ext uri="{FF2B5EF4-FFF2-40B4-BE49-F238E27FC236}">
                <a16:creationId xmlns:a16="http://schemas.microsoft.com/office/drawing/2014/main" id="{17F34197-9D61-170C-B5AA-810E0343C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446691"/>
            <a:ext cx="9178734" cy="1146366"/>
          </a:xfrm>
        </p:spPr>
        <p:txBody>
          <a:bodyPr anchor="t">
            <a:normAutofit/>
          </a:bodyPr>
          <a:lstStyle/>
          <a:p>
            <a:pPr marL="0" lvl="0" indent="0">
              <a:lnSpc>
                <a:spcPct val="100000"/>
              </a:lnSpc>
            </a:pPr>
            <a:r>
              <a:rPr lang="en-GB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Convention on the rights of people with disabilities (2006) promotes social model. </a:t>
            </a:r>
            <a:endParaRPr lang="en-GB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CFEDE5-F541-63BD-0D94-956C1751D435}"/>
              </a:ext>
            </a:extLst>
          </p:cNvPr>
          <p:cNvSpPr txBox="1"/>
          <p:nvPr/>
        </p:nvSpPr>
        <p:spPr>
          <a:xfrm>
            <a:off x="551855" y="1938824"/>
            <a:ext cx="2419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Disability</a:t>
            </a:r>
            <a:endParaRPr lang="en-HR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FAD0DB-721D-CCFB-64CF-25CCC3C9C2A8}"/>
              </a:ext>
            </a:extLst>
          </p:cNvPr>
          <p:cNvSpPr txBox="1"/>
          <p:nvPr/>
        </p:nvSpPr>
        <p:spPr>
          <a:xfrm>
            <a:off x="4437596" y="1938824"/>
            <a:ext cx="2920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Impairment</a:t>
            </a:r>
            <a:endParaRPr lang="en-HR" sz="3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DB0DAE-D4B3-0BF0-FDA9-0A503CA7464A}"/>
              </a:ext>
            </a:extLst>
          </p:cNvPr>
          <p:cNvSpPr txBox="1"/>
          <p:nvPr/>
        </p:nvSpPr>
        <p:spPr>
          <a:xfrm>
            <a:off x="8451465" y="1938824"/>
            <a:ext cx="292046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Social model of disability</a:t>
            </a:r>
            <a:endParaRPr lang="en-HR" sz="3200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testo 4">
            <a:extLst>
              <a:ext uri="{FF2B5EF4-FFF2-40B4-BE49-F238E27FC236}">
                <a16:creationId xmlns:a16="http://schemas.microsoft.com/office/drawing/2014/main" id="{818AA320-FB38-F9F0-0A4B-158F35C10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7373" y="1938059"/>
            <a:ext cx="3152639" cy="4498460"/>
          </a:xfrm>
        </p:spPr>
        <p:txBody>
          <a:bodyPr>
            <a:normAutofit fontScale="85000" lnSpcReduction="10000"/>
          </a:bodyPr>
          <a:lstStyle/>
          <a:p>
            <a:pPr marL="114300" indent="0">
              <a:lnSpc>
                <a:spcPct val="13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are numerous subgroups to these categories…</a:t>
            </a:r>
          </a:p>
          <a:p>
            <a:pPr marL="114300" indent="0">
              <a:lnSpc>
                <a:spcPct val="13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Although the sign of person in wheelchair is international symbol for all people with disabilities, it’s just 0,5 % of them from total population of disabled people.</a:t>
            </a:r>
            <a:endParaRPr lang="en-US" sz="18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114300" indent="0">
              <a:lnSpc>
                <a:spcPct val="13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majority (over a 50%) are people with intellectual disabilities or combined (multiple disabilities).  </a:t>
            </a:r>
            <a:endParaRPr lang="en-US" sz="1800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pic>
        <p:nvPicPr>
          <p:cNvPr id="4" name="Picture 3" descr="A green square with a white brain in the middle&#10;&#10;Description automatically generated">
            <a:extLst>
              <a:ext uri="{FF2B5EF4-FFF2-40B4-BE49-F238E27FC236}">
                <a16:creationId xmlns:a16="http://schemas.microsoft.com/office/drawing/2014/main" id="{B8C53771-3205-00D8-6333-5746CA903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479" y="3559691"/>
            <a:ext cx="1140898" cy="1140898"/>
          </a:xfrm>
          <a:prstGeom prst="rect">
            <a:avLst/>
          </a:prstGeom>
        </p:spPr>
      </p:pic>
      <p:pic>
        <p:nvPicPr>
          <p:cNvPr id="6" name="Picture 5" descr="A green square with a white symbol on it&#10;&#10;Description automatically generated">
            <a:extLst>
              <a:ext uri="{FF2B5EF4-FFF2-40B4-BE49-F238E27FC236}">
                <a16:creationId xmlns:a16="http://schemas.microsoft.com/office/drawing/2014/main" id="{041637B8-D400-5156-3AC1-FD18708C1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10" y="1938059"/>
            <a:ext cx="1140898" cy="1140898"/>
          </a:xfrm>
          <a:prstGeom prst="rect">
            <a:avLst/>
          </a:prstGeom>
        </p:spPr>
      </p:pic>
      <p:pic>
        <p:nvPicPr>
          <p:cNvPr id="8" name="Picture 7" descr="A green square with white logo&#10;&#10;Description automatically generated">
            <a:extLst>
              <a:ext uri="{FF2B5EF4-FFF2-40B4-BE49-F238E27FC236}">
                <a16:creationId xmlns:a16="http://schemas.microsoft.com/office/drawing/2014/main" id="{600DAA83-6F76-2849-7A85-14BBA02CC8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3479" y="1938059"/>
            <a:ext cx="1140898" cy="1140898"/>
          </a:xfrm>
          <a:prstGeom prst="rect">
            <a:avLst/>
          </a:prstGeom>
        </p:spPr>
      </p:pic>
      <p:pic>
        <p:nvPicPr>
          <p:cNvPr id="10" name="Picture 9" descr="A white and black symbol on a green background&#10;&#10;Description automatically generated">
            <a:extLst>
              <a:ext uri="{FF2B5EF4-FFF2-40B4-BE49-F238E27FC236}">
                <a16:creationId xmlns:a16="http://schemas.microsoft.com/office/drawing/2014/main" id="{0D55AE6D-5C23-3FA3-3330-5975BE100C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410" y="3559691"/>
            <a:ext cx="1140898" cy="1140898"/>
          </a:xfrm>
          <a:prstGeom prst="rect">
            <a:avLst/>
          </a:prstGeom>
        </p:spPr>
      </p:pic>
      <p:sp>
        <p:nvSpPr>
          <p:cNvPr id="11" name="Titolo 3">
            <a:extLst>
              <a:ext uri="{FF2B5EF4-FFF2-40B4-BE49-F238E27FC236}">
                <a16:creationId xmlns:a16="http://schemas.microsoft.com/office/drawing/2014/main" id="{6AAD57FE-7807-5C5C-DB99-B5DFF54DF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09" y="577381"/>
            <a:ext cx="10986103" cy="1360678"/>
          </a:xfrm>
        </p:spPr>
        <p:txBody>
          <a:bodyPr anchor="t">
            <a:normAutofit fontScale="90000"/>
          </a:bodyPr>
          <a:lstStyle/>
          <a:p>
            <a:pPr marL="0" lvl="0" indent="0">
              <a:lnSpc>
                <a:spcPct val="100000"/>
              </a:lnSpc>
            </a:pPr>
            <a:r>
              <a:rPr lang="en-GB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 major groups of people with disabilities</a:t>
            </a:r>
            <a:endParaRPr lang="en-GB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9D060A-E58C-E5D6-05B1-760787F590F2}"/>
              </a:ext>
            </a:extLst>
          </p:cNvPr>
          <p:cNvSpPr txBox="1"/>
          <p:nvPr/>
        </p:nvSpPr>
        <p:spPr>
          <a:xfrm>
            <a:off x="1964018" y="2093009"/>
            <a:ext cx="24199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Physical disability</a:t>
            </a:r>
            <a:endParaRPr lang="en-HR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F4BB30-6FD7-6CF5-1017-6813A80C2D37}"/>
              </a:ext>
            </a:extLst>
          </p:cNvPr>
          <p:cNvSpPr txBox="1"/>
          <p:nvPr/>
        </p:nvSpPr>
        <p:spPr>
          <a:xfrm>
            <a:off x="6014524" y="2093009"/>
            <a:ext cx="24199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Visual impairment</a:t>
            </a:r>
            <a:endParaRPr lang="en-HR" sz="2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FF43CD-C3C6-2696-59F2-92ADAAF9EEF5}"/>
              </a:ext>
            </a:extLst>
          </p:cNvPr>
          <p:cNvSpPr txBox="1"/>
          <p:nvPr/>
        </p:nvSpPr>
        <p:spPr>
          <a:xfrm>
            <a:off x="1964018" y="3700353"/>
            <a:ext cx="24199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Hearing impairment</a:t>
            </a:r>
            <a:endParaRPr lang="en-HR" sz="2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776091-774D-7012-7A82-2B6E909ECB7A}"/>
              </a:ext>
            </a:extLst>
          </p:cNvPr>
          <p:cNvSpPr txBox="1"/>
          <p:nvPr/>
        </p:nvSpPr>
        <p:spPr>
          <a:xfrm>
            <a:off x="6027484" y="3700353"/>
            <a:ext cx="24199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Mental disability</a:t>
            </a:r>
            <a:endParaRPr lang="en-HR" sz="2400" b="1" dirty="0"/>
          </a:p>
        </p:txBody>
      </p:sp>
    </p:spTree>
    <p:extLst>
      <p:ext uri="{BB962C8B-B14F-4D97-AF65-F5344CB8AC3E}">
        <p14:creationId xmlns:p14="http://schemas.microsoft.com/office/powerpoint/2010/main" val="12182330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3">
            <a:extLst>
              <a:ext uri="{FF2B5EF4-FFF2-40B4-BE49-F238E27FC236}">
                <a16:creationId xmlns:a16="http://schemas.microsoft.com/office/drawing/2014/main" id="{6AAD57FE-7807-5C5C-DB99-B5DFF54DF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09" y="577381"/>
            <a:ext cx="10986103" cy="1360678"/>
          </a:xfrm>
        </p:spPr>
        <p:txBody>
          <a:bodyPr anchor="t">
            <a:normAutofit/>
          </a:bodyPr>
          <a:lstStyle/>
          <a:p>
            <a:pPr marL="0" lvl="0" indent="0">
              <a:lnSpc>
                <a:spcPct val="100000"/>
              </a:lnSpc>
            </a:pPr>
            <a:r>
              <a:rPr lang="en-GB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Legal framework</a:t>
            </a:r>
            <a:endParaRPr lang="en-GB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9D060A-E58C-E5D6-05B1-760787F590F2}"/>
              </a:ext>
            </a:extLst>
          </p:cNvPr>
          <p:cNvSpPr txBox="1"/>
          <p:nvPr/>
        </p:nvSpPr>
        <p:spPr>
          <a:xfrm>
            <a:off x="492404" y="1807259"/>
            <a:ext cx="4343913" cy="2126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800"/>
            </a:pP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Numerous international and national legislature regulate this topic</a:t>
            </a:r>
            <a:endParaRPr lang="en-US" sz="18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800"/>
            </a:pP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Not respected enough</a:t>
            </a:r>
          </a:p>
          <a:p>
            <a:pPr marL="11430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800"/>
            </a:pP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Not understood enough</a:t>
            </a:r>
          </a:p>
          <a:p>
            <a:pPr marL="11430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800"/>
            </a:pPr>
            <a:r>
              <a:rPr lang="en-US" sz="18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Not promoted enough</a:t>
            </a:r>
          </a:p>
        </p:txBody>
      </p:sp>
      <p:pic>
        <p:nvPicPr>
          <p:cNvPr id="2" name="Google Shape;161;g123a86550fb_0_250">
            <a:extLst>
              <a:ext uri="{FF2B5EF4-FFF2-40B4-BE49-F238E27FC236}">
                <a16:creationId xmlns:a16="http://schemas.microsoft.com/office/drawing/2014/main" id="{322F2C5A-EBF8-3FED-FD32-F71721AF57E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1988" y="5255996"/>
            <a:ext cx="1024623" cy="102462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541C37-653E-02D0-0273-2DBC1E94960C}"/>
              </a:ext>
            </a:extLst>
          </p:cNvPr>
          <p:cNvSpPr txBox="1"/>
          <p:nvPr/>
        </p:nvSpPr>
        <p:spPr>
          <a:xfrm>
            <a:off x="5550901" y="1721396"/>
            <a:ext cx="6097190" cy="2600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800"/>
            </a:pPr>
            <a:r>
              <a:rPr lang="en-US" sz="36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Shifting paradigm from invisible citizens to people with special abilities and respectable costumers</a:t>
            </a:r>
            <a:endParaRPr lang="en-US" sz="36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404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3">
            <a:extLst>
              <a:ext uri="{FF2B5EF4-FFF2-40B4-BE49-F238E27FC236}">
                <a16:creationId xmlns:a16="http://schemas.microsoft.com/office/drawing/2014/main" id="{6AAD57FE-7807-5C5C-DB99-B5DFF54DF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09" y="577381"/>
            <a:ext cx="10986103" cy="1360678"/>
          </a:xfrm>
        </p:spPr>
        <p:txBody>
          <a:bodyPr anchor="t">
            <a:normAutofit/>
          </a:bodyPr>
          <a:lstStyle/>
          <a:p>
            <a:pPr marL="0" lvl="0" indent="0">
              <a:lnSpc>
                <a:spcPct val="100000"/>
              </a:lnSpc>
            </a:pPr>
            <a:r>
              <a:rPr lang="en-GB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Abilities vs. Disabilities</a:t>
            </a:r>
            <a:endParaRPr lang="en-GB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9D060A-E58C-E5D6-05B1-760787F590F2}"/>
              </a:ext>
            </a:extLst>
          </p:cNvPr>
          <p:cNvSpPr txBox="1"/>
          <p:nvPr/>
        </p:nvSpPr>
        <p:spPr>
          <a:xfrm>
            <a:off x="411955" y="1807259"/>
            <a:ext cx="5234695" cy="3346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800"/>
            </a:pP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People with disabilities (or people with special needs) in fact, don’t have any different needs as the other citizens.</a:t>
            </a:r>
            <a:endParaRPr lang="en-US" sz="24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800"/>
            </a:pP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The needs are the same for ALL.</a:t>
            </a:r>
            <a:endParaRPr lang="en-US" sz="24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800"/>
            </a:pP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Only the way of fulfilling and realizing their needs is different.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35D1411-B221-88FD-E20D-948F50605D22}"/>
              </a:ext>
            </a:extLst>
          </p:cNvPr>
          <p:cNvSpPr/>
          <p:nvPr/>
        </p:nvSpPr>
        <p:spPr>
          <a:xfrm>
            <a:off x="6920172" y="1470563"/>
            <a:ext cx="1968138" cy="1968138"/>
          </a:xfrm>
          <a:prstGeom prst="ellipse">
            <a:avLst/>
          </a:prstGeom>
          <a:solidFill>
            <a:srgbClr val="BCD6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pic>
        <p:nvPicPr>
          <p:cNvPr id="4" name="Google Shape;251;g123dcceb446_1_4">
            <a:extLst>
              <a:ext uri="{FF2B5EF4-FFF2-40B4-BE49-F238E27FC236}">
                <a16:creationId xmlns:a16="http://schemas.microsoft.com/office/drawing/2014/main" id="{2E857C9A-7609-3FF6-C027-85A6730D0E2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01817" y="1736213"/>
            <a:ext cx="2296500" cy="1455300"/>
          </a:xfrm>
          <a:prstGeom prst="ellipse">
            <a:avLst/>
          </a:prstGeom>
          <a:noFill/>
          <a:ln w="9525" cap="rnd" cmpd="sng">
            <a:noFill/>
            <a:prstDash val="solid"/>
            <a:round/>
            <a:headEnd type="none" w="sm" len="sm"/>
            <a:tailEnd type="none" w="sm" len="sm"/>
          </a:ln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ECA951CC-1A33-BCBA-ECD4-A9731817804A}"/>
              </a:ext>
            </a:extLst>
          </p:cNvPr>
          <p:cNvSpPr/>
          <p:nvPr/>
        </p:nvSpPr>
        <p:spPr>
          <a:xfrm>
            <a:off x="9693828" y="1470563"/>
            <a:ext cx="1968138" cy="1968138"/>
          </a:xfrm>
          <a:prstGeom prst="ellipse">
            <a:avLst/>
          </a:prstGeom>
          <a:solidFill>
            <a:srgbClr val="BCD6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pic>
        <p:nvPicPr>
          <p:cNvPr id="5" name="Google Shape;252;g123dcceb446_1_4">
            <a:extLst>
              <a:ext uri="{FF2B5EF4-FFF2-40B4-BE49-F238E27FC236}">
                <a16:creationId xmlns:a16="http://schemas.microsoft.com/office/drawing/2014/main" id="{E1DA2795-60FA-F704-ED23-5B465554C90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33512" y="1627081"/>
            <a:ext cx="2296500" cy="1500000"/>
          </a:xfrm>
          <a:prstGeom prst="ellipse">
            <a:avLst/>
          </a:prstGeom>
          <a:noFill/>
          <a:ln w="9525" cap="rnd" cmpd="sng">
            <a:noFill/>
            <a:prstDash val="solid"/>
            <a:round/>
            <a:headEnd type="none" w="sm" len="sm"/>
            <a:tailEnd type="none" w="sm" len="sm"/>
          </a:ln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7723A77F-9119-A792-7FB2-3D0A0F2EBB97}"/>
              </a:ext>
            </a:extLst>
          </p:cNvPr>
          <p:cNvSpPr/>
          <p:nvPr/>
        </p:nvSpPr>
        <p:spPr>
          <a:xfrm>
            <a:off x="6532617" y="3856711"/>
            <a:ext cx="1968138" cy="1968138"/>
          </a:xfrm>
          <a:prstGeom prst="ellipse">
            <a:avLst/>
          </a:prstGeom>
          <a:solidFill>
            <a:srgbClr val="BCD6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pic>
        <p:nvPicPr>
          <p:cNvPr id="6" name="Google Shape;254;g123dcceb446_1_4">
            <a:extLst>
              <a:ext uri="{FF2B5EF4-FFF2-40B4-BE49-F238E27FC236}">
                <a16:creationId xmlns:a16="http://schemas.microsoft.com/office/drawing/2014/main" id="{24DC34D2-C08C-4CD0-24D1-80FE174878B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01817" y="4034387"/>
            <a:ext cx="2296500" cy="1500000"/>
          </a:xfrm>
          <a:prstGeom prst="ellipse">
            <a:avLst/>
          </a:prstGeom>
          <a:noFill/>
          <a:ln w="9525" cap="rnd" cmpd="sng">
            <a:noFill/>
            <a:prstDash val="solid"/>
            <a:round/>
            <a:headEnd type="none" w="sm" len="sm"/>
            <a:tailEnd type="none" w="sm" len="sm"/>
          </a:ln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AE774588-7E42-0720-A043-15DF4F3C8AC3}"/>
              </a:ext>
            </a:extLst>
          </p:cNvPr>
          <p:cNvSpPr/>
          <p:nvPr/>
        </p:nvSpPr>
        <p:spPr>
          <a:xfrm>
            <a:off x="9650285" y="3856711"/>
            <a:ext cx="1968138" cy="1968138"/>
          </a:xfrm>
          <a:prstGeom prst="ellipse">
            <a:avLst/>
          </a:prstGeom>
          <a:solidFill>
            <a:srgbClr val="BCD6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pic>
        <p:nvPicPr>
          <p:cNvPr id="7" name="Google Shape;255;g123dcceb446_1_4">
            <a:extLst>
              <a:ext uri="{FF2B5EF4-FFF2-40B4-BE49-F238E27FC236}">
                <a16:creationId xmlns:a16="http://schemas.microsoft.com/office/drawing/2014/main" id="{BDB38EF2-66D6-4C54-F8C0-EB842BC003E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33512" y="3933931"/>
            <a:ext cx="2296500" cy="1541100"/>
          </a:xfrm>
          <a:prstGeom prst="ellipse">
            <a:avLst/>
          </a:prstGeom>
          <a:noFill/>
          <a:ln w="9525" cap="rnd" cmpd="sng">
            <a:noFill/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076152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video game&#10;&#10;Description automatically generated">
            <a:extLst>
              <a:ext uri="{FF2B5EF4-FFF2-40B4-BE49-F238E27FC236}">
                <a16:creationId xmlns:a16="http://schemas.microsoft.com/office/drawing/2014/main" id="{115B47F7-4DAF-5D33-2FB9-9725346D4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DA74FFC7-D51D-03DD-B9C2-A3F3E15CBC8C}"/>
              </a:ext>
            </a:extLst>
          </p:cNvPr>
          <p:cNvSpPr txBox="1">
            <a:spLocks/>
          </p:cNvSpPr>
          <p:nvPr/>
        </p:nvSpPr>
        <p:spPr>
          <a:xfrm>
            <a:off x="359583" y="109928"/>
            <a:ext cx="1695345" cy="3187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20000" b="1" i="0" u="none" strike="noStrike" cap="none" dirty="0">
                <a:solidFill>
                  <a:srgbClr val="2EA6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1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6B136D32-8A1D-7766-3C73-A7C71A2DEB4A}"/>
              </a:ext>
            </a:extLst>
          </p:cNvPr>
          <p:cNvSpPr txBox="1">
            <a:spLocks/>
          </p:cNvSpPr>
          <p:nvPr/>
        </p:nvSpPr>
        <p:spPr>
          <a:xfrm>
            <a:off x="702514" y="1777350"/>
            <a:ext cx="6633707" cy="3040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5400" b="1" i="0" u="none" strike="noStrike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Assess the territory’s potential</a:t>
            </a:r>
          </a:p>
        </p:txBody>
      </p:sp>
    </p:spTree>
    <p:extLst>
      <p:ext uri="{BB962C8B-B14F-4D97-AF65-F5344CB8AC3E}">
        <p14:creationId xmlns:p14="http://schemas.microsoft.com/office/powerpoint/2010/main" val="16885379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3">
            <a:extLst>
              <a:ext uri="{FF2B5EF4-FFF2-40B4-BE49-F238E27FC236}">
                <a16:creationId xmlns:a16="http://schemas.microsoft.com/office/drawing/2014/main" id="{6AAD57FE-7807-5C5C-DB99-B5DFF54DF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09" y="577381"/>
            <a:ext cx="10986103" cy="1360678"/>
          </a:xfrm>
        </p:spPr>
        <p:txBody>
          <a:bodyPr anchor="t">
            <a:normAutofit/>
          </a:bodyPr>
          <a:lstStyle/>
          <a:p>
            <a:pPr marL="0" lvl="0" indent="0">
              <a:lnSpc>
                <a:spcPct val="100000"/>
              </a:lnSpc>
            </a:pPr>
            <a:r>
              <a:rPr lang="en-GB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Challenges</a:t>
            </a:r>
            <a:endParaRPr lang="en-GB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9D060A-E58C-E5D6-05B1-760787F590F2}"/>
              </a:ext>
            </a:extLst>
          </p:cNvPr>
          <p:cNvSpPr txBox="1"/>
          <p:nvPr/>
        </p:nvSpPr>
        <p:spPr>
          <a:xfrm>
            <a:off x="411955" y="1578037"/>
            <a:ext cx="5234695" cy="915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800"/>
            </a:pPr>
            <a:r>
              <a:rPr lang="en-US" sz="24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Simple formula, but how to understand?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35D1411-B221-88FD-E20D-948F50605D22}"/>
              </a:ext>
            </a:extLst>
          </p:cNvPr>
          <p:cNvSpPr/>
          <p:nvPr/>
        </p:nvSpPr>
        <p:spPr>
          <a:xfrm>
            <a:off x="6722174" y="910651"/>
            <a:ext cx="5036698" cy="5036698"/>
          </a:xfrm>
          <a:prstGeom prst="ellipse">
            <a:avLst/>
          </a:prstGeom>
          <a:solidFill>
            <a:srgbClr val="BCD6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DF4F42-60AB-8641-FDB0-5F8E5F3364FC}"/>
              </a:ext>
            </a:extLst>
          </p:cNvPr>
          <p:cNvSpPr txBox="1"/>
          <p:nvPr/>
        </p:nvSpPr>
        <p:spPr>
          <a:xfrm>
            <a:off x="411954" y="2732618"/>
            <a:ext cx="5957909" cy="2809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lvl="0" indent="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0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AVAILABILITY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– does this adaptive service exist? </a:t>
            </a:r>
            <a:endParaRPr lang="en-US" sz="20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" lvl="0" indent="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0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ACCESSIBILITY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– how to get there?</a:t>
            </a:r>
            <a:endParaRPr lang="en-US" sz="20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" lvl="0" indent="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0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AFFORDABILITY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– what is the cost?   </a:t>
            </a:r>
            <a:endParaRPr lang="en-US" sz="20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" lvl="0" indent="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0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QUALITY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– is it appropriate or improvised?</a:t>
            </a:r>
            <a:endParaRPr lang="en-US" sz="20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" lvl="0" indent="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0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CHOICE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– is it the only service or I have a choice? </a:t>
            </a:r>
            <a:endParaRPr lang="en-US" sz="20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Google Shape;268;p15">
            <a:extLst>
              <a:ext uri="{FF2B5EF4-FFF2-40B4-BE49-F238E27FC236}">
                <a16:creationId xmlns:a16="http://schemas.microsoft.com/office/drawing/2014/main" id="{6E55EEB0-7C29-846D-AB02-D1DDE954E37F}"/>
              </a:ext>
            </a:extLst>
          </p:cNvPr>
          <p:cNvSpPr txBox="1"/>
          <p:nvPr/>
        </p:nvSpPr>
        <p:spPr>
          <a:xfrm>
            <a:off x="7841716" y="2581442"/>
            <a:ext cx="2890885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4400" b="0" i="0" u="none" strike="noStrike" cap="none" dirty="0">
                <a:solidFill>
                  <a:srgbClr val="38562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A + A + A</a:t>
            </a:r>
            <a:endParaRPr sz="2800" b="0" i="0" u="none" strike="noStrike" cap="none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9" name="Google Shape;269;p15">
            <a:extLst>
              <a:ext uri="{FF2B5EF4-FFF2-40B4-BE49-F238E27FC236}">
                <a16:creationId xmlns:a16="http://schemas.microsoft.com/office/drawing/2014/main" id="{2A1AC8BD-99D8-427A-B579-943A312BF291}"/>
              </a:ext>
            </a:extLst>
          </p:cNvPr>
          <p:cNvSpPr txBox="1"/>
          <p:nvPr/>
        </p:nvSpPr>
        <p:spPr>
          <a:xfrm>
            <a:off x="8464495" y="3367833"/>
            <a:ext cx="1645328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4400" b="0" i="0" u="none" strike="noStrike" cap="none" dirty="0">
                <a:solidFill>
                  <a:srgbClr val="38562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Q + C</a:t>
            </a:r>
            <a:endParaRPr sz="4400" b="0" i="0" u="none" strike="noStrike" cap="none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cxnSp>
        <p:nvCxnSpPr>
          <p:cNvPr id="10" name="Google Shape;272;p15">
            <a:extLst>
              <a:ext uri="{FF2B5EF4-FFF2-40B4-BE49-F238E27FC236}">
                <a16:creationId xmlns:a16="http://schemas.microsoft.com/office/drawing/2014/main" id="{0D596109-B26A-5F9D-0741-39A0A1BC7E6A}"/>
              </a:ext>
            </a:extLst>
          </p:cNvPr>
          <p:cNvCxnSpPr>
            <a:cxnSpLocks/>
          </p:cNvCxnSpPr>
          <p:nvPr/>
        </p:nvCxnSpPr>
        <p:spPr>
          <a:xfrm>
            <a:off x="8089668" y="3331029"/>
            <a:ext cx="2491246" cy="0"/>
          </a:xfrm>
          <a:prstGeom prst="straightConnector1">
            <a:avLst/>
          </a:prstGeom>
          <a:noFill/>
          <a:ln w="19050" cap="flat" cmpd="sng">
            <a:solidFill>
              <a:srgbClr val="385623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0660296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3">
            <a:extLst>
              <a:ext uri="{FF2B5EF4-FFF2-40B4-BE49-F238E27FC236}">
                <a16:creationId xmlns:a16="http://schemas.microsoft.com/office/drawing/2014/main" id="{6AAD57FE-7807-5C5C-DB99-B5DFF54DF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28" y="531930"/>
            <a:ext cx="10986103" cy="1360678"/>
          </a:xfrm>
        </p:spPr>
        <p:txBody>
          <a:bodyPr anchor="t">
            <a:normAutofit/>
          </a:bodyPr>
          <a:lstStyle/>
          <a:p>
            <a:pPr marL="0" lvl="0" indent="0">
              <a:lnSpc>
                <a:spcPct val="100000"/>
              </a:lnSpc>
            </a:pPr>
            <a:r>
              <a:rPr lang="en-GB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many people need it?</a:t>
            </a:r>
            <a:endParaRPr lang="en-GB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9D060A-E58C-E5D6-05B1-760787F590F2}"/>
              </a:ext>
            </a:extLst>
          </p:cNvPr>
          <p:cNvSpPr txBox="1"/>
          <p:nvPr/>
        </p:nvSpPr>
        <p:spPr>
          <a:xfrm>
            <a:off x="342287" y="5343956"/>
            <a:ext cx="6310219" cy="915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lvl="0" indent="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4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Around 40% of the world population temporarily need accessible services!</a:t>
            </a:r>
            <a:endParaRPr lang="en-US" sz="2400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DF4F42-60AB-8641-FDB0-5F8E5F3364FC}"/>
              </a:ext>
            </a:extLst>
          </p:cNvPr>
          <p:cNvSpPr txBox="1"/>
          <p:nvPr/>
        </p:nvSpPr>
        <p:spPr>
          <a:xfrm>
            <a:off x="411954" y="1811670"/>
            <a:ext cx="5957909" cy="3038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800"/>
            </a:pP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According to the UN, over 1 billion people, or 15% of the world’s population, have some form of disability. </a:t>
            </a:r>
            <a:b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Together with their families, app. 3 billion people are directly affected (40% of the population). </a:t>
            </a:r>
          </a:p>
        </p:txBody>
      </p:sp>
      <p:pic>
        <p:nvPicPr>
          <p:cNvPr id="5" name="Picture 4" descr="A cartoon of a farm&#10;&#10;Description automatically generated">
            <a:extLst>
              <a:ext uri="{FF2B5EF4-FFF2-40B4-BE49-F238E27FC236}">
                <a16:creationId xmlns:a16="http://schemas.microsoft.com/office/drawing/2014/main" id="{2EC019A9-4907-ED51-397F-5645D6F6C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400" y="317500"/>
            <a:ext cx="5689600" cy="6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838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70CAD5E-DAB3-D60B-29EA-6F78F14C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1008194"/>
            <a:ext cx="10614628" cy="1030424"/>
          </a:xfrm>
        </p:spPr>
        <p:txBody>
          <a:bodyPr/>
          <a:lstStyle/>
          <a:p>
            <a:r>
              <a:rPr lang="en-US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Accessible infrastructure and facilities</a:t>
            </a:r>
            <a:endParaRPr lang="it-IT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88C43E-A831-8CE6-D568-93B597E40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3910" y="2082406"/>
            <a:ext cx="7081052" cy="4363443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45000"/>
              </a:lnSpc>
              <a:spcBef>
                <a:spcPts val="0"/>
              </a:spcBef>
              <a:spcAft>
                <a:spcPts val="1200"/>
              </a:spcAft>
              <a:buClr>
                <a:srgbClr val="6B801F"/>
              </a:buClr>
              <a:buNone/>
            </a:pP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Tourism for individuals with disabilities can be integrated into eco-cultural tourism development in the following ways:</a:t>
            </a:r>
          </a:p>
          <a:p>
            <a:pPr marL="342900">
              <a:lnSpc>
                <a:spcPct val="145000"/>
              </a:lnSpc>
              <a:spcBef>
                <a:spcPts val="0"/>
              </a:spcBef>
              <a:spcAft>
                <a:spcPts val="1200"/>
              </a:spcAft>
              <a:buClr>
                <a:srgbClr val="6B801F"/>
              </a:buClr>
            </a:pP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Eco-cultural tourism destinations should ensure that their infrastructure, such as accommodations, attractions, and transportation, are accessible to individuals with disabilities.</a:t>
            </a:r>
          </a:p>
          <a:p>
            <a:pPr marL="342900">
              <a:lnSpc>
                <a:spcPct val="145000"/>
              </a:lnSpc>
              <a:spcBef>
                <a:spcPts val="0"/>
              </a:spcBef>
              <a:spcAft>
                <a:spcPts val="1200"/>
              </a:spcAft>
              <a:buClr>
                <a:srgbClr val="6B801F"/>
              </a:buClr>
            </a:pP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This can include features like ramps, wheelchair-accessible rooms, braille signage, and audio descriptions for visual exhibits.</a:t>
            </a:r>
            <a:endParaRPr lang="it-IT" sz="24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F18E861-0836-9D72-9499-D9F96BDDCE0A}"/>
              </a:ext>
            </a:extLst>
          </p:cNvPr>
          <p:cNvSpPr/>
          <p:nvPr/>
        </p:nvSpPr>
        <p:spPr>
          <a:xfrm>
            <a:off x="642938" y="478631"/>
            <a:ext cx="2553109" cy="485775"/>
          </a:xfrm>
          <a:prstGeom prst="roundRect">
            <a:avLst>
              <a:gd name="adj" fmla="val 50000"/>
            </a:avLst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dirty="0"/>
          </a:p>
        </p:txBody>
      </p:sp>
      <p:sp>
        <p:nvSpPr>
          <p:cNvPr id="7" name="Titolo 4">
            <a:extLst>
              <a:ext uri="{FF2B5EF4-FFF2-40B4-BE49-F238E27FC236}">
                <a16:creationId xmlns:a16="http://schemas.microsoft.com/office/drawing/2014/main" id="{CD8AEAF8-3A34-F0F5-EF72-DD6774058D9E}"/>
              </a:ext>
            </a:extLst>
          </p:cNvPr>
          <p:cNvSpPr txBox="1">
            <a:spLocks/>
          </p:cNvSpPr>
          <p:nvPr/>
        </p:nvSpPr>
        <p:spPr>
          <a:xfrm>
            <a:off x="798668" y="503224"/>
            <a:ext cx="2406088" cy="47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000" b="1" dirty="0">
                <a:solidFill>
                  <a:srgbClr val="BCD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INTEGRATION 1</a:t>
            </a:r>
          </a:p>
        </p:txBody>
      </p:sp>
      <p:pic>
        <p:nvPicPr>
          <p:cNvPr id="3" name="Picture 2" descr="A tree with sheep in the grass&#10;&#10;Description automatically generated">
            <a:extLst>
              <a:ext uri="{FF2B5EF4-FFF2-40B4-BE49-F238E27FC236}">
                <a16:creationId xmlns:a16="http://schemas.microsoft.com/office/drawing/2014/main" id="{DA572BCE-1C99-1F22-C88D-B8C5CD572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6796" y="1385888"/>
            <a:ext cx="4285203" cy="547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8558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70CAD5E-DAB3-D60B-29EA-6F78F14C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1008194"/>
            <a:ext cx="10614628" cy="1030424"/>
          </a:xfrm>
        </p:spPr>
        <p:txBody>
          <a:bodyPr/>
          <a:lstStyle/>
          <a:p>
            <a:r>
              <a:rPr lang="en-US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Inclusive activities and experiences</a:t>
            </a:r>
            <a:endParaRPr lang="it-IT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88C43E-A831-8CE6-D568-93B597E40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3910" y="2082406"/>
            <a:ext cx="7081052" cy="4363443"/>
          </a:xfrm>
        </p:spPr>
        <p:txBody>
          <a:bodyPr>
            <a:normAutofit/>
          </a:bodyPr>
          <a:lstStyle/>
          <a:p>
            <a:pPr marL="3429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6B801F"/>
              </a:buClr>
            </a:pP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Eco-cultural tourism activities should be designed to accommodate individuals with various disabilities, providing alternative ways to experience and engage with natural and cultural heritage.</a:t>
            </a:r>
          </a:p>
          <a:p>
            <a:pPr marL="3429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6B801F"/>
              </a:buClr>
            </a:pP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For example, tactile exhibits, sign language tours, and adapted outdoor activities can make eco-cultural tourism experiences more inclusive and enjoyable for all.</a:t>
            </a:r>
            <a:endParaRPr lang="it-IT" sz="24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F18E861-0836-9D72-9499-D9F96BDDCE0A}"/>
              </a:ext>
            </a:extLst>
          </p:cNvPr>
          <p:cNvSpPr/>
          <p:nvPr/>
        </p:nvSpPr>
        <p:spPr>
          <a:xfrm>
            <a:off x="642938" y="478631"/>
            <a:ext cx="2553109" cy="485775"/>
          </a:xfrm>
          <a:prstGeom prst="roundRect">
            <a:avLst>
              <a:gd name="adj" fmla="val 50000"/>
            </a:avLst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dirty="0"/>
          </a:p>
        </p:txBody>
      </p:sp>
      <p:sp>
        <p:nvSpPr>
          <p:cNvPr id="7" name="Titolo 4">
            <a:extLst>
              <a:ext uri="{FF2B5EF4-FFF2-40B4-BE49-F238E27FC236}">
                <a16:creationId xmlns:a16="http://schemas.microsoft.com/office/drawing/2014/main" id="{CD8AEAF8-3A34-F0F5-EF72-DD6774058D9E}"/>
              </a:ext>
            </a:extLst>
          </p:cNvPr>
          <p:cNvSpPr txBox="1">
            <a:spLocks/>
          </p:cNvSpPr>
          <p:nvPr/>
        </p:nvSpPr>
        <p:spPr>
          <a:xfrm>
            <a:off x="798668" y="503224"/>
            <a:ext cx="2406088" cy="47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000" b="1" dirty="0">
                <a:solidFill>
                  <a:srgbClr val="BCD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INTEGRATION 2</a:t>
            </a:r>
          </a:p>
        </p:txBody>
      </p:sp>
      <p:pic>
        <p:nvPicPr>
          <p:cNvPr id="3" name="Picture 2" descr="A tree with sheep in the grass&#10;&#10;Description automatically generated">
            <a:extLst>
              <a:ext uri="{FF2B5EF4-FFF2-40B4-BE49-F238E27FC236}">
                <a16:creationId xmlns:a16="http://schemas.microsoft.com/office/drawing/2014/main" id="{DA572BCE-1C99-1F22-C88D-B8C5CD572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6796" y="1385888"/>
            <a:ext cx="4285203" cy="5472112"/>
          </a:xfrm>
          <a:prstGeom prst="rect">
            <a:avLst/>
          </a:prstGeom>
        </p:spPr>
      </p:pic>
      <p:pic>
        <p:nvPicPr>
          <p:cNvPr id="8" name="Picture 7" descr="A sign with dots on it&#10;&#10;Description automatically generated">
            <a:extLst>
              <a:ext uri="{FF2B5EF4-FFF2-40B4-BE49-F238E27FC236}">
                <a16:creationId xmlns:a16="http://schemas.microsoft.com/office/drawing/2014/main" id="{1EADAE9D-CA50-02D7-277B-A43E8F736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2311" y="3962400"/>
            <a:ext cx="2281596" cy="239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973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70CAD5E-DAB3-D60B-29EA-6F78F14C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1008194"/>
            <a:ext cx="10614628" cy="1030424"/>
          </a:xfrm>
        </p:spPr>
        <p:txBody>
          <a:bodyPr/>
          <a:lstStyle/>
          <a:p>
            <a:r>
              <a:rPr lang="en-US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Empowering local communities</a:t>
            </a:r>
            <a:endParaRPr lang="it-IT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88C43E-A831-8CE6-D568-93B597E40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3910" y="2082406"/>
            <a:ext cx="7081052" cy="4363443"/>
          </a:xfrm>
        </p:spPr>
        <p:txBody>
          <a:bodyPr>
            <a:normAutofit lnSpcReduction="10000"/>
          </a:bodyPr>
          <a:lstStyle/>
          <a:p>
            <a:pPr marL="3429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6B801F"/>
              </a:buClr>
            </a:pP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Eco-cultural tourism development that prioritizes accessibility can create opportunities for individuals with disabilities within local communities, such as employment, entrepreneurship, and cultural expression.</a:t>
            </a:r>
          </a:p>
          <a:p>
            <a:pPr marL="3429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6B801F"/>
              </a:buClr>
            </a:pP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By fostering an inclusive environment, eco-cultural tourism can contribute to the social and economic empowerment of individuals with disabilities in destination communities.</a:t>
            </a:r>
            <a:endParaRPr lang="it-IT" sz="24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F18E861-0836-9D72-9499-D9F96BDDCE0A}"/>
              </a:ext>
            </a:extLst>
          </p:cNvPr>
          <p:cNvSpPr/>
          <p:nvPr/>
        </p:nvSpPr>
        <p:spPr>
          <a:xfrm>
            <a:off x="642938" y="478631"/>
            <a:ext cx="2553109" cy="485775"/>
          </a:xfrm>
          <a:prstGeom prst="roundRect">
            <a:avLst>
              <a:gd name="adj" fmla="val 50000"/>
            </a:avLst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dirty="0"/>
          </a:p>
        </p:txBody>
      </p:sp>
      <p:sp>
        <p:nvSpPr>
          <p:cNvPr id="7" name="Titolo 4">
            <a:extLst>
              <a:ext uri="{FF2B5EF4-FFF2-40B4-BE49-F238E27FC236}">
                <a16:creationId xmlns:a16="http://schemas.microsoft.com/office/drawing/2014/main" id="{CD8AEAF8-3A34-F0F5-EF72-DD6774058D9E}"/>
              </a:ext>
            </a:extLst>
          </p:cNvPr>
          <p:cNvSpPr txBox="1">
            <a:spLocks/>
          </p:cNvSpPr>
          <p:nvPr/>
        </p:nvSpPr>
        <p:spPr>
          <a:xfrm>
            <a:off x="798668" y="503224"/>
            <a:ext cx="2406088" cy="47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000" b="1" dirty="0">
                <a:solidFill>
                  <a:srgbClr val="BCD6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INTEGRATION 3</a:t>
            </a:r>
          </a:p>
        </p:txBody>
      </p:sp>
      <p:pic>
        <p:nvPicPr>
          <p:cNvPr id="3" name="Picture 2" descr="A tree with sheep in the grass&#10;&#10;Description automatically generated">
            <a:extLst>
              <a:ext uri="{FF2B5EF4-FFF2-40B4-BE49-F238E27FC236}">
                <a16:creationId xmlns:a16="http://schemas.microsoft.com/office/drawing/2014/main" id="{DA572BCE-1C99-1F22-C88D-B8C5CD572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6796" y="1385888"/>
            <a:ext cx="4285203" cy="5472112"/>
          </a:xfrm>
          <a:prstGeom prst="rect">
            <a:avLst/>
          </a:prstGeom>
        </p:spPr>
      </p:pic>
      <p:pic>
        <p:nvPicPr>
          <p:cNvPr id="8" name="Picture 7" descr="A sign with dots on it&#10;&#10;Description automatically generated">
            <a:extLst>
              <a:ext uri="{FF2B5EF4-FFF2-40B4-BE49-F238E27FC236}">
                <a16:creationId xmlns:a16="http://schemas.microsoft.com/office/drawing/2014/main" id="{1EADAE9D-CA50-02D7-277B-A43E8F736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2311" y="3962400"/>
            <a:ext cx="2281596" cy="239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9321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4">
            <a:extLst>
              <a:ext uri="{FF2B5EF4-FFF2-40B4-BE49-F238E27FC236}">
                <a16:creationId xmlns:a16="http://schemas.microsoft.com/office/drawing/2014/main" id="{0B4EBAD0-3002-FF1B-FDC0-694128E96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0" y="342905"/>
            <a:ext cx="9063789" cy="471424"/>
          </a:xfrm>
        </p:spPr>
        <p:txBody>
          <a:bodyPr wrap="square" anchor="ctr">
            <a:normAutofit/>
          </a:bodyPr>
          <a:lstStyle/>
          <a:p>
            <a:r>
              <a:rPr lang="it-IT" sz="20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BEST PRACTICE EXAMPLE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809201-5242-AA5A-DD9B-AA901BE8458B}"/>
              </a:ext>
            </a:extLst>
          </p:cNvPr>
          <p:cNvSpPr txBox="1"/>
          <p:nvPr/>
        </p:nvSpPr>
        <p:spPr>
          <a:xfrm>
            <a:off x="408843" y="1773113"/>
            <a:ext cx="6547853" cy="4620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800"/>
            </a:pP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Lanzarote, a UNESCO Biosphere Reserve, has prioritized accessibility in its eco-cultural tourism development.</a:t>
            </a:r>
          </a:p>
          <a:p>
            <a:pPr marL="11430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800"/>
            </a:pP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island features accessible beaches with amphibious chairs and wheelchair ramps, as well as adapted cultural attractions like the </a:t>
            </a:r>
            <a:r>
              <a:rPr lang="en-US" sz="2400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Timanfaya</a:t>
            </a: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National Park.</a:t>
            </a:r>
          </a:p>
          <a:p>
            <a:pPr marL="114300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ts val="1800"/>
            </a:pP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Lanzarote's commitment to accessibility has made it a popular destination for travelers with disabilities.</a:t>
            </a:r>
            <a:endParaRPr lang="it-IT" sz="24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itolo 4">
            <a:extLst>
              <a:ext uri="{FF2B5EF4-FFF2-40B4-BE49-F238E27FC236}">
                <a16:creationId xmlns:a16="http://schemas.microsoft.com/office/drawing/2014/main" id="{74BC3705-EA06-C840-3623-A3C6AA82732E}"/>
              </a:ext>
            </a:extLst>
          </p:cNvPr>
          <p:cNvSpPr txBox="1">
            <a:spLocks/>
          </p:cNvSpPr>
          <p:nvPr/>
        </p:nvSpPr>
        <p:spPr>
          <a:xfrm>
            <a:off x="537410" y="556923"/>
            <a:ext cx="10661813" cy="1343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>
                <a:solidFill>
                  <a:srgbClr val="6B801F"/>
                </a:solidFill>
              </a:rPr>
              <a:t>Lanzarote, Canary Islands (Spain)</a:t>
            </a:r>
            <a:endParaRPr lang="it-IT" b="1" dirty="0">
              <a:solidFill>
                <a:srgbClr val="6B801F"/>
              </a:solidFill>
            </a:endParaRPr>
          </a:p>
        </p:txBody>
      </p:sp>
      <p:pic>
        <p:nvPicPr>
          <p:cNvPr id="1026" name="Picture 2" descr="Disabled Friendly Hotels In Playa Blanca - Lanzarote Information">
            <a:extLst>
              <a:ext uri="{FF2B5EF4-FFF2-40B4-BE49-F238E27FC236}">
                <a16:creationId xmlns:a16="http://schemas.microsoft.com/office/drawing/2014/main" id="{4822B6CD-2F40-EBE6-8419-C60A32E98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1900257"/>
            <a:ext cx="5080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6715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hill with windmills and buildings&#10;&#10;Description automatically generated">
            <a:extLst>
              <a:ext uri="{FF2B5EF4-FFF2-40B4-BE49-F238E27FC236}">
                <a16:creationId xmlns:a16="http://schemas.microsoft.com/office/drawing/2014/main" id="{64E37277-2EF1-C604-3941-482A0F1B4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" y="0"/>
            <a:ext cx="12189533" cy="6859388"/>
          </a:xfrm>
          <a:prstGeom prst="rect">
            <a:avLst/>
          </a:prstGeom>
        </p:spPr>
      </p:pic>
      <p:pic>
        <p:nvPicPr>
          <p:cNvPr id="3" name="Picture 2" descr="A black and white photo of a flag&#10;&#10;Description automatically generated">
            <a:extLst>
              <a:ext uri="{FF2B5EF4-FFF2-40B4-BE49-F238E27FC236}">
                <a16:creationId xmlns:a16="http://schemas.microsoft.com/office/drawing/2014/main" id="{15F2CFDE-E627-6E4A-90E3-CDEB95011A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9509" y="574731"/>
            <a:ext cx="3105443" cy="1212027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582D4FD8-8C30-B1EE-77D7-BC9427F37146}"/>
              </a:ext>
            </a:extLst>
          </p:cNvPr>
          <p:cNvSpPr txBox="1">
            <a:spLocks/>
          </p:cNvSpPr>
          <p:nvPr/>
        </p:nvSpPr>
        <p:spPr>
          <a:xfrm>
            <a:off x="557048" y="3016100"/>
            <a:ext cx="6526924" cy="3040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4800" b="1" i="0" u="none" strike="noStrike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Thank you!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88C43E-A831-8CE6-D568-93B597E40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024" y="1478264"/>
            <a:ext cx="6676697" cy="907065"/>
          </a:xfrm>
        </p:spPr>
        <p:txBody>
          <a:bodyPr>
            <a:normAutofit lnSpcReduction="10000"/>
          </a:bodyPr>
          <a:lstStyle/>
          <a:p>
            <a:pPr marL="1143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Identify </a:t>
            </a:r>
            <a:r>
              <a:rPr lang="en-US" sz="2000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unique natural and cultural assets </a:t>
            </a: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that can be sustainably promoted for tourism: 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670CAD5E-DAB3-D60B-29EA-6F78F14C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518" y="375635"/>
            <a:ext cx="10515600" cy="1325563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BASELINE ASSESMENT</a:t>
            </a:r>
          </a:p>
        </p:txBody>
      </p:sp>
      <p:pic>
        <p:nvPicPr>
          <p:cNvPr id="2" name="Picture 1" descr="A hot air balloon with a black background&#10;&#10;Description automatically generated">
            <a:extLst>
              <a:ext uri="{FF2B5EF4-FFF2-40B4-BE49-F238E27FC236}">
                <a16:creationId xmlns:a16="http://schemas.microsoft.com/office/drawing/2014/main" id="{0C10F385-85DC-FBDF-E3AC-50542EF49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7724" y="36968"/>
            <a:ext cx="4408811" cy="3789656"/>
          </a:xfrm>
          <a:prstGeom prst="rect">
            <a:avLst/>
          </a:prstGeom>
        </p:spPr>
      </p:pic>
      <p:pic>
        <p:nvPicPr>
          <p:cNvPr id="3" name="Picture 2" descr="A group of mountains with black background&#10;&#10;Description automatically generated">
            <a:extLst>
              <a:ext uri="{FF2B5EF4-FFF2-40B4-BE49-F238E27FC236}">
                <a16:creationId xmlns:a16="http://schemas.microsoft.com/office/drawing/2014/main" id="{B08AD5DC-CCC8-989C-2B98-189CA291D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4106" y="986588"/>
            <a:ext cx="4597894" cy="5871411"/>
          </a:xfrm>
          <a:prstGeom prst="rect">
            <a:avLst/>
          </a:prstGeom>
        </p:spPr>
      </p:pic>
      <p:sp>
        <p:nvSpPr>
          <p:cNvPr id="6" name="Titolo 3">
            <a:extLst>
              <a:ext uri="{FF2B5EF4-FFF2-40B4-BE49-F238E27FC236}">
                <a16:creationId xmlns:a16="http://schemas.microsoft.com/office/drawing/2014/main" id="{C032D731-4F3F-3640-6C00-C69133D232AA}"/>
              </a:ext>
            </a:extLst>
          </p:cNvPr>
          <p:cNvSpPr txBox="1">
            <a:spLocks/>
          </p:cNvSpPr>
          <p:nvPr/>
        </p:nvSpPr>
        <p:spPr>
          <a:xfrm>
            <a:off x="1381809" y="2303552"/>
            <a:ext cx="459789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FAS </a:t>
            </a:r>
            <a:r>
              <a:rPr lang="it-IT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analysis</a:t>
            </a:r>
            <a:endParaRPr lang="it-IT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itolo 3">
            <a:extLst>
              <a:ext uri="{FF2B5EF4-FFF2-40B4-BE49-F238E27FC236}">
                <a16:creationId xmlns:a16="http://schemas.microsoft.com/office/drawing/2014/main" id="{63CAD6CF-F514-AEE6-71F0-571E94006308}"/>
              </a:ext>
            </a:extLst>
          </p:cNvPr>
          <p:cNvSpPr txBox="1">
            <a:spLocks/>
          </p:cNvSpPr>
          <p:nvPr/>
        </p:nvSpPr>
        <p:spPr>
          <a:xfrm>
            <a:off x="1381809" y="4310998"/>
            <a:ext cx="548902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POIs</a:t>
            </a:r>
            <a:r>
              <a:rPr lang="it-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identification</a:t>
            </a:r>
            <a:endParaRPr lang="it-IT" b="1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ABAA02-1449-5A4D-709C-40ADD06064A8}"/>
              </a:ext>
            </a:extLst>
          </p:cNvPr>
          <p:cNvSpPr txBox="1"/>
          <p:nvPr/>
        </p:nvSpPr>
        <p:spPr>
          <a:xfrm>
            <a:off x="1264743" y="5316674"/>
            <a:ext cx="6096000" cy="979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Identify Tourist Points of Interests (POI). Qualitative assessment.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7733AB-67BA-D43C-C7C0-216EF89615D8}"/>
              </a:ext>
            </a:extLst>
          </p:cNvPr>
          <p:cNvSpPr txBox="1"/>
          <p:nvPr/>
        </p:nvSpPr>
        <p:spPr>
          <a:xfrm>
            <a:off x="1264743" y="3290849"/>
            <a:ext cx="6096000" cy="979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Factors/Resources, Attractions and Services (quantitative analysis).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AE2B03F-7CB4-CC53-4D35-EFD572C2A86E}"/>
              </a:ext>
            </a:extLst>
          </p:cNvPr>
          <p:cNvSpPr/>
          <p:nvPr/>
        </p:nvSpPr>
        <p:spPr>
          <a:xfrm>
            <a:off x="625548" y="2588798"/>
            <a:ext cx="639195" cy="639195"/>
          </a:xfrm>
          <a:prstGeom prst="ellipse">
            <a:avLst/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sz="1600" b="1" dirty="0">
                <a:solidFill>
                  <a:srgbClr val="D6F2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en-HR" sz="1200" b="1" dirty="0">
              <a:solidFill>
                <a:srgbClr val="D6F24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EE13671-7D32-9A37-6634-8158CB5BC56D}"/>
              </a:ext>
            </a:extLst>
          </p:cNvPr>
          <p:cNvSpPr/>
          <p:nvPr/>
        </p:nvSpPr>
        <p:spPr>
          <a:xfrm>
            <a:off x="625548" y="4575253"/>
            <a:ext cx="639195" cy="639195"/>
          </a:xfrm>
          <a:prstGeom prst="ellipse">
            <a:avLst/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sz="1600" b="1" dirty="0">
                <a:solidFill>
                  <a:srgbClr val="D6F2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en-HR" sz="1200" b="1" dirty="0">
              <a:solidFill>
                <a:srgbClr val="D6F24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471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88C43E-A831-8CE6-D568-93B597E40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024" y="1297348"/>
            <a:ext cx="8319135" cy="907065"/>
          </a:xfrm>
        </p:spPr>
        <p:txBody>
          <a:bodyPr>
            <a:normAutofit fontScale="85000" lnSpcReduction="10000"/>
          </a:bodyPr>
          <a:lstStyle/>
          <a:p>
            <a:pPr marL="114300" indent="0">
              <a:lnSpc>
                <a:spcPct val="145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en-US" sz="20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BASELINE INFORMATION is the foundation for the development of tourism products. It requires a comprehensive understanding of the destination: 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670CAD5E-DAB3-D60B-29EA-6F78F14C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518" y="194719"/>
            <a:ext cx="10515600" cy="1325563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BASELINE INFORMATION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AE2B03F-7CB4-CC53-4D35-EFD572C2A86E}"/>
              </a:ext>
            </a:extLst>
          </p:cNvPr>
          <p:cNvSpPr/>
          <p:nvPr/>
        </p:nvSpPr>
        <p:spPr>
          <a:xfrm>
            <a:off x="625548" y="2263758"/>
            <a:ext cx="639195" cy="639195"/>
          </a:xfrm>
          <a:prstGeom prst="ellipse">
            <a:avLst/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sz="1600" b="1" dirty="0">
                <a:solidFill>
                  <a:srgbClr val="D6F2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en-HR" sz="1200" b="1" dirty="0">
              <a:solidFill>
                <a:srgbClr val="D6F24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EE13671-7D32-9A37-6634-8158CB5BC56D}"/>
              </a:ext>
            </a:extLst>
          </p:cNvPr>
          <p:cNvSpPr/>
          <p:nvPr/>
        </p:nvSpPr>
        <p:spPr>
          <a:xfrm>
            <a:off x="625548" y="3135601"/>
            <a:ext cx="639195" cy="639195"/>
          </a:xfrm>
          <a:prstGeom prst="ellipse">
            <a:avLst/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sz="1600" b="1" dirty="0">
                <a:solidFill>
                  <a:srgbClr val="D6F2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en-HR" sz="1200" b="1" dirty="0">
              <a:solidFill>
                <a:srgbClr val="D6F24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 descr="A kite with strings on a black background&#10;&#10;Description automatically generated">
            <a:extLst>
              <a:ext uri="{FF2B5EF4-FFF2-40B4-BE49-F238E27FC236}">
                <a16:creationId xmlns:a16="http://schemas.microsoft.com/office/drawing/2014/main" id="{FBF01454-975B-F6C2-AC72-057D599BA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5052" y="421204"/>
            <a:ext cx="2626193" cy="33535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749A13C-38D9-7D05-F79C-51A382B71EFC}"/>
              </a:ext>
            </a:extLst>
          </p:cNvPr>
          <p:cNvSpPr txBox="1"/>
          <p:nvPr/>
        </p:nvSpPr>
        <p:spPr>
          <a:xfrm>
            <a:off x="1407843" y="2263758"/>
            <a:ext cx="2754254" cy="518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Its stakeholders</a:t>
            </a:r>
            <a:endParaRPr lang="en-US" sz="24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4E3757-4F4E-CF0A-26AA-6D335C75D967}"/>
              </a:ext>
            </a:extLst>
          </p:cNvPr>
          <p:cNvSpPr txBox="1"/>
          <p:nvPr/>
        </p:nvSpPr>
        <p:spPr>
          <a:xfrm>
            <a:off x="1407843" y="3000103"/>
            <a:ext cx="27542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Its context and characteristics</a:t>
            </a:r>
            <a:endParaRPr lang="en-US" sz="24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15" name="Segnaposto testo 4">
            <a:extLst>
              <a:ext uri="{FF2B5EF4-FFF2-40B4-BE49-F238E27FC236}">
                <a16:creationId xmlns:a16="http://schemas.microsoft.com/office/drawing/2014/main" id="{91B33628-331A-AE64-42B5-F2192C5D6CE1}"/>
              </a:ext>
            </a:extLst>
          </p:cNvPr>
          <p:cNvSpPr txBox="1">
            <a:spLocks/>
          </p:cNvSpPr>
          <p:nvPr/>
        </p:nvSpPr>
        <p:spPr>
          <a:xfrm>
            <a:off x="1407843" y="3831100"/>
            <a:ext cx="3321812" cy="292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lnSpc>
                <a:spcPct val="125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1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Geographical References and Characteristics</a:t>
            </a:r>
          </a:p>
          <a:p>
            <a:pPr marL="114300" indent="0">
              <a:lnSpc>
                <a:spcPct val="125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1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 Statistical Information</a:t>
            </a:r>
          </a:p>
          <a:p>
            <a:pPr marL="114300" indent="0">
              <a:lnSpc>
                <a:spcPct val="125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1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Context, History, and Cultural Characteristics</a:t>
            </a:r>
          </a:p>
          <a:p>
            <a:pPr marL="114300" indent="0">
              <a:lnSpc>
                <a:spcPct val="125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1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Relevant Tourism Development References</a:t>
            </a:r>
          </a:p>
          <a:p>
            <a:pPr marL="114300" indent="0">
              <a:lnSpc>
                <a:spcPct val="125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1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Institutional Description in Tourism Sector</a:t>
            </a:r>
          </a:p>
          <a:p>
            <a:pPr marL="114300" indent="0">
              <a:lnSpc>
                <a:spcPct val="125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1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Public Plans on Sustainable Development and Tourism</a:t>
            </a:r>
          </a:p>
          <a:p>
            <a:pPr marL="114300" indent="0">
              <a:lnSpc>
                <a:spcPct val="125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1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Relevant Projects on Tourism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371A619-335E-9B28-1BA9-E0017DB23E17}"/>
              </a:ext>
            </a:extLst>
          </p:cNvPr>
          <p:cNvSpPr/>
          <p:nvPr/>
        </p:nvSpPr>
        <p:spPr>
          <a:xfrm>
            <a:off x="4945300" y="2263757"/>
            <a:ext cx="639195" cy="639195"/>
          </a:xfrm>
          <a:prstGeom prst="ellipse">
            <a:avLst/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sz="1600" b="1" dirty="0">
                <a:solidFill>
                  <a:srgbClr val="D6F2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en-HR" sz="1200" b="1" dirty="0">
              <a:solidFill>
                <a:srgbClr val="D6F24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239FF7-B2F4-E258-9235-089FE0C70FD8}"/>
              </a:ext>
            </a:extLst>
          </p:cNvPr>
          <p:cNvSpPr txBox="1"/>
          <p:nvPr/>
        </p:nvSpPr>
        <p:spPr>
          <a:xfrm>
            <a:off x="5727595" y="2204413"/>
            <a:ext cx="34649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/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Its natural and cultural tourist assets</a:t>
            </a:r>
          </a:p>
        </p:txBody>
      </p:sp>
      <p:sp>
        <p:nvSpPr>
          <p:cNvPr id="18" name="Segnaposto testo 4">
            <a:extLst>
              <a:ext uri="{FF2B5EF4-FFF2-40B4-BE49-F238E27FC236}">
                <a16:creationId xmlns:a16="http://schemas.microsoft.com/office/drawing/2014/main" id="{62BA024E-7596-57D8-6960-465E922694FE}"/>
              </a:ext>
            </a:extLst>
          </p:cNvPr>
          <p:cNvSpPr txBox="1">
            <a:spLocks/>
          </p:cNvSpPr>
          <p:nvPr/>
        </p:nvSpPr>
        <p:spPr>
          <a:xfrm>
            <a:off x="5727595" y="3035410"/>
            <a:ext cx="3321812" cy="787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13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Resources (Factors) </a:t>
            </a:r>
          </a:p>
          <a:p>
            <a:pPr marL="114300" indent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13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Ready-made Experiences (Attractions)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F177E29-2621-4761-535E-812B5F7421AA}"/>
              </a:ext>
            </a:extLst>
          </p:cNvPr>
          <p:cNvSpPr/>
          <p:nvPr/>
        </p:nvSpPr>
        <p:spPr>
          <a:xfrm>
            <a:off x="4945300" y="3934902"/>
            <a:ext cx="639195" cy="639195"/>
          </a:xfrm>
          <a:prstGeom prst="ellipse">
            <a:avLst/>
          </a:prstGeom>
          <a:solidFill>
            <a:srgbClr val="97B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sz="1600" b="1" dirty="0">
                <a:solidFill>
                  <a:srgbClr val="D6F2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en-HR" sz="1200" b="1" dirty="0">
              <a:solidFill>
                <a:srgbClr val="D6F24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69DF59-CAE1-FE03-0AA2-6AD4DABC8D97}"/>
              </a:ext>
            </a:extLst>
          </p:cNvPr>
          <p:cNvSpPr txBox="1"/>
          <p:nvPr/>
        </p:nvSpPr>
        <p:spPr>
          <a:xfrm>
            <a:off x="5727595" y="4028563"/>
            <a:ext cx="34649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/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Its tourist services</a:t>
            </a:r>
          </a:p>
        </p:txBody>
      </p:sp>
      <p:sp>
        <p:nvSpPr>
          <p:cNvPr id="21" name="Segnaposto testo 4">
            <a:extLst>
              <a:ext uri="{FF2B5EF4-FFF2-40B4-BE49-F238E27FC236}">
                <a16:creationId xmlns:a16="http://schemas.microsoft.com/office/drawing/2014/main" id="{E624EF24-26C9-8600-D5D7-391DFCD45C33}"/>
              </a:ext>
            </a:extLst>
          </p:cNvPr>
          <p:cNvSpPr txBox="1">
            <a:spLocks/>
          </p:cNvSpPr>
          <p:nvPr/>
        </p:nvSpPr>
        <p:spPr>
          <a:xfrm>
            <a:off x="5727595" y="4530131"/>
            <a:ext cx="3321812" cy="787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lnSpc>
                <a:spcPct val="125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13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Facilities </a:t>
            </a:r>
          </a:p>
          <a:p>
            <a:pPr marL="114300" indent="0">
              <a:lnSpc>
                <a:spcPct val="125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13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Infrastructures </a:t>
            </a:r>
          </a:p>
          <a:p>
            <a:pPr marL="114300" indent="0">
              <a:lnSpc>
                <a:spcPct val="125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13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Ancillary Services </a:t>
            </a:r>
          </a:p>
        </p:txBody>
      </p:sp>
    </p:spTree>
    <p:extLst>
      <p:ext uri="{BB962C8B-B14F-4D97-AF65-F5344CB8AC3E}">
        <p14:creationId xmlns:p14="http://schemas.microsoft.com/office/powerpoint/2010/main" val="778841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artoon of a bridge and windmills&#10;&#10;Description automatically generated">
            <a:extLst>
              <a:ext uri="{FF2B5EF4-FFF2-40B4-BE49-F238E27FC236}">
                <a16:creationId xmlns:a16="http://schemas.microsoft.com/office/drawing/2014/main" id="{88C85453-B158-DA53-EFAC-E152DEBEB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64BD38C5-2D20-E842-85C0-A8C5C6CCDD0C}"/>
              </a:ext>
            </a:extLst>
          </p:cNvPr>
          <p:cNvSpPr txBox="1">
            <a:spLocks/>
          </p:cNvSpPr>
          <p:nvPr/>
        </p:nvSpPr>
        <p:spPr>
          <a:xfrm>
            <a:off x="359583" y="109928"/>
            <a:ext cx="1695345" cy="3187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20000" b="1" i="0" u="none" strike="noStrike" cap="none" dirty="0">
                <a:solidFill>
                  <a:srgbClr val="2EA6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2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70F624CE-9AF8-CA72-85C3-F5BBBFD43498}"/>
              </a:ext>
            </a:extLst>
          </p:cNvPr>
          <p:cNvSpPr txBox="1">
            <a:spLocks/>
          </p:cNvSpPr>
          <p:nvPr/>
        </p:nvSpPr>
        <p:spPr>
          <a:xfrm>
            <a:off x="702514" y="1777350"/>
            <a:ext cx="6633707" cy="3040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5400" b="1" dirty="0">
                <a:solidFill>
                  <a:schemeClr val="bg1"/>
                </a:solidFill>
              </a:rPr>
              <a:t>Engage local communities</a:t>
            </a:r>
            <a:endParaRPr lang="en-GB" sz="5400" b="1" i="0" u="none" strike="noStrike" cap="none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1656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8A79BB5-BEF4-EE32-C64D-0F16E203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885" y="389189"/>
            <a:ext cx="9962148" cy="1325563"/>
          </a:xfrm>
        </p:spPr>
        <p:txBody>
          <a:bodyPr wrap="square" anchor="ctr">
            <a:normAutofit/>
          </a:bodyPr>
          <a:lstStyle/>
          <a:p>
            <a:pPr algn="ctr"/>
            <a:r>
              <a:rPr lang="it-IT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</a:t>
            </a:r>
            <a:r>
              <a:rPr lang="it-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lang="it-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Community Engagement ?</a:t>
            </a:r>
          </a:p>
        </p:txBody>
      </p:sp>
      <p:pic>
        <p:nvPicPr>
          <p:cNvPr id="4" name="Picture 3" descr="A red and white play button&#10;&#10;Description automatically generated">
            <a:hlinkClick r:id="rId2" tooltip="DURATION: 1:30"/>
            <a:extLst>
              <a:ext uri="{FF2B5EF4-FFF2-40B4-BE49-F238E27FC236}">
                <a16:creationId xmlns:a16="http://schemas.microsoft.com/office/drawing/2014/main" id="{72AF07AC-9309-3BC7-FBBB-A3606D17C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280" y="2320174"/>
            <a:ext cx="4457358" cy="3138433"/>
          </a:xfrm>
          <a:prstGeom prst="rect">
            <a:avLst/>
          </a:prstGeom>
        </p:spPr>
      </p:pic>
      <p:sp>
        <p:nvSpPr>
          <p:cNvPr id="6" name="Titolo 4">
            <a:extLst>
              <a:ext uri="{FF2B5EF4-FFF2-40B4-BE49-F238E27FC236}">
                <a16:creationId xmlns:a16="http://schemas.microsoft.com/office/drawing/2014/main" id="{E0E324F3-4367-B132-32E5-D1B2A4A1C27B}"/>
              </a:ext>
            </a:extLst>
          </p:cNvPr>
          <p:cNvSpPr txBox="1">
            <a:spLocks/>
          </p:cNvSpPr>
          <p:nvPr/>
        </p:nvSpPr>
        <p:spPr>
          <a:xfrm>
            <a:off x="879885" y="5526171"/>
            <a:ext cx="9962148" cy="60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b="1" dirty="0">
                <a:solidFill>
                  <a:srgbClr val="6B801F"/>
                </a:solidFill>
              </a:rPr>
              <a:t>CLICK TO PLAY</a:t>
            </a:r>
            <a:endParaRPr lang="it-IT" sz="1800" b="1" dirty="0">
              <a:solidFill>
                <a:srgbClr val="6B801F"/>
              </a:solidFill>
            </a:endParaRPr>
          </a:p>
        </p:txBody>
      </p:sp>
      <p:sp>
        <p:nvSpPr>
          <p:cNvPr id="7" name="Titolo 4">
            <a:extLst>
              <a:ext uri="{FF2B5EF4-FFF2-40B4-BE49-F238E27FC236}">
                <a16:creationId xmlns:a16="http://schemas.microsoft.com/office/drawing/2014/main" id="{EC7AEBD2-9D45-9D42-5F50-9C13AAA0564D}"/>
              </a:ext>
            </a:extLst>
          </p:cNvPr>
          <p:cNvSpPr txBox="1">
            <a:spLocks/>
          </p:cNvSpPr>
          <p:nvPr/>
        </p:nvSpPr>
        <p:spPr>
          <a:xfrm>
            <a:off x="879885" y="1680970"/>
            <a:ext cx="9962148" cy="60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b="1" dirty="0">
                <a:solidFill>
                  <a:srgbClr val="6B801F"/>
                </a:solidFill>
              </a:rPr>
              <a:t>Duration: 2:20</a:t>
            </a:r>
            <a:endParaRPr lang="it-IT" sz="1800" b="1" dirty="0">
              <a:solidFill>
                <a:srgbClr val="6B80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59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70CAD5E-DAB3-D60B-29EA-6F78F14C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365125"/>
            <a:ext cx="10515600" cy="1325563"/>
          </a:xfrm>
        </p:spPr>
        <p:txBody>
          <a:bodyPr/>
          <a:lstStyle/>
          <a:p>
            <a:r>
              <a:rPr lang="it-IT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Engage</a:t>
            </a:r>
            <a:r>
              <a:rPr lang="it-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b="1" dirty="0" err="1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local</a:t>
            </a:r>
            <a:r>
              <a:rPr lang="it-IT" b="1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communities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88C43E-A831-8CE6-D568-93B597E40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3910" y="1690688"/>
            <a:ext cx="8106103" cy="4667250"/>
          </a:xfrm>
        </p:spPr>
        <p:txBody>
          <a:bodyPr>
            <a:normAutofit/>
          </a:bodyPr>
          <a:lstStyle/>
          <a:p>
            <a:pPr marL="114300" indent="0">
              <a:lnSpc>
                <a:spcPct val="13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None/>
            </a:pP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Map all the relevant local stakeholders</a:t>
            </a:r>
          </a:p>
          <a:p>
            <a:pPr marL="114300" indent="0">
              <a:lnSpc>
                <a:spcPct val="13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None/>
            </a:pP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Involve local communities in the planning and decision-making process for eco-cultural tourism development.</a:t>
            </a:r>
          </a:p>
          <a:p>
            <a:pPr marL="114300" indent="0">
              <a:lnSpc>
                <a:spcPct val="13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None/>
            </a:pP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Ensure that the benefits of tourism are equitably distributed among the local population.</a:t>
            </a:r>
          </a:p>
          <a:p>
            <a:pPr marL="114300" indent="0">
              <a:lnSpc>
                <a:spcPct val="13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None/>
            </a:pPr>
            <a:r>
              <a:rPr lang="en-US" sz="2400" dirty="0">
                <a:solidFill>
                  <a:srgbClr val="6B80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 training and capacity building to enable locals to participate in and benefit from tourism activities.</a:t>
            </a:r>
          </a:p>
          <a:p>
            <a:pPr marL="114300" indent="0">
              <a:lnSpc>
                <a:spcPct val="13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None/>
            </a:pPr>
            <a:endParaRPr lang="en-US" sz="2400" dirty="0">
              <a:solidFill>
                <a:srgbClr val="6B80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 descr="A cartoon of a person with a backpack&#10;&#10;Description automatically generated">
            <a:extLst>
              <a:ext uri="{FF2B5EF4-FFF2-40B4-BE49-F238E27FC236}">
                <a16:creationId xmlns:a16="http://schemas.microsoft.com/office/drawing/2014/main" id="{2C668F5D-0D72-9119-2995-8CECD5757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0013" y="500062"/>
            <a:ext cx="3251200" cy="6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95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1356</TotalTime>
  <Words>2213</Words>
  <Application>Microsoft Macintosh PowerPoint</Application>
  <PresentationFormat>Widescreen</PresentationFormat>
  <Paragraphs>216</Paragraphs>
  <Slides>46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Open sans</vt:lpstr>
      <vt:lpstr>Calibri</vt:lpstr>
      <vt:lpstr>Open sans</vt:lpstr>
      <vt:lpstr>Office-téma</vt:lpstr>
      <vt:lpstr>PowerPoint Presentation</vt:lpstr>
      <vt:lpstr>Eco-cultural tourism</vt:lpstr>
      <vt:lpstr>Key steps to develop Eco-cultural tourism</vt:lpstr>
      <vt:lpstr>PowerPoint Presentation</vt:lpstr>
      <vt:lpstr>BASELINE ASSESMENT</vt:lpstr>
      <vt:lpstr>BASELINE INFORMATION</vt:lpstr>
      <vt:lpstr>PowerPoint Presentation</vt:lpstr>
      <vt:lpstr>What is Community Engagement ?</vt:lpstr>
      <vt:lpstr>Engage local communities</vt:lpstr>
      <vt:lpstr>How to involve local community?</vt:lpstr>
      <vt:lpstr>Work out a strategy with a local community</vt:lpstr>
      <vt:lpstr>Ensuring community’s ecological and social trust</vt:lpstr>
      <vt:lpstr>PowerPoint Presentation</vt:lpstr>
      <vt:lpstr>What is a Smart Community?</vt:lpstr>
      <vt:lpstr>Smart communities</vt:lpstr>
      <vt:lpstr>Sustainable resource management</vt:lpstr>
      <vt:lpstr>Visitor management</vt:lpstr>
      <vt:lpstr>Immersive and interactive experiences</vt:lpstr>
      <vt:lpstr>Community engagement and empowerment</vt:lpstr>
      <vt:lpstr>Data-driven decision making</vt:lpstr>
      <vt:lpstr>Smart mobility</vt:lpstr>
      <vt:lpstr>Eco-cultural tourism and smart communities: recap</vt:lpstr>
      <vt:lpstr>PowerPoint Presentation</vt:lpstr>
      <vt:lpstr>PowerPoint Presentation</vt:lpstr>
      <vt:lpstr>Slow Food Italian Official Video</vt:lpstr>
      <vt:lpstr>Authentic experiences</vt:lpstr>
      <vt:lpstr>Sustainable practices</vt:lpstr>
      <vt:lpstr>Community engagement</vt:lpstr>
      <vt:lpstr>Slow travel</vt:lpstr>
      <vt:lpstr>Local economic development</vt:lpstr>
      <vt:lpstr>Preserving cultural heritage</vt:lpstr>
      <vt:lpstr>Integrating slow communities' principles into eco-cultural tourism development: recap</vt:lpstr>
      <vt:lpstr>PowerPoint Presentation</vt:lpstr>
      <vt:lpstr>PowerPoint Presentation</vt:lpstr>
      <vt:lpstr>Accessible tourism – What is it?</vt:lpstr>
      <vt:lpstr>UN Convention on the rights of people with disabilities (2006) promotes social model. </vt:lpstr>
      <vt:lpstr>4 major groups of people with disabilities</vt:lpstr>
      <vt:lpstr>Legal framework</vt:lpstr>
      <vt:lpstr>Abilities vs. Disabilities</vt:lpstr>
      <vt:lpstr>Challenges</vt:lpstr>
      <vt:lpstr>How many people need it?</vt:lpstr>
      <vt:lpstr>Accessible infrastructure and facilities</vt:lpstr>
      <vt:lpstr>Inclusive activities and experiences</vt:lpstr>
      <vt:lpstr>Empowering local communities</vt:lpstr>
      <vt:lpstr>BEST PRACTICE EXAMPLE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STEFAN Sustainable Tourism:  Eco-Friendly Actions Network</dc:title>
  <dc:creator>Usuario</dc:creator>
  <cp:lastModifiedBy>Ante Vekic</cp:lastModifiedBy>
  <cp:revision>7</cp:revision>
  <dcterms:created xsi:type="dcterms:W3CDTF">2020-12-01T09:20:40Z</dcterms:created>
  <dcterms:modified xsi:type="dcterms:W3CDTF">2024-05-23T13:07:14Z</dcterms:modified>
</cp:coreProperties>
</file>