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 id="2147483660" r:id="rId2"/>
  </p:sldMasterIdLst>
  <p:notesMasterIdLst>
    <p:notesMasterId r:id="rId39"/>
  </p:notesMasterIdLst>
  <p:sldIdLst>
    <p:sldId id="355" r:id="rId3"/>
    <p:sldId id="356" r:id="rId4"/>
    <p:sldId id="269" r:id="rId5"/>
    <p:sldId id="337" r:id="rId6"/>
    <p:sldId id="358" r:id="rId7"/>
    <p:sldId id="359" r:id="rId8"/>
    <p:sldId id="360" r:id="rId9"/>
    <p:sldId id="361" r:id="rId10"/>
    <p:sldId id="362" r:id="rId11"/>
    <p:sldId id="363" r:id="rId12"/>
    <p:sldId id="364" r:id="rId13"/>
    <p:sldId id="357" r:id="rId14"/>
    <p:sldId id="365" r:id="rId15"/>
    <p:sldId id="366" r:id="rId16"/>
    <p:sldId id="367" r:id="rId17"/>
    <p:sldId id="368" r:id="rId18"/>
    <p:sldId id="369" r:id="rId19"/>
    <p:sldId id="370" r:id="rId20"/>
    <p:sldId id="371" r:id="rId21"/>
    <p:sldId id="372" r:id="rId22"/>
    <p:sldId id="373" r:id="rId23"/>
    <p:sldId id="374" r:id="rId24"/>
    <p:sldId id="375" r:id="rId25"/>
    <p:sldId id="376" r:id="rId26"/>
    <p:sldId id="377" r:id="rId27"/>
    <p:sldId id="324" r:id="rId28"/>
    <p:sldId id="378" r:id="rId29"/>
    <p:sldId id="379" r:id="rId30"/>
    <p:sldId id="380" r:id="rId31"/>
    <p:sldId id="381" r:id="rId32"/>
    <p:sldId id="382" r:id="rId33"/>
    <p:sldId id="383" r:id="rId34"/>
    <p:sldId id="384" r:id="rId35"/>
    <p:sldId id="385" r:id="rId36"/>
    <p:sldId id="386" r:id="rId37"/>
    <p:sldId id="323" r:id="rId38"/>
  </p:sldIdLst>
  <p:sldSz cx="12192000" cy="6858000"/>
  <p:notesSz cx="6858000" cy="9144000"/>
  <p:embeddedFontLst>
    <p:embeddedFont>
      <p:font typeface="Open sans" panose="020B0606030504020204" pitchFamily="34" charset="0"/>
      <p:regular r:id="rId40"/>
      <p:bold r:id="rId41"/>
      <p:italic r:id="rId42"/>
      <p:boldItalic r:id="rId43"/>
    </p:embeddedFont>
    <p:embeddedFont>
      <p:font typeface="Open sans" panose="020B0606030504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9" roundtripDataSignature="AMtx7mid/cii7LtE8AIY6XXCR3T4DMF3N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801F"/>
    <a:srgbClr val="D6F248"/>
    <a:srgbClr val="97B02E"/>
    <a:srgbClr val="B9D33C"/>
    <a:srgbClr val="2EA6BA"/>
    <a:srgbClr val="197A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56A09BA-BEC7-42FB-8718-FAAB28B3199A}">
  <a:tblStyle styleId="{C56A09BA-BEC7-42FB-8718-FAAB28B3199A}"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rgbClr val="FFFFFF"/>
      </a:tcTxStyle>
      <a:tcStyle>
        <a:tcBdr/>
        <a:fill>
          <a:solidFill>
            <a:srgbClr val="4472C4"/>
          </a:solidFill>
        </a:fill>
      </a:tcStyle>
    </a:lastCol>
    <a:firstCol>
      <a:tcTxStyle b="on" i="off">
        <a:font>
          <a:latin typeface="Calibri"/>
          <a:ea typeface="Calibri"/>
          <a:cs typeface="Calibri"/>
        </a:font>
        <a:srgbClr val="FFFFFF"/>
      </a:tcTxStyle>
      <a:tcStyle>
        <a:tcBdr/>
        <a:fill>
          <a:solidFill>
            <a:srgbClr val="4472C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472C4"/>
          </a:solidFill>
        </a:fill>
      </a:tcStyle>
    </a:lastRow>
    <a:seCell>
      <a:tcTxStyle b="off" i="off"/>
      <a:tcStyle>
        <a:tcBdr/>
      </a:tcStyle>
    </a:seCell>
    <a:swCell>
      <a:tcTxStyle b="off" i="off"/>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472C4"/>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95" autoAdjust="0"/>
    <p:restoredTop sz="94679" autoAdjust="0"/>
  </p:normalViewPr>
  <p:slideViewPr>
    <p:cSldViewPr snapToGrid="0" snapToObjects="1" showGuides="1">
      <p:cViewPr>
        <p:scale>
          <a:sx n="159" d="100"/>
          <a:sy n="159" d="100"/>
        </p:scale>
        <p:origin x="648" y="7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46" d="100"/>
          <a:sy n="146" d="100"/>
        </p:scale>
        <p:origin x="459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79"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8" Type="http://schemas.openxmlformats.org/officeDocument/2006/relationships/slide" Target="slides/slide6.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font" Target="fonts/font2.fntdata"/><Relationship Id="rId8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7155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4515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ím és tartalom" type="obj">
  <p:cSld name="OBJECT">
    <p:spTree>
      <p:nvGrpSpPr>
        <p:cNvPr id="1" name="Shape 16"/>
        <p:cNvGrpSpPr/>
        <p:nvPr/>
      </p:nvGrpSpPr>
      <p:grpSpPr>
        <a:xfrm>
          <a:off x="0" y="0"/>
          <a:ext cx="0" cy="0"/>
          <a:chOff x="0" y="0"/>
          <a:chExt cx="0" cy="0"/>
        </a:xfrm>
      </p:grpSpPr>
      <p:sp>
        <p:nvSpPr>
          <p:cNvPr id="17" name="Google Shape;17;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 name="Google Shape;18;p6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Open sans" panose="020B0606030504020204" pitchFamily="34" charset="0"/>
                <a:ea typeface="Open sans" panose="020B0606030504020204" pitchFamily="34" charset="0"/>
                <a:cs typeface="Open sans" panose="020B0606030504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4"/>
          <p:cNvSpPr txBox="1">
            <a:spLocks noGrp="1"/>
          </p:cNvSpPr>
          <p:nvPr>
            <p:ph type="sldNum" idx="12"/>
          </p:nvPr>
        </p:nvSpPr>
        <p:spPr>
          <a:xfrm>
            <a:off x="519248" y="5959356"/>
            <a:ext cx="1357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ímdia" type="title">
  <p:cSld name="TITLE">
    <p:spTree>
      <p:nvGrpSpPr>
        <p:cNvPr id="1" name="Shape 38"/>
        <p:cNvGrpSpPr/>
        <p:nvPr/>
      </p:nvGrpSpPr>
      <p:grpSpPr>
        <a:xfrm>
          <a:off x="0" y="0"/>
          <a:ext cx="0" cy="0"/>
          <a:chOff x="0" y="0"/>
          <a:chExt cx="0" cy="0"/>
        </a:xfrm>
      </p:grpSpPr>
      <p:sp>
        <p:nvSpPr>
          <p:cNvPr id="39" name="Google Shape;39;p7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41" name="Google Shape;41;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zakaszfejléc" type="secHead">
  <p:cSld name="SECTION_HEADER">
    <p:spTree>
      <p:nvGrpSpPr>
        <p:cNvPr id="1" name="Shape 44"/>
        <p:cNvGrpSpPr/>
        <p:nvPr/>
      </p:nvGrpSpPr>
      <p:grpSpPr>
        <a:xfrm>
          <a:off x="0" y="0"/>
          <a:ext cx="0" cy="0"/>
          <a:chOff x="0" y="0"/>
          <a:chExt cx="0" cy="0"/>
        </a:xfrm>
      </p:grpSpPr>
      <p:sp>
        <p:nvSpPr>
          <p:cNvPr id="45" name="Google Shape;45;p6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latin typeface="Open sans" panose="020B0606030504020204" pitchFamily="34" charset="0"/>
                <a:ea typeface="Open sans" panose="020B0606030504020204" pitchFamily="34" charset="0"/>
                <a:cs typeface="Open sans" panose="020B0606030504020204" pitchFamily="34" charset="0"/>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7" name="Google Shape;47;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sak cím" type="titleOnly">
  <p:cSld name="TITLE_ONLY">
    <p:spTree>
      <p:nvGrpSpPr>
        <p:cNvPr id="1" name="Shape 57"/>
        <p:cNvGrpSpPr/>
        <p:nvPr/>
      </p:nvGrpSpPr>
      <p:grpSpPr>
        <a:xfrm>
          <a:off x="0" y="0"/>
          <a:ext cx="0" cy="0"/>
          <a:chOff x="0" y="0"/>
          <a:chExt cx="0" cy="0"/>
        </a:xfrm>
      </p:grpSpPr>
      <p:sp>
        <p:nvSpPr>
          <p:cNvPr id="58" name="Google Shape;58;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 name="Google Shape;5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Üres" type="blank">
  <p:cSld name="BLANK">
    <p:spTree>
      <p:nvGrpSpPr>
        <p:cNvPr id="1" name="Shape 62"/>
        <p:cNvGrpSpPr/>
        <p:nvPr/>
      </p:nvGrpSpPr>
      <p:grpSpPr>
        <a:xfrm>
          <a:off x="0" y="0"/>
          <a:ext cx="0" cy="0"/>
          <a:chOff x="0" y="0"/>
          <a:chExt cx="0" cy="0"/>
        </a:xfrm>
      </p:grpSpPr>
      <p:sp>
        <p:nvSpPr>
          <p:cNvPr id="63" name="Google Shape;63;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rtalomrész képaláírással" type="objTx">
  <p:cSld name="OBJECT_WITH_CAPTION_TEXT">
    <p:spTree>
      <p:nvGrpSpPr>
        <p:cNvPr id="1" name="Shape 66"/>
        <p:cNvGrpSpPr/>
        <p:nvPr/>
      </p:nvGrpSpPr>
      <p:grpSpPr>
        <a:xfrm>
          <a:off x="0" y="0"/>
          <a:ext cx="0" cy="0"/>
          <a:chOff x="0" y="0"/>
          <a:chExt cx="0" cy="0"/>
        </a:xfrm>
      </p:grpSpPr>
      <p:sp>
        <p:nvSpPr>
          <p:cNvPr id="67" name="Google Shape;67;p7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7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Open sans" panose="020B0606030504020204" pitchFamily="34" charset="0"/>
                <a:ea typeface="Open sans" panose="020B0606030504020204" pitchFamily="34" charset="0"/>
                <a:cs typeface="Open sans" panose="020B0606030504020204" pitchFamily="34" charset="0"/>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7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Open sans" panose="020B0606030504020204" pitchFamily="34" charset="0"/>
                <a:ea typeface="Open sans" panose="020B0606030504020204" pitchFamily="34" charset="0"/>
                <a:cs typeface="Open sans" panose="020B0606030504020204" pitchFamily="34"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ím és függőleges szöveg" type="vertTx">
  <p:cSld name="VERTICAL_TEXT">
    <p:spTree>
      <p:nvGrpSpPr>
        <p:cNvPr id="1" name="Shape 73"/>
        <p:cNvGrpSpPr/>
        <p:nvPr/>
      </p:nvGrpSpPr>
      <p:grpSpPr>
        <a:xfrm>
          <a:off x="0" y="0"/>
          <a:ext cx="0" cy="0"/>
          <a:chOff x="0" y="0"/>
          <a:chExt cx="0" cy="0"/>
        </a:xfrm>
      </p:grpSpPr>
      <p:sp>
        <p:nvSpPr>
          <p:cNvPr id="74" name="Google Shape;74;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7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Open sans" panose="020B0606030504020204" pitchFamily="34" charset="0"/>
                <a:ea typeface="Open sans" panose="020B0606030504020204" pitchFamily="34" charset="0"/>
                <a:cs typeface="Open sans" panose="020B0606030504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6" name="Google Shape;7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pic>
        <p:nvPicPr>
          <p:cNvPr id="2" name="Immagine 1">
            <a:extLst>
              <a:ext uri="{FF2B5EF4-FFF2-40B4-BE49-F238E27FC236}">
                <a16:creationId xmlns:a16="http://schemas.microsoft.com/office/drawing/2014/main" id="{EBE41926-AB48-230C-16A0-D327D3F98629}"/>
              </a:ext>
            </a:extLst>
          </p:cNvPr>
          <p:cNvPicPr>
            <a:picLocks noChangeAspect="1"/>
          </p:cNvPicPr>
          <p:nvPr userDrawn="1"/>
        </p:nvPicPr>
        <p:blipFill rotWithShape="1">
          <a:blip r:embed="rId2"/>
          <a:srcRect t="26449" b="25234"/>
          <a:stretch/>
        </p:blipFill>
        <p:spPr>
          <a:xfrm>
            <a:off x="135586" y="5891114"/>
            <a:ext cx="1741765" cy="84157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üggőleges cím és szöveg" type="vertTitleAndTx">
  <p:cSld name="VERTICAL_TITLE_AND_VERTICAL_TEXT">
    <p:spTree>
      <p:nvGrpSpPr>
        <p:cNvPr id="1" name="Shape 79"/>
        <p:cNvGrpSpPr/>
        <p:nvPr/>
      </p:nvGrpSpPr>
      <p:grpSpPr>
        <a:xfrm>
          <a:off x="0" y="0"/>
          <a:ext cx="0" cy="0"/>
          <a:chOff x="0" y="0"/>
          <a:chExt cx="0" cy="0"/>
        </a:xfrm>
      </p:grpSpPr>
      <p:sp>
        <p:nvSpPr>
          <p:cNvPr id="80" name="Google Shape;80;p7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Open sans" panose="020B0606030504020204" pitchFamily="34" charset="0"/>
                <a:ea typeface="Open sans" panose="020B0606030504020204" pitchFamily="34" charset="0"/>
                <a:cs typeface="Open sans" panose="020B0606030504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zakaszfejléc" type="secHead">
  <p:cSld name="SECTION_HEADER">
    <p:spTree>
      <p:nvGrpSpPr>
        <p:cNvPr id="1" name="Shape 91"/>
        <p:cNvGrpSpPr/>
        <p:nvPr/>
      </p:nvGrpSpPr>
      <p:grpSpPr>
        <a:xfrm>
          <a:off x="0" y="0"/>
          <a:ext cx="0" cy="0"/>
          <a:chOff x="0" y="0"/>
          <a:chExt cx="0" cy="0"/>
        </a:xfrm>
      </p:grpSpPr>
      <p:sp>
        <p:nvSpPr>
          <p:cNvPr id="92" name="Google Shape;92;p6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Calibri"/>
              <a:buNone/>
              <a:defRPr sz="6000">
                <a:latin typeface="Open sans" panose="020B0606030504020204" pitchFamily="34" charset="0"/>
                <a:ea typeface="Open sans" panose="020B0606030504020204" pitchFamily="34" charset="0"/>
                <a:cs typeface="Open sans" panose="020B0606030504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6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94" name="Google Shape;94;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6F248"/>
            </a:gs>
            <a:gs pos="99000">
              <a:srgbClr val="97B02E"/>
            </a:gs>
            <a:gs pos="47000">
              <a:srgbClr val="B9D33C"/>
            </a:gs>
          </a:gsLst>
          <a:lin ang="5400000" scaled="1"/>
          <a:tileRect/>
        </a:gra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5" r:id="rId4"/>
    <p:sldLayoutId id="2147483656" r:id="rId5"/>
    <p:sldLayoutId id="2147483657" r:id="rId6"/>
    <p:sldLayoutId id="2147483658" r:id="rId7"/>
    <p:sldLayoutId id="214748365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6F248"/>
            </a:gs>
            <a:gs pos="99000">
              <a:srgbClr val="97B02E"/>
            </a:gs>
            <a:gs pos="47000">
              <a:srgbClr val="B9D33C"/>
            </a:gs>
          </a:gsLst>
          <a:lin ang="5400000" scaled="1"/>
          <a:tileRect/>
        </a:gradFill>
        <a:effectLst/>
      </p:bgPr>
    </p:bg>
    <p:spTree>
      <p:nvGrpSpPr>
        <p:cNvPr id="1" name="Shape 85"/>
        <p:cNvGrpSpPr/>
        <p:nvPr/>
      </p:nvGrpSpPr>
      <p:grpSpPr>
        <a:xfrm>
          <a:off x="0" y="0"/>
          <a:ext cx="0" cy="0"/>
          <a:chOff x="0" y="0"/>
          <a:chExt cx="0" cy="0"/>
        </a:xfrm>
      </p:grpSpPr>
      <p:sp>
        <p:nvSpPr>
          <p:cNvPr id="86" name="Google Shape;86;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87" name="Google Shape;87;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dirty="0"/>
          </a:p>
        </p:txBody>
      </p:sp>
      <p:sp>
        <p:nvSpPr>
          <p:cNvPr id="88" name="Google Shape;88;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89" name="Google Shape;89;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90" name="Google Shape;90;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K48IsUdUKUs&amp;t=11s"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yT-zMS70ekk"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een hill with windmills and buildings&#10;&#10;Description automatically generated">
            <a:extLst>
              <a:ext uri="{FF2B5EF4-FFF2-40B4-BE49-F238E27FC236}">
                <a16:creationId xmlns:a16="http://schemas.microsoft.com/office/drawing/2014/main" id="{2442DD9F-C514-D002-4D54-458755B7F92E}"/>
              </a:ext>
            </a:extLst>
          </p:cNvPr>
          <p:cNvPicPr>
            <a:picLocks noChangeAspect="1"/>
          </p:cNvPicPr>
          <p:nvPr/>
        </p:nvPicPr>
        <p:blipFill>
          <a:blip r:embed="rId2"/>
          <a:stretch>
            <a:fillRect/>
          </a:stretch>
        </p:blipFill>
        <p:spPr>
          <a:xfrm>
            <a:off x="2467" y="0"/>
            <a:ext cx="12189533" cy="6859388"/>
          </a:xfrm>
          <a:prstGeom prst="rect">
            <a:avLst/>
          </a:prstGeom>
        </p:spPr>
      </p:pic>
      <p:sp>
        <p:nvSpPr>
          <p:cNvPr id="4" name="Slide Number Placeholder 3">
            <a:extLst>
              <a:ext uri="{FF2B5EF4-FFF2-40B4-BE49-F238E27FC236}">
                <a16:creationId xmlns:a16="http://schemas.microsoft.com/office/drawing/2014/main" id="{1A86BBB7-43A3-DB4B-0E65-F4994B8AFA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1</a:t>
            </a:fld>
            <a:endParaRPr lang="it-IT"/>
          </a:p>
        </p:txBody>
      </p:sp>
      <p:sp>
        <p:nvSpPr>
          <p:cNvPr id="8" name="Titolo 1">
            <a:extLst>
              <a:ext uri="{FF2B5EF4-FFF2-40B4-BE49-F238E27FC236}">
                <a16:creationId xmlns:a16="http://schemas.microsoft.com/office/drawing/2014/main" id="{3C32A99B-8D78-5B72-7C21-FD4B5EC4AB62}"/>
              </a:ext>
            </a:extLst>
          </p:cNvPr>
          <p:cNvSpPr txBox="1">
            <a:spLocks/>
          </p:cNvSpPr>
          <p:nvPr/>
        </p:nvSpPr>
        <p:spPr>
          <a:xfrm>
            <a:off x="557047" y="501159"/>
            <a:ext cx="6600497" cy="9987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400" b="1" dirty="0">
                <a:solidFill>
                  <a:schemeClr val="bg1"/>
                </a:solidFill>
              </a:rPr>
              <a:t>MODULE 1 | </a:t>
            </a:r>
            <a:r>
              <a:rPr lang="en-GB" sz="2400"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Introduction to tourism approaches and concepts</a:t>
            </a:r>
            <a:endParaRPr lang="it-IT" sz="2400" dirty="0">
              <a:solidFill>
                <a:schemeClr val="bg1"/>
              </a:solidFill>
            </a:endParaRPr>
          </a:p>
        </p:txBody>
      </p:sp>
      <p:sp>
        <p:nvSpPr>
          <p:cNvPr id="9" name="Titolo 1">
            <a:extLst>
              <a:ext uri="{FF2B5EF4-FFF2-40B4-BE49-F238E27FC236}">
                <a16:creationId xmlns:a16="http://schemas.microsoft.com/office/drawing/2014/main" id="{AB9F096F-451D-FDEB-56CB-35B04D3F37CC}"/>
              </a:ext>
            </a:extLst>
          </p:cNvPr>
          <p:cNvSpPr txBox="1">
            <a:spLocks/>
          </p:cNvSpPr>
          <p:nvPr/>
        </p:nvSpPr>
        <p:spPr>
          <a:xfrm>
            <a:off x="557048" y="1499916"/>
            <a:ext cx="6526924"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Sustainable Tourism</a:t>
            </a:r>
            <a:r>
              <a:rPr lang="en-GB"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Ecotourism, </a:t>
            </a:r>
            <a:br>
              <a:rPr lang="en-GB"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Eco-Cultural </a:t>
            </a:r>
          </a:p>
          <a:p>
            <a:pPr algn="l">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Tourism</a:t>
            </a:r>
          </a:p>
        </p:txBody>
      </p:sp>
      <p:sp>
        <p:nvSpPr>
          <p:cNvPr id="12" name="Titolo 1">
            <a:extLst>
              <a:ext uri="{FF2B5EF4-FFF2-40B4-BE49-F238E27FC236}">
                <a16:creationId xmlns:a16="http://schemas.microsoft.com/office/drawing/2014/main" id="{242E4B56-5D02-93F2-CE64-F26144770F34}"/>
              </a:ext>
            </a:extLst>
          </p:cNvPr>
          <p:cNvSpPr txBox="1">
            <a:spLocks/>
          </p:cNvSpPr>
          <p:nvPr/>
        </p:nvSpPr>
        <p:spPr>
          <a:xfrm>
            <a:off x="557048" y="5778828"/>
            <a:ext cx="2743200" cy="7901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50000"/>
              </a:lnSpc>
            </a:pPr>
            <a:r>
              <a:rPr lang="en-GB" sz="1400" b="1" dirty="0">
                <a:solidFill>
                  <a:schemeClr val="bg1"/>
                </a:solidFill>
              </a:rPr>
              <a:t>Gianluca </a:t>
            </a:r>
            <a:r>
              <a:rPr lang="en-GB" sz="1400" b="1" dirty="0" err="1">
                <a:solidFill>
                  <a:schemeClr val="bg1"/>
                </a:solidFill>
              </a:rPr>
              <a:t>Sarti</a:t>
            </a:r>
            <a:endParaRPr lang="en-GB" sz="1400" b="1" dirty="0">
              <a:solidFill>
                <a:schemeClr val="bg1"/>
              </a:solidFill>
            </a:endParaRPr>
          </a:p>
          <a:p>
            <a:pPr algn="l">
              <a:lnSpc>
                <a:spcPct val="150000"/>
              </a:lnSpc>
            </a:pPr>
            <a:r>
              <a:rPr lang="en-GB" sz="1400" b="1" dirty="0">
                <a:solidFill>
                  <a:schemeClr val="bg1"/>
                </a:solidFill>
              </a:rPr>
              <a:t>Maria Celeste </a:t>
            </a:r>
            <a:r>
              <a:rPr lang="en-GB" sz="1400" b="1" dirty="0" err="1">
                <a:solidFill>
                  <a:schemeClr val="bg1"/>
                </a:solidFill>
              </a:rPr>
              <a:t>Clarembaux</a:t>
            </a:r>
            <a:endParaRPr lang="it-IT" sz="1400" dirty="0">
              <a:solidFill>
                <a:schemeClr val="bg1"/>
              </a:solidFill>
            </a:endParaRPr>
          </a:p>
        </p:txBody>
      </p:sp>
      <p:pic>
        <p:nvPicPr>
          <p:cNvPr id="14" name="Picture 13" descr="A black and white photo of a flag&#10;&#10;Description automatically generated">
            <a:extLst>
              <a:ext uri="{FF2B5EF4-FFF2-40B4-BE49-F238E27FC236}">
                <a16:creationId xmlns:a16="http://schemas.microsoft.com/office/drawing/2014/main" id="{268004BD-2B62-FE31-79CD-3D1DC97505E5}"/>
              </a:ext>
            </a:extLst>
          </p:cNvPr>
          <p:cNvPicPr>
            <a:picLocks noChangeAspect="1"/>
          </p:cNvPicPr>
          <p:nvPr/>
        </p:nvPicPr>
        <p:blipFill>
          <a:blip r:embed="rId3"/>
          <a:stretch>
            <a:fillRect/>
          </a:stretch>
        </p:blipFill>
        <p:spPr>
          <a:xfrm>
            <a:off x="8529509" y="574731"/>
            <a:ext cx="3105443" cy="1212027"/>
          </a:xfrm>
          <a:prstGeom prst="rect">
            <a:avLst/>
          </a:prstGeom>
        </p:spPr>
      </p:pic>
    </p:spTree>
    <p:extLst>
      <p:ext uri="{BB962C8B-B14F-4D97-AF65-F5344CB8AC3E}">
        <p14:creationId xmlns:p14="http://schemas.microsoft.com/office/powerpoint/2010/main" val="2469674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ON SUSTAINABLE TOURISM 2</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10" y="1704609"/>
            <a:ext cx="7226970" cy="3789656"/>
          </a:xfrm>
          <a:prstGeom prst="rect">
            <a:avLst/>
          </a:prstGeom>
          <a:noFill/>
        </p:spPr>
        <p:txBody>
          <a:bodyPr wrap="square">
            <a:spAutoFit/>
          </a:bodyPr>
          <a:lstStyle/>
          <a:p>
            <a:pPr>
              <a:lnSpc>
                <a:spcPct val="125000"/>
              </a:lnSpc>
              <a:spcAft>
                <a:spcPts val="600"/>
              </a:spcAft>
            </a:pPr>
            <a:r>
              <a:rPr lang="en-US" sz="20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Hohe</a:t>
            </a: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 Tauern National Park is the largest national park in Austria, known for its stunning alpine landscapes and diverse ecosystems.</a:t>
            </a:r>
          </a:p>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park promotes sustainable tourism through initiatives like the "Tauern </a:t>
            </a:r>
            <a:r>
              <a:rPr lang="en-US" sz="20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Zeichen</a:t>
            </a: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 certification, which recognizes businesses that adhere to strict environmental and social sustainability criteria.</a:t>
            </a:r>
          </a:p>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engage in eco-friendly activities such as hiking, cycling, and learning about the park's conservation efforts.</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726041"/>
            <a:ext cx="11806990" cy="945357"/>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err="1">
                <a:solidFill>
                  <a:srgbClr val="6B801F"/>
                </a:solidFill>
              </a:rPr>
              <a:t>Hohe</a:t>
            </a:r>
            <a:r>
              <a:rPr lang="en-US" b="1" dirty="0">
                <a:solidFill>
                  <a:srgbClr val="6B801F"/>
                </a:solidFill>
              </a:rPr>
              <a:t> Tauern National Park (Austria)</a:t>
            </a:r>
            <a:endParaRPr lang="it-IT" sz="8000" b="1" dirty="0">
              <a:solidFill>
                <a:srgbClr val="6B801F"/>
              </a:solidFill>
            </a:endParaRPr>
          </a:p>
        </p:txBody>
      </p:sp>
      <p:sp>
        <p:nvSpPr>
          <p:cNvPr id="4" name="TextBox 3">
            <a:extLst>
              <a:ext uri="{FF2B5EF4-FFF2-40B4-BE49-F238E27FC236}">
                <a16:creationId xmlns:a16="http://schemas.microsoft.com/office/drawing/2014/main" id="{8AC7561B-1C5E-C03B-5A5B-4C8521BF577F}"/>
              </a:ext>
            </a:extLst>
          </p:cNvPr>
          <p:cNvSpPr txBox="1"/>
          <p:nvPr/>
        </p:nvSpPr>
        <p:spPr>
          <a:xfrm>
            <a:off x="834189" y="6367615"/>
            <a:ext cx="3489157" cy="338554"/>
          </a:xfrm>
          <a:prstGeom prst="rect">
            <a:avLst/>
          </a:prstGeom>
          <a:noFill/>
        </p:spPr>
        <p:txBody>
          <a:bodyPr wrap="square">
            <a:spAutoFit/>
          </a:bodyPr>
          <a:lstStyle/>
          <a:p>
            <a:pPr>
              <a:buClr>
                <a:srgbClr val="6B801F"/>
              </a:buClr>
            </a:pPr>
            <a:r>
              <a:rPr lang="it-IT" sz="1600" b="1"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www.nationalpark.at</a:t>
            </a:r>
            <a:endParaRPr lang="en-US" sz="1600" b="1" noProof="1">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76C7098F-BB35-EB78-45E7-97154C9130DE}"/>
              </a:ext>
            </a:extLst>
          </p:cNvPr>
          <p:cNvPicPr>
            <a:picLocks noChangeAspect="1"/>
          </p:cNvPicPr>
          <p:nvPr/>
        </p:nvPicPr>
        <p:blipFill>
          <a:blip r:embed="rId2"/>
          <a:stretch>
            <a:fillRect/>
          </a:stretch>
        </p:blipFill>
        <p:spPr>
          <a:xfrm>
            <a:off x="537409" y="6416575"/>
            <a:ext cx="240633" cy="240633"/>
          </a:xfrm>
          <a:prstGeom prst="rect">
            <a:avLst/>
          </a:prstGeom>
        </p:spPr>
      </p:pic>
      <p:pic>
        <p:nvPicPr>
          <p:cNvPr id="8" name="Picture 7" descr="A group of mountains with black background&#10;&#10;Description automatically generated">
            <a:extLst>
              <a:ext uri="{FF2B5EF4-FFF2-40B4-BE49-F238E27FC236}">
                <a16:creationId xmlns:a16="http://schemas.microsoft.com/office/drawing/2014/main" id="{402D4C02-F98C-BD7A-568B-50018D6C9B38}"/>
              </a:ext>
            </a:extLst>
          </p:cNvPr>
          <p:cNvPicPr>
            <a:picLocks noChangeAspect="1"/>
          </p:cNvPicPr>
          <p:nvPr/>
        </p:nvPicPr>
        <p:blipFill>
          <a:blip r:embed="rId3"/>
          <a:stretch>
            <a:fillRect/>
          </a:stretch>
        </p:blipFill>
        <p:spPr>
          <a:xfrm>
            <a:off x="7594106" y="986588"/>
            <a:ext cx="4597894" cy="5871411"/>
          </a:xfrm>
          <a:prstGeom prst="rect">
            <a:avLst/>
          </a:prstGeom>
        </p:spPr>
      </p:pic>
      <p:pic>
        <p:nvPicPr>
          <p:cNvPr id="10" name="Picture 9" descr="A hot air balloon with a black background&#10;&#10;Description automatically generated">
            <a:extLst>
              <a:ext uri="{FF2B5EF4-FFF2-40B4-BE49-F238E27FC236}">
                <a16:creationId xmlns:a16="http://schemas.microsoft.com/office/drawing/2014/main" id="{BD09839F-53A8-31E4-DA60-AC78F85B74F9}"/>
              </a:ext>
            </a:extLst>
          </p:cNvPr>
          <p:cNvPicPr>
            <a:picLocks noChangeAspect="1"/>
          </p:cNvPicPr>
          <p:nvPr/>
        </p:nvPicPr>
        <p:blipFill>
          <a:blip r:embed="rId4"/>
          <a:stretch>
            <a:fillRect/>
          </a:stretch>
        </p:blipFill>
        <p:spPr>
          <a:xfrm>
            <a:off x="7080758" y="1215325"/>
            <a:ext cx="4408811" cy="3789656"/>
          </a:xfrm>
          <a:prstGeom prst="rect">
            <a:avLst/>
          </a:prstGeom>
        </p:spPr>
      </p:pic>
    </p:spTree>
    <p:extLst>
      <p:ext uri="{BB962C8B-B14F-4D97-AF65-F5344CB8AC3E}">
        <p14:creationId xmlns:p14="http://schemas.microsoft.com/office/powerpoint/2010/main" val="4204903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ON SUSTAINABLE TOURISM 3</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10" y="1770760"/>
            <a:ext cx="7226970" cy="2832314"/>
          </a:xfrm>
          <a:prstGeom prst="rect">
            <a:avLst/>
          </a:prstGeom>
          <a:noFill/>
        </p:spPr>
        <p:txBody>
          <a:bodyPr wrap="square">
            <a:spAutoFit/>
          </a:bodyPr>
          <a:lstStyle/>
          <a:p>
            <a:pPr>
              <a:lnSpc>
                <a:spcPct val="125000"/>
              </a:lnSpc>
              <a:spcAft>
                <a:spcPts val="600"/>
              </a:spcAft>
            </a:pPr>
            <a:r>
              <a:rPr lang="en-US" sz="20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Sóller</a:t>
            </a: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 is a picturesque town in the Serra de </a:t>
            </a:r>
            <a:r>
              <a:rPr lang="en-US" sz="20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Tramuntana</a:t>
            </a: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 mountains of Mallorca, promoting sustainable tourism practices in an inland setting.</a:t>
            </a:r>
          </a:p>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town has implemented a sustainable tourism strategy that includes promoting local products, supporting eco-friendly accommodations, and encouraging visitors to explore the area by foot or bicycle.</a:t>
            </a:r>
            <a:endParaRPr lang="it-IT" sz="20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726041"/>
            <a:ext cx="11806990" cy="945357"/>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err="1">
                <a:solidFill>
                  <a:srgbClr val="6B801F"/>
                </a:solidFill>
              </a:rPr>
              <a:t>S</a:t>
            </a:r>
            <a:r>
              <a:rPr lang="en-US" sz="4400" b="1"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ó</a:t>
            </a:r>
            <a:r>
              <a:rPr lang="en-US" b="1" dirty="0" err="1">
                <a:solidFill>
                  <a:srgbClr val="6B801F"/>
                </a:solidFill>
              </a:rPr>
              <a:t>ller</a:t>
            </a:r>
            <a:r>
              <a:rPr lang="en-US" b="1" dirty="0">
                <a:solidFill>
                  <a:srgbClr val="6B801F"/>
                </a:solidFill>
              </a:rPr>
              <a:t>, Mallorca (Spain)</a:t>
            </a:r>
            <a:endParaRPr lang="it-IT" sz="8000" b="1" dirty="0">
              <a:solidFill>
                <a:srgbClr val="6B801F"/>
              </a:solidFill>
            </a:endParaRPr>
          </a:p>
        </p:txBody>
      </p:sp>
      <p:pic>
        <p:nvPicPr>
          <p:cNvPr id="8" name="Picture 7" descr="A group of mountains with black background&#10;&#10;Description automatically generated">
            <a:extLst>
              <a:ext uri="{FF2B5EF4-FFF2-40B4-BE49-F238E27FC236}">
                <a16:creationId xmlns:a16="http://schemas.microsoft.com/office/drawing/2014/main" id="{402D4C02-F98C-BD7A-568B-50018D6C9B38}"/>
              </a:ext>
            </a:extLst>
          </p:cNvPr>
          <p:cNvPicPr>
            <a:picLocks noChangeAspect="1"/>
          </p:cNvPicPr>
          <p:nvPr/>
        </p:nvPicPr>
        <p:blipFill>
          <a:blip r:embed="rId2"/>
          <a:stretch>
            <a:fillRect/>
          </a:stretch>
        </p:blipFill>
        <p:spPr>
          <a:xfrm>
            <a:off x="7594106" y="986588"/>
            <a:ext cx="4597894" cy="5871411"/>
          </a:xfrm>
          <a:prstGeom prst="rect">
            <a:avLst/>
          </a:prstGeom>
        </p:spPr>
      </p:pic>
      <p:pic>
        <p:nvPicPr>
          <p:cNvPr id="7" name="Picture 6" descr="A kite with strings on a black background&#10;&#10;Description automatically generated">
            <a:extLst>
              <a:ext uri="{FF2B5EF4-FFF2-40B4-BE49-F238E27FC236}">
                <a16:creationId xmlns:a16="http://schemas.microsoft.com/office/drawing/2014/main" id="{3BDD1C35-A951-F719-EB13-7B7FA33AF969}"/>
              </a:ext>
            </a:extLst>
          </p:cNvPr>
          <p:cNvPicPr>
            <a:picLocks noChangeAspect="1"/>
          </p:cNvPicPr>
          <p:nvPr/>
        </p:nvPicPr>
        <p:blipFill>
          <a:blip r:embed="rId3"/>
          <a:stretch>
            <a:fillRect/>
          </a:stretch>
        </p:blipFill>
        <p:spPr>
          <a:xfrm>
            <a:off x="7486550" y="-132171"/>
            <a:ext cx="4381698" cy="5595334"/>
          </a:xfrm>
          <a:prstGeom prst="rect">
            <a:avLst/>
          </a:prstGeom>
        </p:spPr>
      </p:pic>
    </p:spTree>
    <p:extLst>
      <p:ext uri="{BB962C8B-B14F-4D97-AF65-F5344CB8AC3E}">
        <p14:creationId xmlns:p14="http://schemas.microsoft.com/office/powerpoint/2010/main" val="2189236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artoon of a bridge and windmills&#10;&#10;Description automatically generated">
            <a:extLst>
              <a:ext uri="{FF2B5EF4-FFF2-40B4-BE49-F238E27FC236}">
                <a16:creationId xmlns:a16="http://schemas.microsoft.com/office/drawing/2014/main" id="{D0A77E7B-2648-FC64-4C64-BC320720DAE2}"/>
              </a:ext>
            </a:extLst>
          </p:cNvPr>
          <p:cNvPicPr>
            <a:picLocks noChangeAspect="1"/>
          </p:cNvPicPr>
          <p:nvPr/>
        </p:nvPicPr>
        <p:blipFill>
          <a:blip r:embed="rId2"/>
          <a:stretch>
            <a:fillRect/>
          </a:stretch>
        </p:blipFill>
        <p:spPr>
          <a:xfrm>
            <a:off x="2466" y="0"/>
            <a:ext cx="12189533" cy="6859388"/>
          </a:xfrm>
          <a:prstGeom prst="rect">
            <a:avLst/>
          </a:prstGeom>
        </p:spPr>
      </p:pic>
      <p:sp>
        <p:nvSpPr>
          <p:cNvPr id="7" name="Titolo 1">
            <a:extLst>
              <a:ext uri="{FF2B5EF4-FFF2-40B4-BE49-F238E27FC236}">
                <a16:creationId xmlns:a16="http://schemas.microsoft.com/office/drawing/2014/main" id="{E91CB14B-110D-7F5E-AA40-2D6E53C8FE0B}"/>
              </a:ext>
            </a:extLst>
          </p:cNvPr>
          <p:cNvSpPr txBox="1">
            <a:spLocks/>
          </p:cNvSpPr>
          <p:nvPr/>
        </p:nvSpPr>
        <p:spPr>
          <a:xfrm>
            <a:off x="359583" y="109928"/>
            <a:ext cx="1695345"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2</a:t>
            </a:r>
          </a:p>
        </p:txBody>
      </p:sp>
      <p:sp>
        <p:nvSpPr>
          <p:cNvPr id="8" name="Titolo 1">
            <a:extLst>
              <a:ext uri="{FF2B5EF4-FFF2-40B4-BE49-F238E27FC236}">
                <a16:creationId xmlns:a16="http://schemas.microsoft.com/office/drawing/2014/main" id="{5CB8CB58-17C3-3DBC-1748-C70406172830}"/>
              </a:ext>
            </a:extLst>
          </p:cNvPr>
          <p:cNvSpPr txBox="1">
            <a:spLocks/>
          </p:cNvSpPr>
          <p:nvPr/>
        </p:nvSpPr>
        <p:spPr>
          <a:xfrm>
            <a:off x="702514" y="1777350"/>
            <a:ext cx="5276255"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66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Ecotourism</a:t>
            </a:r>
          </a:p>
        </p:txBody>
      </p:sp>
      <p:pic>
        <p:nvPicPr>
          <p:cNvPr id="9" name="Google Shape;137;p4">
            <a:extLst>
              <a:ext uri="{FF2B5EF4-FFF2-40B4-BE49-F238E27FC236}">
                <a16:creationId xmlns:a16="http://schemas.microsoft.com/office/drawing/2014/main" id="{80964BD5-7780-4F2A-0294-A1022A81CDD6}"/>
              </a:ext>
            </a:extLst>
          </p:cNvPr>
          <p:cNvPicPr preferRelativeResize="0"/>
          <p:nvPr/>
        </p:nvPicPr>
        <p:blipFill rotWithShape="1">
          <a:blip r:embed="rId3">
            <a:alphaModFix/>
          </a:blip>
          <a:srcRect/>
          <a:stretch/>
        </p:blipFill>
        <p:spPr>
          <a:xfrm>
            <a:off x="559018" y="5853723"/>
            <a:ext cx="685189" cy="685189"/>
          </a:xfrm>
          <a:prstGeom prst="rect">
            <a:avLst/>
          </a:prstGeom>
          <a:noFill/>
          <a:ln>
            <a:noFill/>
          </a:ln>
        </p:spPr>
      </p:pic>
    </p:spTree>
    <p:extLst>
      <p:ext uri="{BB962C8B-B14F-4D97-AF65-F5344CB8AC3E}">
        <p14:creationId xmlns:p14="http://schemas.microsoft.com/office/powerpoint/2010/main" val="3811445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8317831" cy="1325563"/>
          </a:xfrm>
        </p:spPr>
        <p:txBody>
          <a:bodyPr wrap="square" anchor="ctr">
            <a:normAutofit/>
          </a:bodyPr>
          <a:lstStyle/>
          <a:p>
            <a:r>
              <a:rPr lang="en-US" b="1" dirty="0">
                <a:solidFill>
                  <a:srgbClr val="6B801F"/>
                </a:solidFill>
              </a:rPr>
              <a:t>What is ecotourism?</a:t>
            </a:r>
            <a:endParaRPr lang="it-IT" b="1" dirty="0">
              <a:solidFill>
                <a:srgbClr val="6B801F"/>
              </a:solidFill>
            </a:endParaRPr>
          </a:p>
        </p:txBody>
      </p:sp>
      <p:sp>
        <p:nvSpPr>
          <p:cNvPr id="6" name="TextBox 5">
            <a:extLst>
              <a:ext uri="{FF2B5EF4-FFF2-40B4-BE49-F238E27FC236}">
                <a16:creationId xmlns:a16="http://schemas.microsoft.com/office/drawing/2014/main" id="{6189EABB-D450-D63C-2572-84947838FB7A}"/>
              </a:ext>
            </a:extLst>
          </p:cNvPr>
          <p:cNvSpPr txBox="1"/>
          <p:nvPr/>
        </p:nvSpPr>
        <p:spPr>
          <a:xfrm>
            <a:off x="537411" y="1618100"/>
            <a:ext cx="8117305" cy="2033442"/>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Ecotourism is a responsible journey to natural areas that saves the environment and improves the quality of life of local people.</a:t>
            </a:r>
          </a:p>
          <a:p>
            <a:pPr algn="r">
              <a:lnSpc>
                <a:spcPct val="125000"/>
              </a:lnSpc>
              <a:spcAft>
                <a:spcPts val="600"/>
              </a:spcAft>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International Ecotourism Society (TIES)</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EBB230E0-F153-A853-1B73-9F4133910CCF}"/>
              </a:ext>
            </a:extLst>
          </p:cNvPr>
          <p:cNvSpPr txBox="1"/>
          <p:nvPr/>
        </p:nvSpPr>
        <p:spPr>
          <a:xfrm>
            <a:off x="537411" y="3903059"/>
            <a:ext cx="8229600" cy="2417008"/>
          </a:xfrm>
          <a:prstGeom prst="rect">
            <a:avLst/>
          </a:prstGeom>
          <a:noFill/>
        </p:spPr>
        <p:txBody>
          <a:bodyPr wrap="square">
            <a:spAutoFit/>
          </a:bodyPr>
          <a:lstStyle/>
          <a:p>
            <a:pPr>
              <a:lnSpc>
                <a:spcPct val="125000"/>
              </a:lnSpc>
            </a:pPr>
            <a:r>
              <a:rPr lang="en-US"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A form of sustainable tourism that actively contributes to the protection of the natural and cultural heritage; involves local and indigenous communities in planning, development and operation, contributes to their prosperity, explains to the visitor the importance of natural and cultural wealth; it is suitable for independent travelers as well as for organized trips of small groups </a:t>
            </a:r>
          </a:p>
          <a:p>
            <a:pPr algn="r">
              <a:lnSpc>
                <a:spcPct val="125000"/>
              </a:lnSpc>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 United Nations Environment </a:t>
            </a:r>
            <a:r>
              <a:rPr lang="en-US"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Programme</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 (UNEP) </a:t>
            </a:r>
            <a:endParaRPr lang="en-US" sz="9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person wearing a yellow shirt and hat&#10;&#10;Description automatically generated">
            <a:extLst>
              <a:ext uri="{FF2B5EF4-FFF2-40B4-BE49-F238E27FC236}">
                <a16:creationId xmlns:a16="http://schemas.microsoft.com/office/drawing/2014/main" id="{8784CC99-C395-65CF-C1B2-F34057EB7F74}"/>
              </a:ext>
            </a:extLst>
          </p:cNvPr>
          <p:cNvPicPr>
            <a:picLocks noChangeAspect="1"/>
          </p:cNvPicPr>
          <p:nvPr/>
        </p:nvPicPr>
        <p:blipFill>
          <a:blip r:embed="rId2"/>
          <a:stretch>
            <a:fillRect/>
          </a:stretch>
        </p:blipFill>
        <p:spPr>
          <a:xfrm>
            <a:off x="9438106" y="2101516"/>
            <a:ext cx="2551536" cy="5132972"/>
          </a:xfrm>
          <a:prstGeom prst="rect">
            <a:avLst/>
          </a:prstGeom>
        </p:spPr>
      </p:pic>
    </p:spTree>
    <p:extLst>
      <p:ext uri="{BB962C8B-B14F-4D97-AF65-F5344CB8AC3E}">
        <p14:creationId xmlns:p14="http://schemas.microsoft.com/office/powerpoint/2010/main" val="63344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Minimize the impact of tourism on the environment </a:t>
            </a:r>
          </a:p>
        </p:txBody>
      </p:sp>
      <p:sp>
        <p:nvSpPr>
          <p:cNvPr id="8" name="TextBox 7">
            <a:extLst>
              <a:ext uri="{FF2B5EF4-FFF2-40B4-BE49-F238E27FC236}">
                <a16:creationId xmlns:a16="http://schemas.microsoft.com/office/drawing/2014/main" id="{8D4166CC-7A8F-A966-3D66-EE1E9AC01306}"/>
              </a:ext>
            </a:extLst>
          </p:cNvPr>
          <p:cNvSpPr txBox="1"/>
          <p:nvPr/>
        </p:nvSpPr>
        <p:spPr>
          <a:xfrm>
            <a:off x="4339389" y="2686144"/>
            <a:ext cx="2887581"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Increase awareness and respect for the environment and culture </a:t>
            </a:r>
          </a:p>
        </p:txBody>
      </p:sp>
      <p:sp>
        <p:nvSpPr>
          <p:cNvPr id="14" name="TextBox 13">
            <a:extLst>
              <a:ext uri="{FF2B5EF4-FFF2-40B4-BE49-F238E27FC236}">
                <a16:creationId xmlns:a16="http://schemas.microsoft.com/office/drawing/2014/main" id="{C515D187-70DE-B9A0-CAE0-24570D28ECD9}"/>
              </a:ext>
            </a:extLst>
          </p:cNvPr>
          <p:cNvSpPr txBox="1"/>
          <p:nvPr/>
        </p:nvSpPr>
        <p:spPr>
          <a:xfrm>
            <a:off x="8197515" y="2686144"/>
            <a:ext cx="2887581"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a positive experience for both visitors and hosts </a:t>
            </a:r>
          </a:p>
        </p:txBody>
      </p:sp>
      <p:sp>
        <p:nvSpPr>
          <p:cNvPr id="16" name="TextBox 15">
            <a:extLst>
              <a:ext uri="{FF2B5EF4-FFF2-40B4-BE49-F238E27FC236}">
                <a16:creationId xmlns:a16="http://schemas.microsoft.com/office/drawing/2014/main" id="{FBF21582-17D4-065C-565A-9DF318B98410}"/>
              </a:ext>
            </a:extLst>
          </p:cNvPr>
          <p:cNvSpPr txBox="1"/>
          <p:nvPr/>
        </p:nvSpPr>
        <p:spPr>
          <a:xfrm>
            <a:off x="537411" y="5148607"/>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direct financial benefits for nature conservation</a:t>
            </a:r>
          </a:p>
        </p:txBody>
      </p:sp>
      <p:sp>
        <p:nvSpPr>
          <p:cNvPr id="18" name="TextBox 17">
            <a:extLst>
              <a:ext uri="{FF2B5EF4-FFF2-40B4-BE49-F238E27FC236}">
                <a16:creationId xmlns:a16="http://schemas.microsoft.com/office/drawing/2014/main" id="{F4EEE662-E047-45E0-02E2-D145CC481152}"/>
              </a:ext>
            </a:extLst>
          </p:cNvPr>
          <p:cNvSpPr txBox="1"/>
          <p:nvPr/>
        </p:nvSpPr>
        <p:spPr>
          <a:xfrm>
            <a:off x="4339389" y="5148607"/>
            <a:ext cx="2654969"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financial benefits to local people </a:t>
            </a:r>
          </a:p>
        </p:txBody>
      </p:sp>
      <p:sp>
        <p:nvSpPr>
          <p:cNvPr id="20" name="TextBox 19">
            <a:extLst>
              <a:ext uri="{FF2B5EF4-FFF2-40B4-BE49-F238E27FC236}">
                <a16:creationId xmlns:a16="http://schemas.microsoft.com/office/drawing/2014/main" id="{69D252A2-A250-0453-89C8-1446051B51E7}"/>
              </a:ext>
            </a:extLst>
          </p:cNvPr>
          <p:cNvSpPr txBox="1"/>
          <p:nvPr/>
        </p:nvSpPr>
        <p:spPr>
          <a:xfrm>
            <a:off x="8197515" y="5148607"/>
            <a:ext cx="3633538" cy="1200329"/>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Improve the understanding of the political, social and environmental background of people from different countries</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01</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Oval 21">
            <a:extLst>
              <a:ext uri="{FF2B5EF4-FFF2-40B4-BE49-F238E27FC236}">
                <a16:creationId xmlns:a16="http://schemas.microsoft.com/office/drawing/2014/main" id="{29B2B222-DC0C-55F3-6AC6-BBC6437D943B}"/>
              </a:ext>
            </a:extLst>
          </p:cNvPr>
          <p:cNvSpPr/>
          <p:nvPr/>
        </p:nvSpPr>
        <p:spPr>
          <a:xfrm>
            <a:off x="4363453"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02</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Oval 22">
            <a:extLst>
              <a:ext uri="{FF2B5EF4-FFF2-40B4-BE49-F238E27FC236}">
                <a16:creationId xmlns:a16="http://schemas.microsoft.com/office/drawing/2014/main" id="{04A5FF76-EF71-3E34-635A-EF395D4430C6}"/>
              </a:ext>
            </a:extLst>
          </p:cNvPr>
          <p:cNvSpPr/>
          <p:nvPr/>
        </p:nvSpPr>
        <p:spPr>
          <a:xfrm>
            <a:off x="8189495"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03</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Oval 23">
            <a:extLst>
              <a:ext uri="{FF2B5EF4-FFF2-40B4-BE49-F238E27FC236}">
                <a16:creationId xmlns:a16="http://schemas.microsoft.com/office/drawing/2014/main" id="{2EA606E2-C7ED-688F-F4CD-972EF767F231}"/>
              </a:ext>
            </a:extLst>
          </p:cNvPr>
          <p:cNvSpPr/>
          <p:nvPr/>
        </p:nvSpPr>
        <p:spPr>
          <a:xfrm>
            <a:off x="537411" y="4174991"/>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04</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5F62FB03-BEF1-F029-D6F1-C123A8010314}"/>
              </a:ext>
            </a:extLst>
          </p:cNvPr>
          <p:cNvSpPr/>
          <p:nvPr/>
        </p:nvSpPr>
        <p:spPr>
          <a:xfrm>
            <a:off x="4363453" y="4174991"/>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05</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Oval 25">
            <a:extLst>
              <a:ext uri="{FF2B5EF4-FFF2-40B4-BE49-F238E27FC236}">
                <a16:creationId xmlns:a16="http://schemas.microsoft.com/office/drawing/2014/main" id="{CF214F87-D666-5B1C-3AC2-F6C7DAD04E7A}"/>
              </a:ext>
            </a:extLst>
          </p:cNvPr>
          <p:cNvSpPr/>
          <p:nvPr/>
        </p:nvSpPr>
        <p:spPr>
          <a:xfrm>
            <a:off x="8189495" y="4174991"/>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06</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596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Minimize the impact of tourism on the environment </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3281989"/>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strive to minimize negative impacts on the environment by using sustainable practices, such as reducing waste, conserving water and energy, and avoiding damage to natural habitats.</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01</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3672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1200329"/>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Increase awareness and respect for the environment and culture </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3281989"/>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educate visitors about the importance of environmental conservation and cultural preservation, fostering a deeper appreciation and respect for the places they visit.</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02</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37157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a positive experience for both visitors and hosts </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2743380"/>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ensure that both tourists and local communities have a positive and enriching experience, promoting cultural exchange and understanding.</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03</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4972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direct financial benefits for nature conservation</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2743380"/>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generate funds that directly support conservation efforts, such as park fees, donations to conservation projects, or supporting research and monitoring activities.</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04</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3985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923330"/>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Provide financial benefits to local people </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3279680"/>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ensure that local communities benefit economically from tourism activities, through employment opportunities, supporting local businesses, and promoting fair trade practices.</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05</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109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green hill with a fence and a solar panel&#10;&#10;Description automatically generated">
            <a:extLst>
              <a:ext uri="{FF2B5EF4-FFF2-40B4-BE49-F238E27FC236}">
                <a16:creationId xmlns:a16="http://schemas.microsoft.com/office/drawing/2014/main" id="{363B9A20-AB79-DEA4-170B-C943AF1423B9}"/>
              </a:ext>
            </a:extLst>
          </p:cNvPr>
          <p:cNvPicPr>
            <a:picLocks noChangeAspect="1"/>
          </p:cNvPicPr>
          <p:nvPr/>
        </p:nvPicPr>
        <p:blipFill>
          <a:blip r:embed="rId2"/>
          <a:stretch>
            <a:fillRect/>
          </a:stretch>
        </p:blipFill>
        <p:spPr>
          <a:xfrm>
            <a:off x="2467" y="0"/>
            <a:ext cx="12187066" cy="6858000"/>
          </a:xfrm>
          <a:prstGeom prst="rect">
            <a:avLst/>
          </a:prstGeom>
        </p:spPr>
      </p:pic>
      <p:sp>
        <p:nvSpPr>
          <p:cNvPr id="7" name="Titolo 1">
            <a:extLst>
              <a:ext uri="{FF2B5EF4-FFF2-40B4-BE49-F238E27FC236}">
                <a16:creationId xmlns:a16="http://schemas.microsoft.com/office/drawing/2014/main" id="{04439FCA-3981-0C6C-3781-E5127BF30E20}"/>
              </a:ext>
            </a:extLst>
          </p:cNvPr>
          <p:cNvSpPr txBox="1">
            <a:spLocks/>
          </p:cNvSpPr>
          <p:nvPr/>
        </p:nvSpPr>
        <p:spPr>
          <a:xfrm>
            <a:off x="1492812" y="544746"/>
            <a:ext cx="1695345"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1</a:t>
            </a:r>
          </a:p>
        </p:txBody>
      </p:sp>
      <p:sp>
        <p:nvSpPr>
          <p:cNvPr id="9" name="Titolo 1">
            <a:extLst>
              <a:ext uri="{FF2B5EF4-FFF2-40B4-BE49-F238E27FC236}">
                <a16:creationId xmlns:a16="http://schemas.microsoft.com/office/drawing/2014/main" id="{54542C23-01D3-C30C-C132-CD1BE4B55C72}"/>
              </a:ext>
            </a:extLst>
          </p:cNvPr>
          <p:cNvSpPr txBox="1">
            <a:spLocks/>
          </p:cNvSpPr>
          <p:nvPr/>
        </p:nvSpPr>
        <p:spPr>
          <a:xfrm>
            <a:off x="468053" y="2104149"/>
            <a:ext cx="3930869"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Sustainable tourism</a:t>
            </a:r>
          </a:p>
        </p:txBody>
      </p:sp>
      <p:sp>
        <p:nvSpPr>
          <p:cNvPr id="14" name="Titolo 1">
            <a:extLst>
              <a:ext uri="{FF2B5EF4-FFF2-40B4-BE49-F238E27FC236}">
                <a16:creationId xmlns:a16="http://schemas.microsoft.com/office/drawing/2014/main" id="{081927EE-3CB6-CEC1-2AB0-D1D8DBE7CB15}"/>
              </a:ext>
            </a:extLst>
          </p:cNvPr>
          <p:cNvSpPr txBox="1">
            <a:spLocks/>
          </p:cNvSpPr>
          <p:nvPr/>
        </p:nvSpPr>
        <p:spPr>
          <a:xfrm>
            <a:off x="5389341" y="2293078"/>
            <a:ext cx="1881353"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2</a:t>
            </a:r>
          </a:p>
        </p:txBody>
      </p:sp>
      <p:sp>
        <p:nvSpPr>
          <p:cNvPr id="15" name="Titolo 1">
            <a:extLst>
              <a:ext uri="{FF2B5EF4-FFF2-40B4-BE49-F238E27FC236}">
                <a16:creationId xmlns:a16="http://schemas.microsoft.com/office/drawing/2014/main" id="{60D68423-3FAD-ACC7-0AC5-2A0D0B1A7220}"/>
              </a:ext>
            </a:extLst>
          </p:cNvPr>
          <p:cNvSpPr txBox="1">
            <a:spLocks/>
          </p:cNvSpPr>
          <p:nvPr/>
        </p:nvSpPr>
        <p:spPr>
          <a:xfrm>
            <a:off x="8923037" y="544746"/>
            <a:ext cx="1881353"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3</a:t>
            </a:r>
          </a:p>
        </p:txBody>
      </p:sp>
      <p:sp>
        <p:nvSpPr>
          <p:cNvPr id="12" name="Titolo 1">
            <a:extLst>
              <a:ext uri="{FF2B5EF4-FFF2-40B4-BE49-F238E27FC236}">
                <a16:creationId xmlns:a16="http://schemas.microsoft.com/office/drawing/2014/main" id="{B7874A6D-9A72-2843-C260-E721B6E248A6}"/>
              </a:ext>
            </a:extLst>
          </p:cNvPr>
          <p:cNvSpPr txBox="1">
            <a:spLocks/>
          </p:cNvSpPr>
          <p:nvPr/>
        </p:nvSpPr>
        <p:spPr>
          <a:xfrm>
            <a:off x="4304088" y="3894935"/>
            <a:ext cx="3930869" cy="16321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Ecotourism</a:t>
            </a:r>
          </a:p>
        </p:txBody>
      </p:sp>
      <p:sp>
        <p:nvSpPr>
          <p:cNvPr id="13" name="Titolo 1">
            <a:extLst>
              <a:ext uri="{FF2B5EF4-FFF2-40B4-BE49-F238E27FC236}">
                <a16:creationId xmlns:a16="http://schemas.microsoft.com/office/drawing/2014/main" id="{F385EBBA-32D1-1559-9F5A-1B576BCBD374}"/>
              </a:ext>
            </a:extLst>
          </p:cNvPr>
          <p:cNvSpPr txBox="1">
            <a:spLocks/>
          </p:cNvSpPr>
          <p:nvPr/>
        </p:nvSpPr>
        <p:spPr>
          <a:xfrm>
            <a:off x="7807106" y="2138595"/>
            <a:ext cx="3930869" cy="16321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Eco-cultural tourism</a:t>
            </a:r>
          </a:p>
        </p:txBody>
      </p:sp>
    </p:spTree>
    <p:extLst>
      <p:ext uri="{BB962C8B-B14F-4D97-AF65-F5344CB8AC3E}">
        <p14:creationId xmlns:p14="http://schemas.microsoft.com/office/powerpoint/2010/main" val="4206322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9160042" cy="1325563"/>
          </a:xfrm>
        </p:spPr>
        <p:txBody>
          <a:bodyPr wrap="square" anchor="ctr">
            <a:normAutofit/>
          </a:bodyPr>
          <a:lstStyle/>
          <a:p>
            <a:r>
              <a:rPr lang="en-US" b="1" dirty="0">
                <a:solidFill>
                  <a:srgbClr val="6B801F"/>
                </a:solidFill>
              </a:rPr>
              <a:t>Principles of ecotourism (TIES)</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537411" y="2686144"/>
            <a:ext cx="2438400" cy="2031325"/>
          </a:xfrm>
          <a:prstGeom prst="rect">
            <a:avLst/>
          </a:prstGeom>
          <a:noFill/>
        </p:spPr>
        <p:txBody>
          <a:bodyPr wrap="square">
            <a:spAutoFit/>
          </a:bodyPr>
          <a:lstStyle/>
          <a:p>
            <a:pPr lvl="0"/>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Improve the understanding of the political, social and environmental background of people from different countries</a:t>
            </a:r>
          </a:p>
        </p:txBody>
      </p:sp>
      <p:sp>
        <p:nvSpPr>
          <p:cNvPr id="8" name="TextBox 7">
            <a:extLst>
              <a:ext uri="{FF2B5EF4-FFF2-40B4-BE49-F238E27FC236}">
                <a16:creationId xmlns:a16="http://schemas.microsoft.com/office/drawing/2014/main" id="{8D4166CC-7A8F-A966-3D66-EE1E9AC01306}"/>
              </a:ext>
            </a:extLst>
          </p:cNvPr>
          <p:cNvSpPr txBox="1"/>
          <p:nvPr/>
        </p:nvSpPr>
        <p:spPr>
          <a:xfrm>
            <a:off x="4122820" y="2573849"/>
            <a:ext cx="7002379" cy="3281989"/>
          </a:xfrm>
          <a:prstGeom prst="rect">
            <a:avLst/>
          </a:prstGeom>
          <a:noFill/>
        </p:spPr>
        <p:txBody>
          <a:bodyPr wrap="square">
            <a:spAutoFit/>
          </a:bodyPr>
          <a:lstStyle/>
          <a:p>
            <a:pPr marL="114300">
              <a:lnSpc>
                <a:spcPct val="125000"/>
              </a:lnSpc>
            </a:pPr>
            <a:r>
              <a:rPr lang="en-US" sz="2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should foster cross-cultural understanding and awareness by providing opportunities for visitors to learn about the political, social, and environmental contexts of the destinations they visit.</a:t>
            </a: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887607" cy="887607"/>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sz="2800" b="1" dirty="0">
                <a:solidFill>
                  <a:srgbClr val="D6F248"/>
                </a:solidFill>
                <a:latin typeface="Open Sans" panose="020B0606030504020204" pitchFamily="34" charset="0"/>
                <a:ea typeface="Open Sans" panose="020B0606030504020204" pitchFamily="34" charset="0"/>
                <a:cs typeface="Open Sans" panose="020B0606030504020204" pitchFamily="34" charset="0"/>
              </a:rPr>
              <a:t>06</a:t>
            </a:r>
            <a:endParaRPr lang="en-HR" sz="20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8621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879885" y="389189"/>
            <a:ext cx="9962148" cy="1325563"/>
          </a:xfrm>
        </p:spPr>
        <p:txBody>
          <a:bodyPr wrap="square" anchor="ctr">
            <a:normAutofit/>
          </a:bodyPr>
          <a:lstStyle/>
          <a:p>
            <a:pPr algn="ctr"/>
            <a:r>
              <a:rPr lang="en-US" b="1" dirty="0">
                <a:solidFill>
                  <a:srgbClr val="6B801F"/>
                </a:solidFill>
              </a:rPr>
              <a:t>What is ecotourism and why should we be ecotourists?</a:t>
            </a:r>
            <a:endParaRPr lang="it-IT" b="1" dirty="0">
              <a:solidFill>
                <a:srgbClr val="6B801F"/>
              </a:solidFill>
            </a:endParaRPr>
          </a:p>
        </p:txBody>
      </p:sp>
      <p:pic>
        <p:nvPicPr>
          <p:cNvPr id="4" name="Picture 3" descr="A red and white play button&#10;&#10;Description automatically generated">
            <a:hlinkClick r:id="rId2" tooltip="DURATION: 1:30"/>
            <a:extLst>
              <a:ext uri="{FF2B5EF4-FFF2-40B4-BE49-F238E27FC236}">
                <a16:creationId xmlns:a16="http://schemas.microsoft.com/office/drawing/2014/main" id="{72AF07AC-9309-3BC7-FBBB-A3606D17CB54}"/>
              </a:ext>
            </a:extLst>
          </p:cNvPr>
          <p:cNvPicPr>
            <a:picLocks noChangeAspect="1"/>
          </p:cNvPicPr>
          <p:nvPr/>
        </p:nvPicPr>
        <p:blipFill>
          <a:blip r:embed="rId3"/>
          <a:stretch>
            <a:fillRect/>
          </a:stretch>
        </p:blipFill>
        <p:spPr>
          <a:xfrm>
            <a:off x="3632280" y="2320174"/>
            <a:ext cx="4457358" cy="3138433"/>
          </a:xfrm>
          <a:prstGeom prst="rect">
            <a:avLst/>
          </a:prstGeom>
        </p:spPr>
      </p:pic>
      <p:sp>
        <p:nvSpPr>
          <p:cNvPr id="6" name="Titolo 4">
            <a:extLst>
              <a:ext uri="{FF2B5EF4-FFF2-40B4-BE49-F238E27FC236}">
                <a16:creationId xmlns:a16="http://schemas.microsoft.com/office/drawing/2014/main" id="{E0E324F3-4367-B132-32E5-D1B2A4A1C27B}"/>
              </a:ext>
            </a:extLst>
          </p:cNvPr>
          <p:cNvSpPr txBox="1">
            <a:spLocks/>
          </p:cNvSpPr>
          <p:nvPr/>
        </p:nvSpPr>
        <p:spPr>
          <a:xfrm>
            <a:off x="879885" y="5526171"/>
            <a:ext cx="9962148" cy="60542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1800" b="1" dirty="0">
                <a:solidFill>
                  <a:srgbClr val="6B801F"/>
                </a:solidFill>
              </a:rPr>
              <a:t>CLICK TO PLAY</a:t>
            </a:r>
            <a:endParaRPr lang="it-IT" sz="1800" b="1" dirty="0">
              <a:solidFill>
                <a:srgbClr val="6B801F"/>
              </a:solidFill>
            </a:endParaRPr>
          </a:p>
        </p:txBody>
      </p:sp>
      <p:sp>
        <p:nvSpPr>
          <p:cNvPr id="7" name="Titolo 4">
            <a:extLst>
              <a:ext uri="{FF2B5EF4-FFF2-40B4-BE49-F238E27FC236}">
                <a16:creationId xmlns:a16="http://schemas.microsoft.com/office/drawing/2014/main" id="{EC7AEBD2-9D45-9D42-5F50-9C13AAA0564D}"/>
              </a:ext>
            </a:extLst>
          </p:cNvPr>
          <p:cNvSpPr txBox="1">
            <a:spLocks/>
          </p:cNvSpPr>
          <p:nvPr/>
        </p:nvSpPr>
        <p:spPr>
          <a:xfrm>
            <a:off x="879885" y="1680970"/>
            <a:ext cx="9962148" cy="60542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1800" b="1" dirty="0">
                <a:solidFill>
                  <a:srgbClr val="6B801F"/>
                </a:solidFill>
              </a:rPr>
              <a:t>Duration: 13 mins</a:t>
            </a:r>
            <a:endParaRPr lang="it-IT" sz="1800" b="1" dirty="0">
              <a:solidFill>
                <a:srgbClr val="6B801F"/>
              </a:solidFill>
            </a:endParaRPr>
          </a:p>
        </p:txBody>
      </p:sp>
    </p:spTree>
    <p:extLst>
      <p:ext uri="{BB962C8B-B14F-4D97-AF65-F5344CB8AC3E}">
        <p14:creationId xmlns:p14="http://schemas.microsoft.com/office/powerpoint/2010/main" val="214839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OF ECOTOURISM DESTINATIONS 1</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09" y="2209936"/>
            <a:ext cx="11117181" cy="4027962"/>
          </a:xfrm>
          <a:prstGeom prst="rect">
            <a:avLst/>
          </a:prstGeom>
          <a:noFill/>
        </p:spPr>
        <p:txBody>
          <a:bodyPr wrap="square">
            <a:spAutoFit/>
          </a:bodyPr>
          <a:lstStyle/>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A recent study by the </a:t>
            </a:r>
            <a:r>
              <a:rPr lang="en-US" sz="18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Observatorio</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de </a:t>
            </a:r>
            <a:r>
              <a:rPr lang="en-US" sz="18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Ecoturismo</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a:t>
            </a:r>
            <a:r>
              <a:rPr lang="en-US" sz="18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en</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a:t>
            </a:r>
            <a:r>
              <a:rPr lang="en-US" sz="18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España</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(Spanish Ecotourism  Observatory) has revealed how ecotourism in Spain is transforming its economic  landscape, especially in its most rural areas and  shown the overwhelmingly positive impacts that ecotourism is having  on Spain’s most rural areas. </a:t>
            </a:r>
          </a:p>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Spanish Ecotourism Observatory is an initiative created  by the Secretary of State for Tourism and the Association of Ecotourism in Spain in 2017 with the goal of identifying and tracking the success of ecotourism in 2019 and the  corresponding impact ecotourism has had in Spain’s most rural areas. </a:t>
            </a:r>
          </a:p>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In 2019, </a:t>
            </a: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289 ecotourism accommodation business received an estimated total of  781.654 guests </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producing an economic impact of </a:t>
            </a: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over €230 million</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Meanwhile, 208 sustainable tourism activity companies received over 1.3 million clients, generating an  economic impact of over €160 million and directly creating 1.414 jobs. </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How ecotourism is transforming Spain’s most rural areas</a:t>
            </a:r>
            <a:endParaRPr lang="it-IT" sz="8000" b="1" dirty="0">
              <a:solidFill>
                <a:srgbClr val="6B801F"/>
              </a:solidFill>
            </a:endParaRPr>
          </a:p>
        </p:txBody>
      </p:sp>
      <p:sp>
        <p:nvSpPr>
          <p:cNvPr id="4" name="TextBox 3">
            <a:extLst>
              <a:ext uri="{FF2B5EF4-FFF2-40B4-BE49-F238E27FC236}">
                <a16:creationId xmlns:a16="http://schemas.microsoft.com/office/drawing/2014/main" id="{8AC7561B-1C5E-C03B-5A5B-4C8521BF577F}"/>
              </a:ext>
            </a:extLst>
          </p:cNvPr>
          <p:cNvSpPr txBox="1"/>
          <p:nvPr/>
        </p:nvSpPr>
        <p:spPr>
          <a:xfrm>
            <a:off x="834190" y="6367615"/>
            <a:ext cx="10090484" cy="338554"/>
          </a:xfrm>
          <a:prstGeom prst="rect">
            <a:avLst/>
          </a:prstGeom>
          <a:noFill/>
        </p:spPr>
        <p:txBody>
          <a:bodyPr wrap="square">
            <a:spAutoFit/>
          </a:bodyPr>
          <a:lstStyle/>
          <a:p>
            <a:pPr>
              <a:buClr>
                <a:srgbClr val="6B801F"/>
              </a:buClr>
            </a:pPr>
            <a:r>
              <a:rPr lang="en-US" sz="16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ecotouristinspain.com/how-a-new-ecotourism-model-is-transforming spains-most-rural-areas/</a:t>
            </a:r>
            <a:endParaRPr lang="en-US" sz="1600" b="1" noProof="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76C7098F-BB35-EB78-45E7-97154C9130DE}"/>
              </a:ext>
            </a:extLst>
          </p:cNvPr>
          <p:cNvPicPr>
            <a:picLocks noChangeAspect="1"/>
          </p:cNvPicPr>
          <p:nvPr/>
        </p:nvPicPr>
        <p:blipFill>
          <a:blip r:embed="rId2"/>
          <a:stretch>
            <a:fillRect/>
          </a:stretch>
        </p:blipFill>
        <p:spPr>
          <a:xfrm>
            <a:off x="537409" y="6416575"/>
            <a:ext cx="240633" cy="240633"/>
          </a:xfrm>
          <a:prstGeom prst="rect">
            <a:avLst/>
          </a:prstGeom>
        </p:spPr>
      </p:pic>
    </p:spTree>
    <p:extLst>
      <p:ext uri="{BB962C8B-B14F-4D97-AF65-F5344CB8AC3E}">
        <p14:creationId xmlns:p14="http://schemas.microsoft.com/office/powerpoint/2010/main" val="315338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OF ECOTOURISM DESTINATIONS 2</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09" y="2209936"/>
            <a:ext cx="11117181" cy="4980787"/>
          </a:xfrm>
          <a:prstGeom prst="rect">
            <a:avLst/>
          </a:prstGeom>
          <a:noFill/>
        </p:spPr>
        <p:txBody>
          <a:bodyPr wrap="square">
            <a:spAutoFit/>
          </a:bodyPr>
          <a:lstStyle/>
          <a:p>
            <a:pPr lvl="0">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Lanzarote is a UNESCO Biosphere Reserve known for its unique volcanic landscapes and commitment to sustainable tourism practices.</a:t>
            </a:r>
          </a:p>
          <a:p>
            <a:pPr>
              <a:lnSpc>
                <a:spcPct val="125000"/>
              </a:lnSpc>
              <a:spcAft>
                <a:spcPts val="600"/>
              </a:spcAft>
            </a:pPr>
            <a:r>
              <a:rPr lang="en-US" sz="24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The island has implemented strict environmental regulations, such as limiting high-rise buildings, promoting renewable energy, and protecting natural areas.</a:t>
            </a:r>
          </a:p>
          <a:p>
            <a:pPr>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explore the island's natural wonders, such as the </a:t>
            </a:r>
            <a:r>
              <a:rPr lang="en-US" sz="24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Timanfaya</a:t>
            </a: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 National Park, while staying in eco-friendly accommodations and supporting local businesses.</a:t>
            </a:r>
          </a:p>
          <a:p>
            <a:pPr>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a:p>
            <a:pPr lvl="0">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Lanzarote, Canary Islands (Spain)</a:t>
            </a:r>
            <a:endParaRPr lang="it-IT" b="1" dirty="0">
              <a:solidFill>
                <a:srgbClr val="6B801F"/>
              </a:solidFill>
            </a:endParaRPr>
          </a:p>
        </p:txBody>
      </p:sp>
    </p:spTree>
    <p:extLst>
      <p:ext uri="{BB962C8B-B14F-4D97-AF65-F5344CB8AC3E}">
        <p14:creationId xmlns:p14="http://schemas.microsoft.com/office/powerpoint/2010/main" val="3210538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OF ECOTOURISM DESTINATIONS 3</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09" y="1644317"/>
            <a:ext cx="11117181" cy="4519122"/>
          </a:xfrm>
          <a:prstGeom prst="rect">
            <a:avLst/>
          </a:prstGeom>
          <a:noFill/>
        </p:spPr>
        <p:txBody>
          <a:bodyPr wrap="square">
            <a:spAutoFit/>
          </a:bodyPr>
          <a:lstStyle/>
          <a:p>
            <a:pPr lvl="0">
              <a:lnSpc>
                <a:spcPct val="125000"/>
              </a:lnSpc>
              <a:spcAft>
                <a:spcPts val="600"/>
              </a:spcAft>
            </a:pPr>
            <a:r>
              <a:rPr lang="en-US" sz="2400"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Soca Valley is a region in western Slovenia, known for its crystal-clear rivers, lush forests, and outdoor adventure opportunities.</a:t>
            </a:r>
          </a:p>
          <a:p>
            <a:pPr>
              <a:lnSpc>
                <a:spcPct val="125000"/>
              </a:lnSpc>
              <a:spcAft>
                <a:spcPts val="600"/>
              </a:spcAft>
            </a:pPr>
            <a:r>
              <a:rPr lang="en-US" sz="2400"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region promotes eco-tourism practices, such as eco-friendly accommodations, local food production, and low-impact activities like hiking, cycling, and river sports.</a:t>
            </a:r>
          </a:p>
          <a:p>
            <a:pPr>
              <a:lnSpc>
                <a:spcPct val="125000"/>
              </a:lnSpc>
              <a:spcAft>
                <a:spcPts val="600"/>
              </a:spcAft>
            </a:pPr>
            <a:r>
              <a:rPr lang="en-US" sz="2400"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explore the valley's natural beauty, learn about its history and culture, and support local communities through responsible tourism.</a:t>
            </a: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a:p>
            <a:pPr>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a:p>
            <a:pPr lvl="0">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7"/>
            <a:ext cx="9063789" cy="96942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err="1">
                <a:solidFill>
                  <a:srgbClr val="6B801F"/>
                </a:solidFill>
              </a:rPr>
              <a:t>Soča</a:t>
            </a:r>
            <a:r>
              <a:rPr lang="en-US" b="1" dirty="0">
                <a:solidFill>
                  <a:srgbClr val="6B801F"/>
                </a:solidFill>
              </a:rPr>
              <a:t> Valley (Slovenia)</a:t>
            </a:r>
            <a:endParaRPr lang="it-IT" b="1" dirty="0">
              <a:solidFill>
                <a:srgbClr val="6B801F"/>
              </a:solidFill>
            </a:endParaRPr>
          </a:p>
        </p:txBody>
      </p:sp>
    </p:spTree>
    <p:extLst>
      <p:ext uri="{BB962C8B-B14F-4D97-AF65-F5344CB8AC3E}">
        <p14:creationId xmlns:p14="http://schemas.microsoft.com/office/powerpoint/2010/main" val="267229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OF ECOTOURISM DESTINATIONS 3</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09" y="1644317"/>
            <a:ext cx="11117181" cy="4519122"/>
          </a:xfrm>
          <a:prstGeom prst="rect">
            <a:avLst/>
          </a:prstGeom>
          <a:noFill/>
        </p:spPr>
        <p:txBody>
          <a:bodyPr wrap="square">
            <a:spAutoFit/>
          </a:bodyPr>
          <a:lstStyle/>
          <a:p>
            <a:pPr lvl="0">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Lapland, the northernmost region of Finland, is known for its pristine wilderness, stunning Northern Lights, and the indigenous Sami culture.</a:t>
            </a:r>
          </a:p>
          <a:p>
            <a:pPr>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Ecotourism activities in Lapland include hiking, cross-country skiing, and staying in eco-friendly accommodations like glass igloos and traditional Sami tents.</a:t>
            </a:r>
          </a:p>
          <a:p>
            <a:pPr>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learn about Sami culture, participate in reindeer sledding, and support local communities through responsible tourism practices.</a:t>
            </a:r>
          </a:p>
          <a:p>
            <a:pPr>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a:p>
            <a:pPr lvl="0">
              <a:lnSpc>
                <a:spcPct val="125000"/>
              </a:lnSpc>
              <a:spcAft>
                <a:spcPts val="600"/>
              </a:spcAft>
            </a:pPr>
            <a:endPar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7"/>
            <a:ext cx="9063789" cy="96942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Lapland (Finland)</a:t>
            </a:r>
            <a:endParaRPr lang="it-IT" b="1" dirty="0">
              <a:solidFill>
                <a:srgbClr val="6B801F"/>
              </a:solidFill>
            </a:endParaRPr>
          </a:p>
        </p:txBody>
      </p:sp>
    </p:spTree>
    <p:extLst>
      <p:ext uri="{BB962C8B-B14F-4D97-AF65-F5344CB8AC3E}">
        <p14:creationId xmlns:p14="http://schemas.microsoft.com/office/powerpoint/2010/main" val="1254830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5" name="Picture 4" descr="A screenshot of a video game&#10;&#10;Description automatically generated">
            <a:extLst>
              <a:ext uri="{FF2B5EF4-FFF2-40B4-BE49-F238E27FC236}">
                <a16:creationId xmlns:a16="http://schemas.microsoft.com/office/drawing/2014/main" id="{BB8620CC-E5E4-E97E-038A-6B7A8CB6E8EE}"/>
              </a:ext>
            </a:extLst>
          </p:cNvPr>
          <p:cNvPicPr>
            <a:picLocks noChangeAspect="1"/>
          </p:cNvPicPr>
          <p:nvPr/>
        </p:nvPicPr>
        <p:blipFill>
          <a:blip r:embed="rId3"/>
          <a:stretch>
            <a:fillRect/>
          </a:stretch>
        </p:blipFill>
        <p:spPr>
          <a:xfrm>
            <a:off x="2466" y="0"/>
            <a:ext cx="12189533" cy="6859388"/>
          </a:xfrm>
          <a:prstGeom prst="rect">
            <a:avLst/>
          </a:prstGeom>
        </p:spPr>
      </p:pic>
      <p:sp>
        <p:nvSpPr>
          <p:cNvPr id="6" name="Titolo 1">
            <a:extLst>
              <a:ext uri="{FF2B5EF4-FFF2-40B4-BE49-F238E27FC236}">
                <a16:creationId xmlns:a16="http://schemas.microsoft.com/office/drawing/2014/main" id="{F767AF6D-6423-A98F-FE18-C7ED10A5AB1B}"/>
              </a:ext>
            </a:extLst>
          </p:cNvPr>
          <p:cNvSpPr txBox="1">
            <a:spLocks/>
          </p:cNvSpPr>
          <p:nvPr/>
        </p:nvSpPr>
        <p:spPr>
          <a:xfrm>
            <a:off x="359583" y="109928"/>
            <a:ext cx="1695345"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3</a:t>
            </a:r>
          </a:p>
        </p:txBody>
      </p:sp>
      <p:sp>
        <p:nvSpPr>
          <p:cNvPr id="7" name="Titolo 1">
            <a:extLst>
              <a:ext uri="{FF2B5EF4-FFF2-40B4-BE49-F238E27FC236}">
                <a16:creationId xmlns:a16="http://schemas.microsoft.com/office/drawing/2014/main" id="{BDF961C4-F18F-3B4B-C1C8-5654BBD5F286}"/>
              </a:ext>
            </a:extLst>
          </p:cNvPr>
          <p:cNvSpPr txBox="1">
            <a:spLocks/>
          </p:cNvSpPr>
          <p:nvPr/>
        </p:nvSpPr>
        <p:spPr>
          <a:xfrm>
            <a:off x="702514" y="1777350"/>
            <a:ext cx="5276255"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66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Eco-cultural tourism</a:t>
            </a:r>
          </a:p>
        </p:txBody>
      </p:sp>
    </p:spTree>
    <p:extLst>
      <p:ext uri="{BB962C8B-B14F-4D97-AF65-F5344CB8AC3E}">
        <p14:creationId xmlns:p14="http://schemas.microsoft.com/office/powerpoint/2010/main" val="3920585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8317831" cy="1325563"/>
          </a:xfrm>
        </p:spPr>
        <p:txBody>
          <a:bodyPr wrap="square" anchor="ctr">
            <a:normAutofit/>
          </a:bodyPr>
          <a:lstStyle/>
          <a:p>
            <a:r>
              <a:rPr lang="en-US" b="1" dirty="0">
                <a:solidFill>
                  <a:srgbClr val="6B801F"/>
                </a:solidFill>
              </a:rPr>
              <a:t>What is eco-cultural tourism?</a:t>
            </a:r>
            <a:endParaRPr lang="it-IT" b="1" dirty="0">
              <a:solidFill>
                <a:srgbClr val="6B801F"/>
              </a:solidFill>
            </a:endParaRPr>
          </a:p>
        </p:txBody>
      </p:sp>
      <p:sp>
        <p:nvSpPr>
          <p:cNvPr id="6" name="TextBox 5">
            <a:extLst>
              <a:ext uri="{FF2B5EF4-FFF2-40B4-BE49-F238E27FC236}">
                <a16:creationId xmlns:a16="http://schemas.microsoft.com/office/drawing/2014/main" id="{6189EABB-D450-D63C-2572-84947838FB7A}"/>
              </a:ext>
            </a:extLst>
          </p:cNvPr>
          <p:cNvSpPr txBox="1"/>
          <p:nvPr/>
        </p:nvSpPr>
        <p:spPr>
          <a:xfrm>
            <a:off x="537411" y="1584660"/>
            <a:ext cx="7892715" cy="4832861"/>
          </a:xfrm>
          <a:prstGeom prst="rect">
            <a:avLst/>
          </a:prstGeom>
          <a:noFill/>
        </p:spPr>
        <p:txBody>
          <a:bodyPr wrap="square">
            <a:spAutoFit/>
          </a:bodyPr>
          <a:lstStyle/>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is a </a:t>
            </a:r>
            <a:r>
              <a:rPr lang="en-US" sz="20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form of sustainable tourism that focuses on the responsible exploration and appreciation of both natural and cultural heritage.</a:t>
            </a: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 </a:t>
            </a:r>
          </a:p>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It combines the principles of ecotourism, which emphasizes the conservation of natural resources and biodiversity, with cultural tourism based on the learning, celebration, discovery and preservation of local cultures, traditions, and ways of life.</a:t>
            </a:r>
          </a:p>
          <a:p>
            <a:pPr>
              <a:lnSpc>
                <a:spcPct val="125000"/>
              </a:lnSpc>
              <a:spcAft>
                <a:spcPts val="600"/>
              </a:spcAft>
            </a:pPr>
            <a:r>
              <a:rPr lang="en-US" sz="2000" dirty="0">
                <a:solidFill>
                  <a:srgbClr val="6B801F"/>
                </a:solidFill>
                <a:latin typeface="Open Sans" panose="020B0606030504020204" pitchFamily="34" charset="0"/>
                <a:ea typeface="Open Sans" panose="020B0606030504020204" pitchFamily="34" charset="0"/>
                <a:cs typeface="Open Sans" panose="020B0606030504020204" pitchFamily="34" charset="0"/>
              </a:rPr>
              <a:t>By combining the principles of ecotourism and cultural tourism, eco-cultural tourism aims to create a mutually beneficial relationship between tourism, the environment, and local communities, ensuring the long-term sustainability of both natural and cultural resources.</a:t>
            </a:r>
            <a:endParaRPr lang="it-IT" sz="2000"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3" name="Picture 12" descr="A kite with strings on a black background&#10;&#10;Description automatically generated">
            <a:extLst>
              <a:ext uri="{FF2B5EF4-FFF2-40B4-BE49-F238E27FC236}">
                <a16:creationId xmlns:a16="http://schemas.microsoft.com/office/drawing/2014/main" id="{5866C3CD-1FAB-3720-9A39-7768D68003ED}"/>
              </a:ext>
            </a:extLst>
          </p:cNvPr>
          <p:cNvPicPr>
            <a:picLocks noChangeAspect="1"/>
          </p:cNvPicPr>
          <p:nvPr/>
        </p:nvPicPr>
        <p:blipFill>
          <a:blip r:embed="rId2"/>
          <a:stretch>
            <a:fillRect/>
          </a:stretch>
        </p:blipFill>
        <p:spPr>
          <a:xfrm>
            <a:off x="7072365" y="-191679"/>
            <a:ext cx="5370490" cy="6858000"/>
          </a:xfrm>
          <a:prstGeom prst="rect">
            <a:avLst/>
          </a:prstGeom>
        </p:spPr>
      </p:pic>
    </p:spTree>
    <p:extLst>
      <p:ext uri="{BB962C8B-B14F-4D97-AF65-F5344CB8AC3E}">
        <p14:creationId xmlns:p14="http://schemas.microsoft.com/office/powerpoint/2010/main" val="1652011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65125"/>
            <a:ext cx="10146631" cy="1325563"/>
          </a:xfrm>
        </p:spPr>
        <p:txBody>
          <a:bodyPr wrap="square" anchor="ctr">
            <a:normAutofit/>
          </a:bodyPr>
          <a:lstStyle/>
          <a:p>
            <a:r>
              <a:rPr lang="en-US" b="1" dirty="0">
                <a:solidFill>
                  <a:srgbClr val="6B801F"/>
                </a:solidFill>
              </a:rPr>
              <a:t>Key aspects of eco-cultural tourism</a:t>
            </a:r>
            <a:endParaRPr lang="it-IT" b="1" dirty="0">
              <a:solidFill>
                <a:srgbClr val="6B801F"/>
              </a:solidFill>
            </a:endParaRPr>
          </a:p>
        </p:txBody>
      </p:sp>
      <p:sp>
        <p:nvSpPr>
          <p:cNvPr id="4" name="TextBox 3">
            <a:extLst>
              <a:ext uri="{FF2B5EF4-FFF2-40B4-BE49-F238E27FC236}">
                <a16:creationId xmlns:a16="http://schemas.microsoft.com/office/drawing/2014/main" id="{90ADFD2D-3C19-CC00-2F6D-D3F743B39A3B}"/>
              </a:ext>
            </a:extLst>
          </p:cNvPr>
          <p:cNvSpPr txBox="1"/>
          <p:nvPr/>
        </p:nvSpPr>
        <p:spPr>
          <a:xfrm>
            <a:off x="1219200" y="1690689"/>
            <a:ext cx="2671011" cy="2225802"/>
          </a:xfrm>
          <a:prstGeom prst="rect">
            <a:avLst/>
          </a:prstGeom>
          <a:noFill/>
        </p:spPr>
        <p:txBody>
          <a:bodyPr wrap="square">
            <a:spAutoFit/>
          </a:bodyPr>
          <a:lstStyle/>
          <a:p>
            <a:pPr lvl="0">
              <a:lnSpc>
                <a:spcPct val="125000"/>
              </a:lnSpc>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ENVIRONMENTAL CONSERVATION: </a:t>
            </a:r>
            <a:b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b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promotes the protection of natural habitats, ecosystems, and wildlife while minimizing the negative impact of tourism on the environment.</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Oval 20">
            <a:extLst>
              <a:ext uri="{FF2B5EF4-FFF2-40B4-BE49-F238E27FC236}">
                <a16:creationId xmlns:a16="http://schemas.microsoft.com/office/drawing/2014/main" id="{3FAF9B0C-65EC-1E17-6840-40F59F3081DC}"/>
              </a:ext>
            </a:extLst>
          </p:cNvPr>
          <p:cNvSpPr/>
          <p:nvPr/>
        </p:nvSpPr>
        <p:spPr>
          <a:xfrm>
            <a:off x="537411" y="174461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01</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Oval 1">
            <a:extLst>
              <a:ext uri="{FF2B5EF4-FFF2-40B4-BE49-F238E27FC236}">
                <a16:creationId xmlns:a16="http://schemas.microsoft.com/office/drawing/2014/main" id="{1F3CECC3-DDF8-9564-CC6B-0D1C580B7BB5}"/>
              </a:ext>
            </a:extLst>
          </p:cNvPr>
          <p:cNvSpPr/>
          <p:nvPr/>
        </p:nvSpPr>
        <p:spPr>
          <a:xfrm>
            <a:off x="4138861" y="174461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02</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CCA2C2B1-BB35-C9A2-0220-5A0115ED92C8}"/>
              </a:ext>
            </a:extLst>
          </p:cNvPr>
          <p:cNvSpPr txBox="1"/>
          <p:nvPr/>
        </p:nvSpPr>
        <p:spPr>
          <a:xfrm>
            <a:off x="4844715" y="1690688"/>
            <a:ext cx="2775284" cy="2225802"/>
          </a:xfrm>
          <a:prstGeom prst="rect">
            <a:avLst/>
          </a:prstGeom>
          <a:noFill/>
        </p:spPr>
        <p:txBody>
          <a:bodyPr wrap="square">
            <a:spAutoFit/>
          </a:bodyPr>
          <a:lstStyle/>
          <a:p>
            <a:pPr lvl="0">
              <a:lnSpc>
                <a:spcPct val="125000"/>
              </a:lnSpc>
              <a:spcAft>
                <a:spcPts val="600"/>
              </a:spcAft>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CULTURAL PRESERVATION: </a:t>
            </a: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It encourages the safeguarding and promotion of local cultures, traditions, arts, crafts, and heritage sites, ensuring that they are respected and maintained for future generations.</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62C9CFDF-C4D3-3F84-C5D5-C8EF7C67049C}"/>
              </a:ext>
            </a:extLst>
          </p:cNvPr>
          <p:cNvSpPr/>
          <p:nvPr/>
        </p:nvSpPr>
        <p:spPr>
          <a:xfrm>
            <a:off x="7868650" y="174461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03</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FF8816A-59B2-D4E9-4260-C7F460B2C831}"/>
              </a:ext>
            </a:extLst>
          </p:cNvPr>
          <p:cNvSpPr txBox="1"/>
          <p:nvPr/>
        </p:nvSpPr>
        <p:spPr>
          <a:xfrm>
            <a:off x="8574503" y="1690688"/>
            <a:ext cx="3176337" cy="2225802"/>
          </a:xfrm>
          <a:prstGeom prst="rect">
            <a:avLst/>
          </a:prstGeom>
          <a:noFill/>
        </p:spPr>
        <p:txBody>
          <a:bodyPr wrap="square">
            <a:spAutoFit/>
          </a:bodyPr>
          <a:lstStyle/>
          <a:p>
            <a:pPr lvl="0">
              <a:lnSpc>
                <a:spcPct val="125000"/>
              </a:lnSpc>
              <a:spcAft>
                <a:spcPts val="600"/>
              </a:spcAft>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COMMUNITY INVOLVEMENT: </a:t>
            </a: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actively involves local communities in the planning, management, and benefits of tourism activities, providing them with economic opportunities and empowering them to preserve their cultural identity.</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44BF6371-3D43-0CFF-7104-C86A49B71E01}"/>
              </a:ext>
            </a:extLst>
          </p:cNvPr>
          <p:cNvSpPr txBox="1"/>
          <p:nvPr/>
        </p:nvSpPr>
        <p:spPr>
          <a:xfrm>
            <a:off x="1219200" y="4121069"/>
            <a:ext cx="2671011" cy="2495107"/>
          </a:xfrm>
          <a:prstGeom prst="rect">
            <a:avLst/>
          </a:prstGeom>
          <a:noFill/>
        </p:spPr>
        <p:txBody>
          <a:bodyPr wrap="square">
            <a:spAutoFit/>
          </a:bodyPr>
          <a:lstStyle/>
          <a:p>
            <a:pPr lvl="0">
              <a:lnSpc>
                <a:spcPct val="125000"/>
              </a:lnSpc>
              <a:spcAft>
                <a:spcPts val="600"/>
              </a:spcAft>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AUTHENTIC EXPERIENCES: </a:t>
            </a: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engage in genuine, immersive experiences that allow them to connect with the natural environment and local cultures, fostering a deeper understanding and appreciation of the destinations they visit.</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250C3761-FF66-D4D3-0020-3F12CF4D5A50}"/>
              </a:ext>
            </a:extLst>
          </p:cNvPr>
          <p:cNvSpPr/>
          <p:nvPr/>
        </p:nvSpPr>
        <p:spPr>
          <a:xfrm>
            <a:off x="537411" y="417499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04</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88DABFF6-6A1A-4FAF-11E3-3A99A1ABD4AA}"/>
              </a:ext>
            </a:extLst>
          </p:cNvPr>
          <p:cNvSpPr/>
          <p:nvPr/>
        </p:nvSpPr>
        <p:spPr>
          <a:xfrm>
            <a:off x="4138861" y="417499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05</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A650617A-3A1F-CFB5-1D22-7624734925BF}"/>
              </a:ext>
            </a:extLst>
          </p:cNvPr>
          <p:cNvSpPr txBox="1"/>
          <p:nvPr/>
        </p:nvSpPr>
        <p:spPr>
          <a:xfrm>
            <a:off x="4844715" y="4121068"/>
            <a:ext cx="2775284" cy="2225802"/>
          </a:xfrm>
          <a:prstGeom prst="rect">
            <a:avLst/>
          </a:prstGeom>
          <a:noFill/>
        </p:spPr>
        <p:txBody>
          <a:bodyPr wrap="square">
            <a:spAutoFit/>
          </a:bodyPr>
          <a:lstStyle/>
          <a:p>
            <a:pPr lvl="0">
              <a:lnSpc>
                <a:spcPct val="125000"/>
              </a:lnSpc>
              <a:spcAft>
                <a:spcPts val="600"/>
              </a:spcAft>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SUSTAINABLE PRACTICES: </a:t>
            </a: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operators adopt environmentally friendly practices, such as using renewable energy, reducing waste, and supporting local businesses that adhere to sustainable principles.</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A9766824-0410-AAF3-AB39-297863E4CF2F}"/>
              </a:ext>
            </a:extLst>
          </p:cNvPr>
          <p:cNvSpPr/>
          <p:nvPr/>
        </p:nvSpPr>
        <p:spPr>
          <a:xfrm>
            <a:off x="7868650" y="4174992"/>
            <a:ext cx="577515" cy="577515"/>
          </a:xfrm>
          <a:prstGeom prst="ellipse">
            <a:avLst/>
          </a:prstGeom>
          <a:solidFill>
            <a:srgbClr val="97B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R" b="1" dirty="0">
                <a:solidFill>
                  <a:srgbClr val="D6F248"/>
                </a:solidFill>
                <a:latin typeface="Open Sans" panose="020B0606030504020204" pitchFamily="34" charset="0"/>
                <a:ea typeface="Open Sans" panose="020B0606030504020204" pitchFamily="34" charset="0"/>
                <a:cs typeface="Open Sans" panose="020B0606030504020204" pitchFamily="34" charset="0"/>
              </a:rPr>
              <a:t>06</a:t>
            </a:r>
            <a:endParaRPr lang="en-HR" sz="1100" b="1" dirty="0">
              <a:solidFill>
                <a:srgbClr val="D6F24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4268815C-A00F-0AA8-5E87-E0881A5DFE89}"/>
              </a:ext>
            </a:extLst>
          </p:cNvPr>
          <p:cNvSpPr txBox="1"/>
          <p:nvPr/>
        </p:nvSpPr>
        <p:spPr>
          <a:xfrm>
            <a:off x="8574503" y="4121068"/>
            <a:ext cx="3176337" cy="2225802"/>
          </a:xfrm>
          <a:prstGeom prst="rect">
            <a:avLst/>
          </a:prstGeom>
          <a:noFill/>
        </p:spPr>
        <p:txBody>
          <a:bodyPr wrap="square">
            <a:spAutoFit/>
          </a:bodyPr>
          <a:lstStyle/>
          <a:p>
            <a:pPr lvl="0">
              <a:lnSpc>
                <a:spcPct val="125000"/>
              </a:lnSpc>
              <a:spcAft>
                <a:spcPts val="600"/>
              </a:spcAft>
            </a:pP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EDUCATION AND AWARENESS: </a:t>
            </a: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promotes environmental education and cultural awareness, encouraging visitors to learn about the importance of conservation, cultural diversity, and responsible travel practices.</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23476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65125"/>
            <a:ext cx="10146631" cy="1325563"/>
          </a:xfrm>
        </p:spPr>
        <p:txBody>
          <a:bodyPr wrap="square" anchor="ctr">
            <a:normAutofit/>
          </a:bodyPr>
          <a:lstStyle/>
          <a:p>
            <a:r>
              <a:rPr lang="en-US" b="1" dirty="0">
                <a:solidFill>
                  <a:srgbClr val="6B801F"/>
                </a:solidFill>
              </a:rPr>
              <a:t>Key differences (1)</a:t>
            </a:r>
            <a:endParaRPr lang="it-IT" b="1" dirty="0">
              <a:solidFill>
                <a:srgbClr val="6B801F"/>
              </a:solidFill>
            </a:endParaRPr>
          </a:p>
        </p:txBody>
      </p:sp>
      <p:sp>
        <p:nvSpPr>
          <p:cNvPr id="16" name="TextBox 15">
            <a:extLst>
              <a:ext uri="{FF2B5EF4-FFF2-40B4-BE49-F238E27FC236}">
                <a16:creationId xmlns:a16="http://schemas.microsoft.com/office/drawing/2014/main" id="{2EFABDC7-EF35-5F11-1BAB-BD9C8F2A264E}"/>
              </a:ext>
            </a:extLst>
          </p:cNvPr>
          <p:cNvSpPr txBox="1"/>
          <p:nvPr/>
        </p:nvSpPr>
        <p:spPr>
          <a:xfrm>
            <a:off x="537411" y="2989700"/>
            <a:ext cx="1612231"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FOCUS</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48DA3334-6EAB-DB8C-95AD-2381219FB04A}"/>
              </a:ext>
            </a:extLst>
          </p:cNvPr>
          <p:cNvSpPr txBox="1"/>
          <p:nvPr/>
        </p:nvSpPr>
        <p:spPr>
          <a:xfrm>
            <a:off x="3328737" y="1691445"/>
            <a:ext cx="2614863"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879D831F-E450-6AA5-9917-8B14BA5FCC1F}"/>
              </a:ext>
            </a:extLst>
          </p:cNvPr>
          <p:cNvSpPr txBox="1"/>
          <p:nvPr/>
        </p:nvSpPr>
        <p:spPr>
          <a:xfrm>
            <a:off x="7555833" y="1708787"/>
            <a:ext cx="3288632" cy="1127553"/>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ECO-CULTURAL 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7E14EDDB-827E-3E59-9A87-FFBEBE2FB4F1}"/>
              </a:ext>
            </a:extLst>
          </p:cNvPr>
          <p:cNvSpPr txBox="1"/>
          <p:nvPr/>
        </p:nvSpPr>
        <p:spPr>
          <a:xfrm>
            <a:off x="3360821" y="3026390"/>
            <a:ext cx="3529263" cy="985398"/>
          </a:xfrm>
          <a:prstGeom prst="rect">
            <a:avLst/>
          </a:prstGeom>
          <a:noFill/>
        </p:spPr>
        <p:txBody>
          <a:bodyPr wrap="square">
            <a:spAutoFit/>
          </a:bodyPr>
          <a:lstStyle/>
          <a:p>
            <a:pPr>
              <a:lnSpc>
                <a:spcPct val="125000"/>
              </a:lnSpc>
            </a:pPr>
            <a:r>
              <a:rPr lang="en-US" sz="1600" dirty="0">
                <a:solidFill>
                  <a:srgbClr val="6B801F"/>
                </a:solidFill>
              </a:rPr>
              <a:t>Primary focus is on the conservation and appreciation of natural environments and biodiversity.</a:t>
            </a:r>
          </a:p>
        </p:txBody>
      </p:sp>
      <p:sp>
        <p:nvSpPr>
          <p:cNvPr id="20" name="TextBox 19">
            <a:extLst>
              <a:ext uri="{FF2B5EF4-FFF2-40B4-BE49-F238E27FC236}">
                <a16:creationId xmlns:a16="http://schemas.microsoft.com/office/drawing/2014/main" id="{44F7667E-8B45-2AA6-38EC-D1CE807BDB6E}"/>
              </a:ext>
            </a:extLst>
          </p:cNvPr>
          <p:cNvSpPr txBox="1"/>
          <p:nvPr/>
        </p:nvSpPr>
        <p:spPr>
          <a:xfrm>
            <a:off x="7555833" y="3026390"/>
            <a:ext cx="4098756" cy="1293175"/>
          </a:xfrm>
          <a:prstGeom prst="rect">
            <a:avLst/>
          </a:prstGeom>
          <a:noFill/>
        </p:spPr>
        <p:txBody>
          <a:bodyPr wrap="square" lIns="90000">
            <a:spAutoFit/>
          </a:bodyPr>
          <a:lstStyle/>
          <a:p>
            <a:pPr>
              <a:lnSpc>
                <a:spcPct val="125000"/>
              </a:lnSpc>
            </a:pPr>
            <a:r>
              <a:rPr lang="en-US" sz="1600" dirty="0">
                <a:solidFill>
                  <a:srgbClr val="6B801F"/>
                </a:solidFill>
              </a:rPr>
              <a:t>Eco-cultural tourism combines the environmental focus of ecotourism with an emphasis on the preservation and celebration of local cultures and heritage.</a:t>
            </a:r>
          </a:p>
        </p:txBody>
      </p:sp>
      <p:sp>
        <p:nvSpPr>
          <p:cNvPr id="22" name="TextBox 21">
            <a:extLst>
              <a:ext uri="{FF2B5EF4-FFF2-40B4-BE49-F238E27FC236}">
                <a16:creationId xmlns:a16="http://schemas.microsoft.com/office/drawing/2014/main" id="{5D25A80C-8E01-067A-B73F-47B7451D0E18}"/>
              </a:ext>
            </a:extLst>
          </p:cNvPr>
          <p:cNvSpPr txBox="1"/>
          <p:nvPr/>
        </p:nvSpPr>
        <p:spPr>
          <a:xfrm>
            <a:off x="3360821" y="4783000"/>
            <a:ext cx="3529263" cy="985398"/>
          </a:xfrm>
          <a:prstGeom prst="rect">
            <a:avLst/>
          </a:prstGeom>
          <a:noFill/>
        </p:spPr>
        <p:txBody>
          <a:bodyPr wrap="square">
            <a:spAutoFit/>
          </a:bodyPr>
          <a:lstStyle/>
          <a:p>
            <a:pPr>
              <a:lnSpc>
                <a:spcPct val="125000"/>
              </a:lnSpc>
            </a:pPr>
            <a:r>
              <a:rPr lang="en-US" sz="1600" dirty="0">
                <a:solidFill>
                  <a:srgbClr val="6B801F"/>
                </a:solidFill>
              </a:rPr>
              <a:t>Ecotourism may include some cultural elements, but they are not the primary focus.</a:t>
            </a:r>
          </a:p>
        </p:txBody>
      </p:sp>
      <p:sp>
        <p:nvSpPr>
          <p:cNvPr id="23" name="TextBox 22">
            <a:extLst>
              <a:ext uri="{FF2B5EF4-FFF2-40B4-BE49-F238E27FC236}">
                <a16:creationId xmlns:a16="http://schemas.microsoft.com/office/drawing/2014/main" id="{2BF03C14-7604-8FED-113F-A84AE1B8DB93}"/>
              </a:ext>
            </a:extLst>
          </p:cNvPr>
          <p:cNvSpPr txBox="1"/>
          <p:nvPr/>
        </p:nvSpPr>
        <p:spPr>
          <a:xfrm>
            <a:off x="7555833" y="4783000"/>
            <a:ext cx="4098756" cy="1293175"/>
          </a:xfrm>
          <a:prstGeom prst="rect">
            <a:avLst/>
          </a:prstGeom>
          <a:noFill/>
        </p:spPr>
        <p:txBody>
          <a:bodyPr wrap="square" lIns="90000">
            <a:spAutoFit/>
          </a:bodyPr>
          <a:lstStyle/>
          <a:p>
            <a:pPr>
              <a:lnSpc>
                <a:spcPct val="125000"/>
              </a:lnSpc>
            </a:pPr>
            <a:r>
              <a:rPr lang="en-US" sz="1600" dirty="0">
                <a:solidFill>
                  <a:srgbClr val="6B801F"/>
                </a:solidFill>
              </a:rPr>
              <a:t>Eco-cultural tourism actively seeks to showcase and protect local cultures, traditions, arts, crafts, and heritage sites as an integral part of the tourism experience.</a:t>
            </a:r>
          </a:p>
        </p:txBody>
      </p:sp>
      <p:sp>
        <p:nvSpPr>
          <p:cNvPr id="24" name="TextBox 23">
            <a:extLst>
              <a:ext uri="{FF2B5EF4-FFF2-40B4-BE49-F238E27FC236}">
                <a16:creationId xmlns:a16="http://schemas.microsoft.com/office/drawing/2014/main" id="{639B2D20-E5EA-ACC4-1132-B8605E438240}"/>
              </a:ext>
            </a:extLst>
          </p:cNvPr>
          <p:cNvSpPr txBox="1"/>
          <p:nvPr/>
        </p:nvSpPr>
        <p:spPr>
          <a:xfrm>
            <a:off x="537411" y="4686755"/>
            <a:ext cx="2253915" cy="1127553"/>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CULTURAL ASPECTS</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42765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9" name="Google Shape;2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it-IT"/>
              <a:t>3</a:t>
            </a:fld>
            <a:endParaRPr/>
          </a:p>
        </p:txBody>
      </p:sp>
      <p:pic>
        <p:nvPicPr>
          <p:cNvPr id="5" name="Picture 4" descr="A cartoon of a landscape with buildings and trees&#10;&#10;Description automatically generated">
            <a:extLst>
              <a:ext uri="{FF2B5EF4-FFF2-40B4-BE49-F238E27FC236}">
                <a16:creationId xmlns:a16="http://schemas.microsoft.com/office/drawing/2014/main" id="{89493D86-1F79-BB51-A080-585025DF546C}"/>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itolo 1">
            <a:extLst>
              <a:ext uri="{FF2B5EF4-FFF2-40B4-BE49-F238E27FC236}">
                <a16:creationId xmlns:a16="http://schemas.microsoft.com/office/drawing/2014/main" id="{4EC4B4AF-BEA4-B726-24D6-CBF363D9246C}"/>
              </a:ext>
            </a:extLst>
          </p:cNvPr>
          <p:cNvSpPr txBox="1">
            <a:spLocks/>
          </p:cNvSpPr>
          <p:nvPr/>
        </p:nvSpPr>
        <p:spPr>
          <a:xfrm>
            <a:off x="359583" y="109928"/>
            <a:ext cx="1695345" cy="31876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20000" b="1" i="0" u="none" strike="noStrike" cap="none" dirty="0">
                <a:solidFill>
                  <a:srgbClr val="2EA6BA"/>
                </a:solidFill>
                <a:latin typeface="Open Sans" panose="020B0606030504020204" pitchFamily="34" charset="0"/>
                <a:ea typeface="Open Sans" panose="020B0606030504020204" pitchFamily="34" charset="0"/>
                <a:cs typeface="Open Sans" panose="020B0606030504020204" pitchFamily="34" charset="0"/>
                <a:sym typeface="Calibri"/>
              </a:rPr>
              <a:t>1</a:t>
            </a:r>
          </a:p>
        </p:txBody>
      </p:sp>
      <p:sp>
        <p:nvSpPr>
          <p:cNvPr id="7" name="Titolo 1">
            <a:extLst>
              <a:ext uri="{FF2B5EF4-FFF2-40B4-BE49-F238E27FC236}">
                <a16:creationId xmlns:a16="http://schemas.microsoft.com/office/drawing/2014/main" id="{B4EB5457-98EC-177A-327A-8C5EE295A9D5}"/>
              </a:ext>
            </a:extLst>
          </p:cNvPr>
          <p:cNvSpPr txBox="1">
            <a:spLocks/>
          </p:cNvSpPr>
          <p:nvPr/>
        </p:nvSpPr>
        <p:spPr>
          <a:xfrm>
            <a:off x="702514" y="1777350"/>
            <a:ext cx="5276255"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66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Sustainable tourism</a:t>
            </a:r>
          </a:p>
        </p:txBody>
      </p:sp>
    </p:spTree>
    <p:extLst>
      <p:ext uri="{BB962C8B-B14F-4D97-AF65-F5344CB8AC3E}">
        <p14:creationId xmlns:p14="http://schemas.microsoft.com/office/powerpoint/2010/main" val="337570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65125"/>
            <a:ext cx="10146631" cy="1325563"/>
          </a:xfrm>
        </p:spPr>
        <p:txBody>
          <a:bodyPr wrap="square" anchor="ctr">
            <a:normAutofit/>
          </a:bodyPr>
          <a:lstStyle/>
          <a:p>
            <a:r>
              <a:rPr lang="en-US" b="1" dirty="0">
                <a:solidFill>
                  <a:srgbClr val="6B801F"/>
                </a:solidFill>
              </a:rPr>
              <a:t>Key differences (2)</a:t>
            </a:r>
            <a:endParaRPr lang="it-IT" b="1" dirty="0">
              <a:solidFill>
                <a:srgbClr val="6B801F"/>
              </a:solidFill>
            </a:endParaRPr>
          </a:p>
        </p:txBody>
      </p:sp>
      <p:sp>
        <p:nvSpPr>
          <p:cNvPr id="16" name="TextBox 15">
            <a:extLst>
              <a:ext uri="{FF2B5EF4-FFF2-40B4-BE49-F238E27FC236}">
                <a16:creationId xmlns:a16="http://schemas.microsoft.com/office/drawing/2014/main" id="{2EFABDC7-EF35-5F11-1BAB-BD9C8F2A264E}"/>
              </a:ext>
            </a:extLst>
          </p:cNvPr>
          <p:cNvSpPr txBox="1"/>
          <p:nvPr/>
        </p:nvSpPr>
        <p:spPr>
          <a:xfrm>
            <a:off x="537411" y="2989700"/>
            <a:ext cx="2943726" cy="1127553"/>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COMMUNITY INVOLVEMENT</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48DA3334-6EAB-DB8C-95AD-2381219FB04A}"/>
              </a:ext>
            </a:extLst>
          </p:cNvPr>
          <p:cNvSpPr txBox="1"/>
          <p:nvPr/>
        </p:nvSpPr>
        <p:spPr>
          <a:xfrm>
            <a:off x="3392906" y="1691445"/>
            <a:ext cx="2614863"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879D831F-E450-6AA5-9917-8B14BA5FCC1F}"/>
              </a:ext>
            </a:extLst>
          </p:cNvPr>
          <p:cNvSpPr txBox="1"/>
          <p:nvPr/>
        </p:nvSpPr>
        <p:spPr>
          <a:xfrm>
            <a:off x="7555833" y="1708787"/>
            <a:ext cx="3288632" cy="1127553"/>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ECO-CULTURAL 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7E14EDDB-827E-3E59-9A87-FFBEBE2FB4F1}"/>
              </a:ext>
            </a:extLst>
          </p:cNvPr>
          <p:cNvSpPr txBox="1"/>
          <p:nvPr/>
        </p:nvSpPr>
        <p:spPr>
          <a:xfrm>
            <a:off x="3424990" y="3026390"/>
            <a:ext cx="3529263" cy="985398"/>
          </a:xfrm>
          <a:prstGeom prst="rect">
            <a:avLst/>
          </a:prstGeom>
          <a:noFill/>
        </p:spPr>
        <p:txBody>
          <a:bodyPr wrap="square">
            <a:spAutoFit/>
          </a:bodyPr>
          <a:lstStyle/>
          <a:p>
            <a:pPr>
              <a:lnSpc>
                <a:spcPct val="125000"/>
              </a:lnSpc>
            </a:pPr>
            <a:r>
              <a:rPr lang="en-US" sz="1600" dirty="0">
                <a:solidFill>
                  <a:srgbClr val="6B801F"/>
                </a:solidFill>
              </a:rPr>
              <a:t>Ecotourism often involves local communities, but the level of involvement may vary.</a:t>
            </a:r>
          </a:p>
        </p:txBody>
      </p:sp>
      <p:sp>
        <p:nvSpPr>
          <p:cNvPr id="20" name="TextBox 19">
            <a:extLst>
              <a:ext uri="{FF2B5EF4-FFF2-40B4-BE49-F238E27FC236}">
                <a16:creationId xmlns:a16="http://schemas.microsoft.com/office/drawing/2014/main" id="{44F7667E-8B45-2AA6-38EC-D1CE807BDB6E}"/>
              </a:ext>
            </a:extLst>
          </p:cNvPr>
          <p:cNvSpPr txBox="1"/>
          <p:nvPr/>
        </p:nvSpPr>
        <p:spPr>
          <a:xfrm>
            <a:off x="7555833" y="3026390"/>
            <a:ext cx="4098756" cy="1600951"/>
          </a:xfrm>
          <a:prstGeom prst="rect">
            <a:avLst/>
          </a:prstGeom>
          <a:noFill/>
        </p:spPr>
        <p:txBody>
          <a:bodyPr wrap="square" lIns="90000">
            <a:spAutoFit/>
          </a:bodyPr>
          <a:lstStyle/>
          <a:p>
            <a:pPr>
              <a:lnSpc>
                <a:spcPct val="125000"/>
              </a:lnSpc>
            </a:pPr>
            <a:r>
              <a:rPr lang="en-US" sz="1600" dirty="0">
                <a:solidFill>
                  <a:srgbClr val="6B801F"/>
                </a:solidFill>
              </a:rPr>
              <a:t>Eco-cultural tourism places a strong emphasis on community participation, empowerment, and the equitable distribution of tourism benefits among local people.</a:t>
            </a:r>
          </a:p>
        </p:txBody>
      </p:sp>
      <p:sp>
        <p:nvSpPr>
          <p:cNvPr id="22" name="TextBox 21">
            <a:extLst>
              <a:ext uri="{FF2B5EF4-FFF2-40B4-BE49-F238E27FC236}">
                <a16:creationId xmlns:a16="http://schemas.microsoft.com/office/drawing/2014/main" id="{5D25A80C-8E01-067A-B73F-47B7451D0E18}"/>
              </a:ext>
            </a:extLst>
          </p:cNvPr>
          <p:cNvSpPr txBox="1"/>
          <p:nvPr/>
        </p:nvSpPr>
        <p:spPr>
          <a:xfrm>
            <a:off x="3424990" y="4783000"/>
            <a:ext cx="3529263" cy="985398"/>
          </a:xfrm>
          <a:prstGeom prst="rect">
            <a:avLst/>
          </a:prstGeom>
          <a:noFill/>
        </p:spPr>
        <p:txBody>
          <a:bodyPr wrap="square">
            <a:spAutoFit/>
          </a:bodyPr>
          <a:lstStyle/>
          <a:p>
            <a:pPr>
              <a:lnSpc>
                <a:spcPct val="125000"/>
              </a:lnSpc>
            </a:pPr>
            <a:r>
              <a:rPr lang="en-US" sz="1600" dirty="0">
                <a:solidFill>
                  <a:srgbClr val="6B801F"/>
                </a:solidFill>
              </a:rPr>
              <a:t>Ecotourism experiences are primarily nature-based, such as wildlife viewing and hiking.</a:t>
            </a:r>
          </a:p>
        </p:txBody>
      </p:sp>
      <p:sp>
        <p:nvSpPr>
          <p:cNvPr id="23" name="TextBox 22">
            <a:extLst>
              <a:ext uri="{FF2B5EF4-FFF2-40B4-BE49-F238E27FC236}">
                <a16:creationId xmlns:a16="http://schemas.microsoft.com/office/drawing/2014/main" id="{2BF03C14-7604-8FED-113F-A84AE1B8DB93}"/>
              </a:ext>
            </a:extLst>
          </p:cNvPr>
          <p:cNvSpPr txBox="1"/>
          <p:nvPr/>
        </p:nvSpPr>
        <p:spPr>
          <a:xfrm>
            <a:off x="7555833" y="4783000"/>
            <a:ext cx="4098756" cy="1600951"/>
          </a:xfrm>
          <a:prstGeom prst="rect">
            <a:avLst/>
          </a:prstGeom>
          <a:noFill/>
        </p:spPr>
        <p:txBody>
          <a:bodyPr wrap="square" lIns="90000">
            <a:spAutoFit/>
          </a:bodyPr>
          <a:lstStyle/>
          <a:p>
            <a:pPr>
              <a:lnSpc>
                <a:spcPct val="125000"/>
              </a:lnSpc>
            </a:pPr>
            <a:r>
              <a:rPr lang="en-US" sz="1600" dirty="0">
                <a:solidFill>
                  <a:srgbClr val="6B801F"/>
                </a:solidFill>
              </a:rPr>
              <a:t>Eco-cultural tourism offers a mix of natural and cultural experiences, including visits to heritage sites, exploring natural landscape, participating in traditional activities, and engaging with local communities.</a:t>
            </a:r>
          </a:p>
        </p:txBody>
      </p:sp>
      <p:sp>
        <p:nvSpPr>
          <p:cNvPr id="24" name="TextBox 23">
            <a:extLst>
              <a:ext uri="{FF2B5EF4-FFF2-40B4-BE49-F238E27FC236}">
                <a16:creationId xmlns:a16="http://schemas.microsoft.com/office/drawing/2014/main" id="{639B2D20-E5EA-ACC4-1132-B8605E438240}"/>
              </a:ext>
            </a:extLst>
          </p:cNvPr>
          <p:cNvSpPr txBox="1"/>
          <p:nvPr/>
        </p:nvSpPr>
        <p:spPr>
          <a:xfrm>
            <a:off x="537411" y="4686755"/>
            <a:ext cx="2687052"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EXPERIENCES</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10687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65125"/>
            <a:ext cx="10146631" cy="1325563"/>
          </a:xfrm>
        </p:spPr>
        <p:txBody>
          <a:bodyPr wrap="square" anchor="ctr">
            <a:normAutofit/>
          </a:bodyPr>
          <a:lstStyle/>
          <a:p>
            <a:r>
              <a:rPr lang="en-US" b="1" dirty="0">
                <a:solidFill>
                  <a:srgbClr val="6B801F"/>
                </a:solidFill>
              </a:rPr>
              <a:t>Key differences (3)</a:t>
            </a:r>
            <a:endParaRPr lang="it-IT" b="1" dirty="0">
              <a:solidFill>
                <a:srgbClr val="6B801F"/>
              </a:solidFill>
            </a:endParaRPr>
          </a:p>
        </p:txBody>
      </p:sp>
      <p:sp>
        <p:nvSpPr>
          <p:cNvPr id="16" name="TextBox 15">
            <a:extLst>
              <a:ext uri="{FF2B5EF4-FFF2-40B4-BE49-F238E27FC236}">
                <a16:creationId xmlns:a16="http://schemas.microsoft.com/office/drawing/2014/main" id="{2EFABDC7-EF35-5F11-1BAB-BD9C8F2A264E}"/>
              </a:ext>
            </a:extLst>
          </p:cNvPr>
          <p:cNvSpPr txBox="1"/>
          <p:nvPr/>
        </p:nvSpPr>
        <p:spPr>
          <a:xfrm>
            <a:off x="537411" y="2989700"/>
            <a:ext cx="2943726"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EDUCATION</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48DA3334-6EAB-DB8C-95AD-2381219FB04A}"/>
              </a:ext>
            </a:extLst>
          </p:cNvPr>
          <p:cNvSpPr txBox="1"/>
          <p:nvPr/>
        </p:nvSpPr>
        <p:spPr>
          <a:xfrm>
            <a:off x="3392906" y="1691445"/>
            <a:ext cx="2614863" cy="588944"/>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879D831F-E450-6AA5-9917-8B14BA5FCC1F}"/>
              </a:ext>
            </a:extLst>
          </p:cNvPr>
          <p:cNvSpPr txBox="1"/>
          <p:nvPr/>
        </p:nvSpPr>
        <p:spPr>
          <a:xfrm>
            <a:off x="7555833" y="1708787"/>
            <a:ext cx="3288632" cy="1127553"/>
          </a:xfrm>
          <a:prstGeom prst="rect">
            <a:avLst/>
          </a:prstGeom>
          <a:noFill/>
        </p:spPr>
        <p:txBody>
          <a:bodyPr wrap="square">
            <a:spAutoFit/>
          </a:bodyPr>
          <a:lstStyle/>
          <a:p>
            <a:pPr lvl="0">
              <a:lnSpc>
                <a:spcPct val="125000"/>
              </a:lnSpc>
              <a:spcAft>
                <a:spcPts val="600"/>
              </a:spcAft>
            </a:pP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ECO-CULTURAL TOURISM</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7E14EDDB-827E-3E59-9A87-FFBEBE2FB4F1}"/>
              </a:ext>
            </a:extLst>
          </p:cNvPr>
          <p:cNvSpPr txBox="1"/>
          <p:nvPr/>
        </p:nvSpPr>
        <p:spPr>
          <a:xfrm>
            <a:off x="3424990" y="3026390"/>
            <a:ext cx="3529263" cy="1600951"/>
          </a:xfrm>
          <a:prstGeom prst="rect">
            <a:avLst/>
          </a:prstGeom>
          <a:noFill/>
        </p:spPr>
        <p:txBody>
          <a:bodyPr wrap="square">
            <a:spAutoFit/>
          </a:bodyPr>
          <a:lstStyle/>
          <a:p>
            <a:pPr>
              <a:lnSpc>
                <a:spcPct val="125000"/>
              </a:lnSpc>
            </a:pPr>
            <a:r>
              <a:rPr lang="en-US" sz="1600" dirty="0">
                <a:solidFill>
                  <a:srgbClr val="6B801F"/>
                </a:solidFill>
              </a:rPr>
              <a:t>Ecotourism emphasizes environmental education and awareness, teaching visitors about conservation and responsible travel practices.</a:t>
            </a:r>
          </a:p>
        </p:txBody>
      </p:sp>
      <p:sp>
        <p:nvSpPr>
          <p:cNvPr id="20" name="TextBox 19">
            <a:extLst>
              <a:ext uri="{FF2B5EF4-FFF2-40B4-BE49-F238E27FC236}">
                <a16:creationId xmlns:a16="http://schemas.microsoft.com/office/drawing/2014/main" id="{44F7667E-8B45-2AA6-38EC-D1CE807BDB6E}"/>
              </a:ext>
            </a:extLst>
          </p:cNvPr>
          <p:cNvSpPr txBox="1"/>
          <p:nvPr/>
        </p:nvSpPr>
        <p:spPr>
          <a:xfrm>
            <a:off x="7555833" y="3026390"/>
            <a:ext cx="4098756" cy="1600951"/>
          </a:xfrm>
          <a:prstGeom prst="rect">
            <a:avLst/>
          </a:prstGeom>
          <a:noFill/>
        </p:spPr>
        <p:txBody>
          <a:bodyPr wrap="square" lIns="90000">
            <a:spAutoFit/>
          </a:bodyPr>
          <a:lstStyle/>
          <a:p>
            <a:pPr>
              <a:lnSpc>
                <a:spcPct val="125000"/>
              </a:lnSpc>
            </a:pPr>
            <a:r>
              <a:rPr lang="en-US" sz="1600" dirty="0">
                <a:solidFill>
                  <a:srgbClr val="6B801F"/>
                </a:solidFill>
              </a:rPr>
              <a:t>Eco-cultural tourism incorporates both environmental and cultural education, promoting a deeper understanding and appreciation of the connections between nature and culture.</a:t>
            </a:r>
          </a:p>
        </p:txBody>
      </p:sp>
      <p:sp>
        <p:nvSpPr>
          <p:cNvPr id="22" name="TextBox 21">
            <a:extLst>
              <a:ext uri="{FF2B5EF4-FFF2-40B4-BE49-F238E27FC236}">
                <a16:creationId xmlns:a16="http://schemas.microsoft.com/office/drawing/2014/main" id="{5D25A80C-8E01-067A-B73F-47B7451D0E18}"/>
              </a:ext>
            </a:extLst>
          </p:cNvPr>
          <p:cNvSpPr txBox="1"/>
          <p:nvPr/>
        </p:nvSpPr>
        <p:spPr>
          <a:xfrm>
            <a:off x="3424990" y="4783000"/>
            <a:ext cx="3529263" cy="1293175"/>
          </a:xfrm>
          <a:prstGeom prst="rect">
            <a:avLst/>
          </a:prstGeom>
          <a:noFill/>
        </p:spPr>
        <p:txBody>
          <a:bodyPr wrap="square">
            <a:spAutoFit/>
          </a:bodyPr>
          <a:lstStyle/>
          <a:p>
            <a:pPr>
              <a:lnSpc>
                <a:spcPct val="125000"/>
              </a:lnSpc>
            </a:pPr>
            <a:r>
              <a:rPr lang="en-US" sz="1600" dirty="0">
                <a:solidFill>
                  <a:srgbClr val="6B801F"/>
                </a:solidFill>
              </a:rPr>
              <a:t>Both ecotourism and eco-cultural tourism aim to minimize negative environmental impacts and support conservation efforts.</a:t>
            </a:r>
          </a:p>
        </p:txBody>
      </p:sp>
      <p:sp>
        <p:nvSpPr>
          <p:cNvPr id="23" name="TextBox 22">
            <a:extLst>
              <a:ext uri="{FF2B5EF4-FFF2-40B4-BE49-F238E27FC236}">
                <a16:creationId xmlns:a16="http://schemas.microsoft.com/office/drawing/2014/main" id="{2BF03C14-7604-8FED-113F-A84AE1B8DB93}"/>
              </a:ext>
            </a:extLst>
          </p:cNvPr>
          <p:cNvSpPr txBox="1"/>
          <p:nvPr/>
        </p:nvSpPr>
        <p:spPr>
          <a:xfrm>
            <a:off x="7555833" y="4783000"/>
            <a:ext cx="4098756" cy="1293175"/>
          </a:xfrm>
          <a:prstGeom prst="rect">
            <a:avLst/>
          </a:prstGeom>
          <a:noFill/>
        </p:spPr>
        <p:txBody>
          <a:bodyPr wrap="square" lIns="90000">
            <a:spAutoFit/>
          </a:bodyPr>
          <a:lstStyle/>
          <a:p>
            <a:pPr>
              <a:lnSpc>
                <a:spcPct val="125000"/>
              </a:lnSpc>
            </a:pPr>
            <a:r>
              <a:rPr lang="en-US" sz="1600" dirty="0">
                <a:solidFill>
                  <a:srgbClr val="6B801F"/>
                </a:solidFill>
              </a:rPr>
              <a:t>Eco-cultural tourism extends sustainability principles to include the preservation and promotion of cultural heritage and the well-being of local communities.</a:t>
            </a:r>
            <a:endParaRPr lang="it-IT" sz="1600" dirty="0">
              <a:solidFill>
                <a:srgbClr val="6B801F"/>
              </a:solidFill>
            </a:endParaRPr>
          </a:p>
        </p:txBody>
      </p:sp>
      <p:sp>
        <p:nvSpPr>
          <p:cNvPr id="24" name="TextBox 23">
            <a:extLst>
              <a:ext uri="{FF2B5EF4-FFF2-40B4-BE49-F238E27FC236}">
                <a16:creationId xmlns:a16="http://schemas.microsoft.com/office/drawing/2014/main" id="{639B2D20-E5EA-ACC4-1132-B8605E438240}"/>
              </a:ext>
            </a:extLst>
          </p:cNvPr>
          <p:cNvSpPr txBox="1"/>
          <p:nvPr/>
        </p:nvSpPr>
        <p:spPr>
          <a:xfrm>
            <a:off x="537411" y="4758944"/>
            <a:ext cx="2687052" cy="518027"/>
          </a:xfrm>
          <a:prstGeom prst="rect">
            <a:avLst/>
          </a:prstGeom>
          <a:noFill/>
        </p:spPr>
        <p:txBody>
          <a:bodyPr wrap="square">
            <a:spAutoFit/>
          </a:bodyPr>
          <a:lstStyle/>
          <a:p>
            <a:pPr lvl="0">
              <a:lnSpc>
                <a:spcPct val="125000"/>
              </a:lnSpc>
              <a:spcAft>
                <a:spcPts val="600"/>
              </a:spcAft>
            </a:pP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SUSTAINABILITY</a:t>
            </a:r>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75589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EXAMPLES OF ECO-CULTURAL TOURISM PRACTICES IN EUROPE 1</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13346" y="2306477"/>
            <a:ext cx="8301791" cy="3288016"/>
          </a:xfrm>
          <a:prstGeom prst="rect">
            <a:avLst/>
          </a:prstGeom>
          <a:noFill/>
        </p:spPr>
        <p:txBody>
          <a:bodyPr wrap="square">
            <a:spAutoFit/>
          </a:bodyPr>
          <a:lstStyle/>
          <a:p>
            <a:pPr marL="114300" lvl="0">
              <a:lnSpc>
                <a:spcPct val="125000"/>
              </a:lnSpc>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Sami people, an indigenous group in northern Scandinavia (Norway, Sweden, and Finland), offer eco-cultural tourism experiences that showcase their traditional way of life and connection to nature.</a:t>
            </a:r>
          </a:p>
          <a:p>
            <a:pPr marL="114300" lvl="0">
              <a:lnSpc>
                <a:spcPct val="125000"/>
              </a:lnSpc>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stay in traditional Sami tents (</a:t>
            </a:r>
            <a:r>
              <a:rPr lang="en-US" sz="24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lavvu</a:t>
            </a: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 participate in reindeer sledding, learn about Sami handicrafts, and taste traditional Sami cuisine.</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Sami Eco-Cultural Tourism (Scandinavia)</a:t>
            </a:r>
            <a:endParaRPr lang="it-IT" sz="8000" b="1" dirty="0">
              <a:solidFill>
                <a:srgbClr val="6B801F"/>
              </a:solidFill>
            </a:endParaRPr>
          </a:p>
        </p:txBody>
      </p:sp>
      <p:pic>
        <p:nvPicPr>
          <p:cNvPr id="7" name="Picture 6">
            <a:extLst>
              <a:ext uri="{FF2B5EF4-FFF2-40B4-BE49-F238E27FC236}">
                <a16:creationId xmlns:a16="http://schemas.microsoft.com/office/drawing/2014/main" id="{BF7F4337-E0EE-B7E9-7A0F-582A8FC7C17E}"/>
              </a:ext>
            </a:extLst>
          </p:cNvPr>
          <p:cNvPicPr>
            <a:picLocks noChangeAspect="1"/>
          </p:cNvPicPr>
          <p:nvPr/>
        </p:nvPicPr>
        <p:blipFill>
          <a:blip r:embed="rId2"/>
          <a:stretch>
            <a:fillRect/>
          </a:stretch>
        </p:blipFill>
        <p:spPr>
          <a:xfrm>
            <a:off x="5510463" y="2234441"/>
            <a:ext cx="9691437" cy="4845719"/>
          </a:xfrm>
          <a:prstGeom prst="rect">
            <a:avLst/>
          </a:prstGeom>
        </p:spPr>
      </p:pic>
    </p:spTree>
    <p:extLst>
      <p:ext uri="{BB962C8B-B14F-4D97-AF65-F5344CB8AC3E}">
        <p14:creationId xmlns:p14="http://schemas.microsoft.com/office/powerpoint/2010/main" val="1778696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EXAMPLES OF ECO-CULTURAL TOURISM PRACTICES IN EUROPE 2</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13347" y="2306477"/>
            <a:ext cx="7411453" cy="3826625"/>
          </a:xfrm>
          <a:prstGeom prst="rect">
            <a:avLst/>
          </a:prstGeom>
          <a:noFill/>
        </p:spPr>
        <p:txBody>
          <a:bodyPr wrap="square">
            <a:spAutoFit/>
          </a:bodyPr>
          <a:lstStyle/>
          <a:p>
            <a:pPr marL="114300" lvl="0">
              <a:lnSpc>
                <a:spcPct val="125000"/>
              </a:lnSpc>
              <a:spcAft>
                <a:spcPts val="600"/>
              </a:spcAft>
            </a:pPr>
            <a:r>
              <a:rPr lang="en-US" sz="2400" dirty="0" err="1">
                <a:solidFill>
                  <a:srgbClr val="6B801F"/>
                </a:solidFill>
                <a:latin typeface="Open Sans" panose="020B0606030504020204" pitchFamily="34" charset="0"/>
                <a:ea typeface="Open Sans" panose="020B0606030504020204" pitchFamily="34" charset="0"/>
                <a:cs typeface="Open Sans" panose="020B0606030504020204" pitchFamily="34" charset="0"/>
              </a:rPr>
              <a:t>Soomaa</a:t>
            </a: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 National Park is known for its unique "fifth season," when the park is flooded, and visitors can explore the landscape by canoe or boat.</a:t>
            </a:r>
          </a:p>
          <a:p>
            <a:pPr marL="114300" lvl="0">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Eco-cultural tourism activities include guided nature walks, learning about traditional crafts like weaving and woodworking, and staying in local guesthouses that promote sustainable practices.</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err="1">
                <a:solidFill>
                  <a:srgbClr val="6B801F"/>
                </a:solidFill>
              </a:rPr>
              <a:t>Soomaa</a:t>
            </a:r>
            <a:r>
              <a:rPr lang="en-US" b="1" dirty="0">
                <a:solidFill>
                  <a:srgbClr val="6B801F"/>
                </a:solidFill>
              </a:rPr>
              <a:t> National Park </a:t>
            </a:r>
            <a:br>
              <a:rPr lang="en-US" b="1" dirty="0">
                <a:solidFill>
                  <a:srgbClr val="6B801F"/>
                </a:solidFill>
              </a:rPr>
            </a:br>
            <a:r>
              <a:rPr lang="en-US" b="1" dirty="0">
                <a:solidFill>
                  <a:srgbClr val="6B801F"/>
                </a:solidFill>
              </a:rPr>
              <a:t>(Estonia)</a:t>
            </a:r>
            <a:endParaRPr lang="it-IT" b="1" dirty="0">
              <a:solidFill>
                <a:srgbClr val="6B801F"/>
              </a:solidFill>
            </a:endParaRPr>
          </a:p>
        </p:txBody>
      </p:sp>
      <p:pic>
        <p:nvPicPr>
          <p:cNvPr id="10" name="Picture 9">
            <a:extLst>
              <a:ext uri="{FF2B5EF4-FFF2-40B4-BE49-F238E27FC236}">
                <a16:creationId xmlns:a16="http://schemas.microsoft.com/office/drawing/2014/main" id="{3AF002F3-3CA9-CFBA-93D6-E2309146AB6F}"/>
              </a:ext>
            </a:extLst>
          </p:cNvPr>
          <p:cNvPicPr>
            <a:picLocks noChangeAspect="1"/>
          </p:cNvPicPr>
          <p:nvPr/>
        </p:nvPicPr>
        <p:blipFill>
          <a:blip r:embed="rId2"/>
          <a:stretch>
            <a:fillRect/>
          </a:stretch>
        </p:blipFill>
        <p:spPr>
          <a:xfrm flipH="1">
            <a:off x="7860631" y="-109292"/>
            <a:ext cx="5703697" cy="2924665"/>
          </a:xfrm>
          <a:prstGeom prst="rect">
            <a:avLst/>
          </a:prstGeom>
        </p:spPr>
      </p:pic>
    </p:spTree>
    <p:extLst>
      <p:ext uri="{BB962C8B-B14F-4D97-AF65-F5344CB8AC3E}">
        <p14:creationId xmlns:p14="http://schemas.microsoft.com/office/powerpoint/2010/main" val="1409388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EXAMPLES OF ECO-CULTURAL TOURISM PRACTICES IN EUROPE 3</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13346" y="2306477"/>
            <a:ext cx="9240254" cy="2826351"/>
          </a:xfrm>
          <a:prstGeom prst="rect">
            <a:avLst/>
          </a:prstGeom>
          <a:noFill/>
        </p:spPr>
        <p:txBody>
          <a:bodyPr wrap="square">
            <a:spAutoFit/>
          </a:bodyPr>
          <a:lstStyle/>
          <a:p>
            <a:pPr marL="114300" lvl="0">
              <a:lnSpc>
                <a:spcPct val="125000"/>
              </a:lnSpc>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Milia Mountain Retreat is an eco-friendly hotel located in a restored traditional Cretan village, promoting sustainable tourism and the preservation of local culture.</a:t>
            </a:r>
          </a:p>
          <a:p>
            <a:pPr marL="114300" lvl="0">
              <a:lnSpc>
                <a:spcPct val="125000"/>
              </a:lnSpc>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enjoy organic, locally-sourced food, participate in cooking classes, hike through the surrounding nature, and learn about Cretan history and traditions.</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Milla Mountain Retreat </a:t>
            </a:r>
            <a:br>
              <a:rPr lang="en-US" b="1" dirty="0">
                <a:solidFill>
                  <a:srgbClr val="6B801F"/>
                </a:solidFill>
              </a:rPr>
            </a:br>
            <a:r>
              <a:rPr lang="en-US" b="1" dirty="0">
                <a:solidFill>
                  <a:srgbClr val="6B801F"/>
                </a:solidFill>
              </a:rPr>
              <a:t>(Crete, Greece)</a:t>
            </a:r>
            <a:endParaRPr lang="it-IT" b="1" dirty="0">
              <a:solidFill>
                <a:srgbClr val="6B801F"/>
              </a:solidFill>
            </a:endParaRPr>
          </a:p>
        </p:txBody>
      </p:sp>
    </p:spTree>
    <p:extLst>
      <p:ext uri="{BB962C8B-B14F-4D97-AF65-F5344CB8AC3E}">
        <p14:creationId xmlns:p14="http://schemas.microsoft.com/office/powerpoint/2010/main" val="2605828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EXAMPLES OF ECO-CULTURAL TOURISM PRACTICES IN EUROPE 4</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13346" y="2157663"/>
            <a:ext cx="8742949" cy="2903295"/>
          </a:xfrm>
          <a:prstGeom prst="rect">
            <a:avLst/>
          </a:prstGeom>
          <a:noFill/>
        </p:spPr>
        <p:txBody>
          <a:bodyPr wrap="square">
            <a:spAutoFit/>
          </a:bodyPr>
          <a:lstStyle/>
          <a:p>
            <a:pPr marL="114300" lvl="0">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Findhorn Ecovillage is a sustainable community that offers eco-cultural tourism experiences focused on personal growth, spirituality, and environmental awareness.</a:t>
            </a:r>
          </a:p>
          <a:p>
            <a:pPr marL="114300" lvl="0">
              <a:lnSpc>
                <a:spcPct val="125000"/>
              </a:lnSpc>
              <a:spcAft>
                <a:spcPts val="600"/>
              </a:spcAft>
            </a:pPr>
            <a:r>
              <a:rPr lang="en-US" sz="2400" dirty="0">
                <a:solidFill>
                  <a:srgbClr val="6B801F"/>
                </a:solidFill>
                <a:latin typeface="Open Sans" panose="020B0606030504020204" pitchFamily="34" charset="0"/>
                <a:ea typeface="Open Sans" panose="020B0606030504020204" pitchFamily="34" charset="0"/>
                <a:cs typeface="Open Sans" panose="020B0606030504020204" pitchFamily="34" charset="0"/>
              </a:rPr>
              <a:t>Visitors can participate in workshops, learn about permaculture and sustainable living practices, and engage with the local community's holistic approach to life.</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814329"/>
            <a:ext cx="9063789" cy="134333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Findhorn Ecovillage </a:t>
            </a:r>
            <a:br>
              <a:rPr lang="en-US" b="1" dirty="0">
                <a:solidFill>
                  <a:srgbClr val="6B801F"/>
                </a:solidFill>
              </a:rPr>
            </a:br>
            <a:r>
              <a:rPr lang="en-US" b="1" dirty="0">
                <a:solidFill>
                  <a:srgbClr val="6B801F"/>
                </a:solidFill>
              </a:rPr>
              <a:t>(Scotland)</a:t>
            </a:r>
            <a:endParaRPr lang="it-IT" b="1" dirty="0">
              <a:solidFill>
                <a:srgbClr val="6B801F"/>
              </a:solidFill>
            </a:endParaRPr>
          </a:p>
        </p:txBody>
      </p:sp>
    </p:spTree>
    <p:extLst>
      <p:ext uri="{BB962C8B-B14F-4D97-AF65-F5344CB8AC3E}">
        <p14:creationId xmlns:p14="http://schemas.microsoft.com/office/powerpoint/2010/main" val="30993057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2" name="Picture 1" descr="A green hill with windmills and buildings&#10;&#10;Description automatically generated">
            <a:extLst>
              <a:ext uri="{FF2B5EF4-FFF2-40B4-BE49-F238E27FC236}">
                <a16:creationId xmlns:a16="http://schemas.microsoft.com/office/drawing/2014/main" id="{64E37277-2EF1-C604-3941-482A0F1B4F30}"/>
              </a:ext>
            </a:extLst>
          </p:cNvPr>
          <p:cNvPicPr>
            <a:picLocks noChangeAspect="1"/>
          </p:cNvPicPr>
          <p:nvPr/>
        </p:nvPicPr>
        <p:blipFill>
          <a:blip r:embed="rId3"/>
          <a:stretch>
            <a:fillRect/>
          </a:stretch>
        </p:blipFill>
        <p:spPr>
          <a:xfrm>
            <a:off x="2467" y="0"/>
            <a:ext cx="12189533" cy="6859388"/>
          </a:xfrm>
          <a:prstGeom prst="rect">
            <a:avLst/>
          </a:prstGeom>
        </p:spPr>
      </p:pic>
      <p:pic>
        <p:nvPicPr>
          <p:cNvPr id="3" name="Picture 2" descr="A black and white photo of a flag&#10;&#10;Description automatically generated">
            <a:extLst>
              <a:ext uri="{FF2B5EF4-FFF2-40B4-BE49-F238E27FC236}">
                <a16:creationId xmlns:a16="http://schemas.microsoft.com/office/drawing/2014/main" id="{15F2CFDE-E627-6E4A-90E3-CDEB95011AA3}"/>
              </a:ext>
            </a:extLst>
          </p:cNvPr>
          <p:cNvPicPr>
            <a:picLocks noChangeAspect="1"/>
          </p:cNvPicPr>
          <p:nvPr/>
        </p:nvPicPr>
        <p:blipFill>
          <a:blip r:embed="rId4"/>
          <a:stretch>
            <a:fillRect/>
          </a:stretch>
        </p:blipFill>
        <p:spPr>
          <a:xfrm>
            <a:off x="8529509" y="574731"/>
            <a:ext cx="3105443" cy="1212027"/>
          </a:xfrm>
          <a:prstGeom prst="rect">
            <a:avLst/>
          </a:prstGeom>
        </p:spPr>
      </p:pic>
      <p:sp>
        <p:nvSpPr>
          <p:cNvPr id="4" name="Titolo 1">
            <a:extLst>
              <a:ext uri="{FF2B5EF4-FFF2-40B4-BE49-F238E27FC236}">
                <a16:creationId xmlns:a16="http://schemas.microsoft.com/office/drawing/2014/main" id="{582D4FD8-8C30-B1EE-77D7-BC9427F37146}"/>
              </a:ext>
            </a:extLst>
          </p:cNvPr>
          <p:cNvSpPr txBox="1">
            <a:spLocks/>
          </p:cNvSpPr>
          <p:nvPr/>
        </p:nvSpPr>
        <p:spPr>
          <a:xfrm>
            <a:off x="557048" y="3016100"/>
            <a:ext cx="6526924" cy="30405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GB" sz="4800" b="1" i="0" u="none" strike="noStrike" cap="none"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1" y="365125"/>
            <a:ext cx="8317831" cy="1325563"/>
          </a:xfrm>
        </p:spPr>
        <p:txBody>
          <a:bodyPr wrap="square" anchor="ctr">
            <a:normAutofit/>
          </a:bodyPr>
          <a:lstStyle/>
          <a:p>
            <a:r>
              <a:rPr lang="en-US" b="1" dirty="0">
                <a:solidFill>
                  <a:srgbClr val="6B801F"/>
                </a:solidFill>
              </a:rPr>
              <a:t>What is sustainable tourism?</a:t>
            </a:r>
            <a:endParaRPr lang="it-IT" b="1" dirty="0">
              <a:solidFill>
                <a:srgbClr val="6B801F"/>
              </a:solidFill>
            </a:endParaRPr>
          </a:p>
        </p:txBody>
      </p:sp>
      <p:sp>
        <p:nvSpPr>
          <p:cNvPr id="6" name="TextBox 5">
            <a:extLst>
              <a:ext uri="{FF2B5EF4-FFF2-40B4-BE49-F238E27FC236}">
                <a16:creationId xmlns:a16="http://schemas.microsoft.com/office/drawing/2014/main" id="{6189EABB-D450-D63C-2572-84947838FB7A}"/>
              </a:ext>
            </a:extLst>
          </p:cNvPr>
          <p:cNvSpPr txBox="1"/>
          <p:nvPr/>
        </p:nvSpPr>
        <p:spPr>
          <a:xfrm>
            <a:off x="537411" y="1656850"/>
            <a:ext cx="7892715" cy="2225802"/>
          </a:xfrm>
          <a:prstGeom prst="rect">
            <a:avLst/>
          </a:prstGeom>
          <a:noFill/>
        </p:spPr>
        <p:txBody>
          <a:bodyPr wrap="square">
            <a:spAutoFit/>
          </a:bodyPr>
          <a:lstStyle/>
          <a:p>
            <a:pPr lvl="0">
              <a:lnSpc>
                <a:spcPct val="125000"/>
              </a:lnSpc>
            </a:pPr>
            <a:r>
              <a:rPr lang="en-US"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According to the World Tourism Organization (WTO), sustainable tourism development requires the informed participation of all relevant stakeholders, as well as strong political leadership to ensure wide participation and consensus building: </a:t>
            </a:r>
            <a:r>
              <a:rPr lang="en-US" b="1" i="0" dirty="0">
                <a:solidFill>
                  <a:srgbClr val="6B801F"/>
                </a:solidFill>
                <a:latin typeface="Open sans" panose="020B0606030504020204" pitchFamily="34" charset="0"/>
                <a:ea typeface="Open sans" panose="020B0606030504020204" pitchFamily="34" charset="0"/>
                <a:cs typeface="Open sans" panose="020B0606030504020204" pitchFamily="34" charset="0"/>
              </a:rPr>
              <a:t>“Sustainable tourism development meets the needs of present tourists and host regions while protecting and enhancing opportunities for the future. It is envisaged as leading to management of all resources in such a way that economic, social and aesthetic needs can be fulfilled while maintaining cultural integrity, essential ecological processes, biological diversity, and life support systems.” </a:t>
            </a:r>
            <a:endParaRPr lang="en-US" b="1"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3" name="Picture 12" descr="A kite with strings on a black background&#10;&#10;Description automatically generated">
            <a:extLst>
              <a:ext uri="{FF2B5EF4-FFF2-40B4-BE49-F238E27FC236}">
                <a16:creationId xmlns:a16="http://schemas.microsoft.com/office/drawing/2014/main" id="{5866C3CD-1FAB-3720-9A39-7768D68003ED}"/>
              </a:ext>
            </a:extLst>
          </p:cNvPr>
          <p:cNvPicPr>
            <a:picLocks noChangeAspect="1"/>
          </p:cNvPicPr>
          <p:nvPr/>
        </p:nvPicPr>
        <p:blipFill>
          <a:blip r:embed="rId2"/>
          <a:stretch>
            <a:fillRect/>
          </a:stretch>
        </p:blipFill>
        <p:spPr>
          <a:xfrm>
            <a:off x="7072365" y="-191679"/>
            <a:ext cx="5370490" cy="6858000"/>
          </a:xfrm>
          <a:prstGeom prst="rect">
            <a:avLst/>
          </a:prstGeom>
        </p:spPr>
      </p:pic>
      <p:sp>
        <p:nvSpPr>
          <p:cNvPr id="9" name="TextBox 8">
            <a:extLst>
              <a:ext uri="{FF2B5EF4-FFF2-40B4-BE49-F238E27FC236}">
                <a16:creationId xmlns:a16="http://schemas.microsoft.com/office/drawing/2014/main" id="{EBB230E0-F153-A853-1B73-9F4133910CCF}"/>
              </a:ext>
            </a:extLst>
          </p:cNvPr>
          <p:cNvSpPr txBox="1"/>
          <p:nvPr/>
        </p:nvSpPr>
        <p:spPr>
          <a:xfrm>
            <a:off x="537411" y="4145363"/>
            <a:ext cx="8101263" cy="2258247"/>
          </a:xfrm>
          <a:prstGeom prst="rect">
            <a:avLst/>
          </a:prstGeom>
          <a:noFill/>
        </p:spPr>
        <p:txBody>
          <a:bodyPr wrap="square">
            <a:spAutoFit/>
          </a:bodyPr>
          <a:lstStyle/>
          <a:p>
            <a:pPr lvl="0">
              <a:lnSpc>
                <a:spcPct val="125000"/>
              </a:lnSpc>
            </a:pPr>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Tourism that takes full account of its current and future economic, social and environmental impacts,  addressing the needs of visitors, the industry, the environment, and host communities.</a:t>
            </a:r>
          </a:p>
          <a:p>
            <a:pPr lvl="0" algn="r">
              <a:lnSpc>
                <a:spcPct val="125000"/>
              </a:lnSpc>
            </a:pPr>
            <a:r>
              <a:rPr lang="en-US"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 WTO definition of sustainable tourism</a:t>
            </a:r>
            <a:r>
              <a:rPr lang="en-US" sz="18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en-US" sz="1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529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89189"/>
            <a:ext cx="9063789" cy="1325563"/>
          </a:xfrm>
        </p:spPr>
        <p:txBody>
          <a:bodyPr wrap="square" anchor="ctr">
            <a:normAutofit/>
          </a:bodyPr>
          <a:lstStyle/>
          <a:p>
            <a:r>
              <a:rPr lang="en-US" b="1" dirty="0">
                <a:solidFill>
                  <a:srgbClr val="6B801F"/>
                </a:solidFill>
              </a:rPr>
              <a:t>Elements of sustainable tourism</a:t>
            </a:r>
            <a:endParaRPr lang="it-IT" b="1" dirty="0">
              <a:solidFill>
                <a:srgbClr val="6B801F"/>
              </a:solidFill>
            </a:endParaRPr>
          </a:p>
        </p:txBody>
      </p:sp>
      <p:sp>
        <p:nvSpPr>
          <p:cNvPr id="9" name="TextBox 8">
            <a:extLst>
              <a:ext uri="{FF2B5EF4-FFF2-40B4-BE49-F238E27FC236}">
                <a16:creationId xmlns:a16="http://schemas.microsoft.com/office/drawing/2014/main" id="{EBB230E0-F153-A853-1B73-9F4133910CCF}"/>
              </a:ext>
            </a:extLst>
          </p:cNvPr>
          <p:cNvSpPr txBox="1"/>
          <p:nvPr/>
        </p:nvSpPr>
        <p:spPr>
          <a:xfrm>
            <a:off x="537411" y="1508958"/>
            <a:ext cx="8101263" cy="411588"/>
          </a:xfrm>
          <a:prstGeom prst="rect">
            <a:avLst/>
          </a:prstGeom>
          <a:noFill/>
        </p:spPr>
        <p:txBody>
          <a:bodyPr wrap="square">
            <a:spAutoFit/>
          </a:bodyPr>
          <a:lstStyle/>
          <a:p>
            <a:pPr lvl="0">
              <a:lnSpc>
                <a:spcPct val="125000"/>
              </a:lnSpc>
            </a:pPr>
            <a:r>
              <a:rPr lang="en-US" sz="1800" b="0" i="0" dirty="0">
                <a:solidFill>
                  <a:srgbClr val="6B801F"/>
                </a:solidFill>
                <a:latin typeface="Open sans" panose="020B0606030504020204" pitchFamily="34" charset="0"/>
                <a:ea typeface="Open sans" panose="020B0606030504020204" pitchFamily="34" charset="0"/>
                <a:cs typeface="Open sans" panose="020B0606030504020204" pitchFamily="34" charset="0"/>
              </a:rPr>
              <a:t>Sustainable tourism should</a:t>
            </a:r>
            <a:endParaRPr lang="en-US"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449180" y="2027805"/>
            <a:ext cx="8261683" cy="4181850"/>
          </a:xfrm>
          <a:prstGeom prst="rect">
            <a:avLst/>
          </a:prstGeom>
          <a:noFill/>
        </p:spPr>
        <p:txBody>
          <a:bodyPr wrap="square">
            <a:spAutoFit/>
          </a:bodyPr>
          <a:lstStyle/>
          <a:p>
            <a:pPr marL="628650" indent="-514350">
              <a:lnSpc>
                <a:spcPct val="125000"/>
              </a:lnSpc>
              <a:spcAft>
                <a:spcPts val="1200"/>
              </a:spcAft>
              <a:buClr>
                <a:srgbClr val="97B02E"/>
              </a:buClr>
              <a:buFont typeface="+mj-lt"/>
              <a:buAutoNum type="arabicPeriod"/>
            </a:pP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Make optimal use of environmental resources </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that constitute a key element in tourism development, maintaining essential ecological processes and helping to conserve natural heritage and biodiversity;</a:t>
            </a:r>
          </a:p>
          <a:p>
            <a:pPr marL="628650" indent="-514350">
              <a:lnSpc>
                <a:spcPct val="125000"/>
              </a:lnSpc>
              <a:spcAft>
                <a:spcPts val="1200"/>
              </a:spcAft>
              <a:buClr>
                <a:srgbClr val="97B02E"/>
              </a:buClr>
              <a:buFont typeface="+mj-lt"/>
              <a:buAutoNum type="arabicPeriod"/>
            </a:pP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Respect the socio-cultural authenticity of host communities</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conserve their built and living cultural heritage and traditional values, and contribute to inter-cultural understanding and tolerance; </a:t>
            </a:r>
          </a:p>
          <a:p>
            <a:pPr marL="628650" indent="-514350">
              <a:lnSpc>
                <a:spcPct val="125000"/>
              </a:lnSpc>
              <a:spcAft>
                <a:spcPts val="1200"/>
              </a:spcAft>
              <a:buClr>
                <a:srgbClr val="97B02E"/>
              </a:buClr>
              <a:buFont typeface="+mj-lt"/>
              <a:buAutoNum type="arabicPeriod"/>
            </a:pP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Ensure viable, long-term economic operations</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providing socio-economic benefits to all stakeholders that are fairly distributed including stable employment and income-earning opportunities and social services to host communities, and contributing to poverty alleviation. </a:t>
            </a:r>
          </a:p>
        </p:txBody>
      </p:sp>
      <p:pic>
        <p:nvPicPr>
          <p:cNvPr id="8" name="Picture 7" descr="A tree with sheep in the grass&#10;&#10;Description automatically generated">
            <a:extLst>
              <a:ext uri="{FF2B5EF4-FFF2-40B4-BE49-F238E27FC236}">
                <a16:creationId xmlns:a16="http://schemas.microsoft.com/office/drawing/2014/main" id="{68A6DCE9-8B96-0EA7-75C5-7CBD78BC9C9F}"/>
              </a:ext>
            </a:extLst>
          </p:cNvPr>
          <p:cNvPicPr>
            <a:picLocks noChangeAspect="1"/>
          </p:cNvPicPr>
          <p:nvPr/>
        </p:nvPicPr>
        <p:blipFill>
          <a:blip r:embed="rId2"/>
          <a:stretch>
            <a:fillRect/>
          </a:stretch>
        </p:blipFill>
        <p:spPr>
          <a:xfrm>
            <a:off x="7906796" y="1385888"/>
            <a:ext cx="4285203" cy="5472112"/>
          </a:xfrm>
          <a:prstGeom prst="rect">
            <a:avLst/>
          </a:prstGeom>
        </p:spPr>
      </p:pic>
    </p:spTree>
    <p:extLst>
      <p:ext uri="{BB962C8B-B14F-4D97-AF65-F5344CB8AC3E}">
        <p14:creationId xmlns:p14="http://schemas.microsoft.com/office/powerpoint/2010/main" val="1085168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567473"/>
            <a:ext cx="9063789" cy="1325563"/>
          </a:xfrm>
        </p:spPr>
        <p:txBody>
          <a:bodyPr wrap="square" anchor="ctr">
            <a:normAutofit/>
          </a:bodyPr>
          <a:lstStyle/>
          <a:p>
            <a:r>
              <a:rPr lang="en-US" b="1" dirty="0">
                <a:solidFill>
                  <a:srgbClr val="6B801F"/>
                </a:solidFill>
              </a:rPr>
              <a:t>Important features of sustainable tourism</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10" y="2031019"/>
            <a:ext cx="8261683" cy="4482574"/>
          </a:xfrm>
          <a:prstGeom prst="rect">
            <a:avLst/>
          </a:prstGeom>
          <a:noFill/>
        </p:spPr>
        <p:txBody>
          <a:bodyPr wrap="square">
            <a:spAutoFit/>
          </a:bodyPr>
          <a:lstStyle/>
          <a:p>
            <a:pPr marL="571500" indent="-571500">
              <a:lnSpc>
                <a:spcPct val="125000"/>
              </a:lnSpc>
              <a:spcAft>
                <a:spcPts val="600"/>
              </a:spcAft>
              <a:buFont typeface="Arial" panose="020B0604020202020204" pitchFamily="34" charset="0"/>
              <a:buChar char="•"/>
            </a:pPr>
            <a:r>
              <a:rPr lang="en-US" sz="1800" dirty="0">
                <a:solidFill>
                  <a:srgbClr val="6B801F"/>
                </a:solidFill>
              </a:rPr>
              <a:t>Minimize natural and socio-cultural environment impact </a:t>
            </a:r>
          </a:p>
          <a:p>
            <a:pPr marL="571500" indent="-571500">
              <a:lnSpc>
                <a:spcPct val="125000"/>
              </a:lnSpc>
              <a:spcAft>
                <a:spcPts val="600"/>
              </a:spcAft>
              <a:buFont typeface="Arial" panose="020B0604020202020204" pitchFamily="34" charset="0"/>
              <a:buChar char="•"/>
            </a:pPr>
            <a:r>
              <a:rPr lang="en-US" sz="1800" dirty="0">
                <a:solidFill>
                  <a:srgbClr val="6B801F"/>
                </a:solidFill>
              </a:rPr>
              <a:t>Be aware of and respect the carrying capacity</a:t>
            </a:r>
          </a:p>
          <a:p>
            <a:pPr marL="571500" indent="-571500">
              <a:lnSpc>
                <a:spcPct val="125000"/>
              </a:lnSpc>
              <a:spcAft>
                <a:spcPts val="600"/>
              </a:spcAft>
              <a:buFont typeface="Arial" panose="020B0604020202020204" pitchFamily="34" charset="0"/>
              <a:buChar char="•"/>
            </a:pPr>
            <a:r>
              <a:rPr lang="en-US" sz="1800" dirty="0">
                <a:solidFill>
                  <a:srgbClr val="6B801F"/>
                </a:solidFill>
              </a:rPr>
              <a:t>Importance of local cooperation </a:t>
            </a:r>
          </a:p>
          <a:p>
            <a:pPr marL="571500" indent="-571500">
              <a:lnSpc>
                <a:spcPct val="125000"/>
              </a:lnSpc>
              <a:spcAft>
                <a:spcPts val="600"/>
              </a:spcAft>
              <a:buFont typeface="Arial" panose="020B0604020202020204" pitchFamily="34" charset="0"/>
              <a:buChar char="•"/>
            </a:pPr>
            <a:r>
              <a:rPr lang="en-US" sz="1800" dirty="0">
                <a:solidFill>
                  <a:srgbClr val="6B801F"/>
                </a:solidFill>
              </a:rPr>
              <a:t>Provide alternative employment and income opportunities for local communities</a:t>
            </a:r>
          </a:p>
          <a:p>
            <a:pPr marL="571500" indent="-571500">
              <a:lnSpc>
                <a:spcPct val="125000"/>
              </a:lnSpc>
              <a:spcAft>
                <a:spcPts val="600"/>
              </a:spcAft>
              <a:buFont typeface="Arial" panose="020B0604020202020204" pitchFamily="34" charset="0"/>
              <a:buChar char="•"/>
            </a:pPr>
            <a:r>
              <a:rPr lang="en-US" sz="1800" dirty="0">
                <a:solidFill>
                  <a:srgbClr val="6B801F"/>
                </a:solidFill>
              </a:rPr>
              <a:t>Ecological footprint </a:t>
            </a:r>
          </a:p>
          <a:p>
            <a:pPr marL="571500" indent="-571500">
              <a:lnSpc>
                <a:spcPct val="125000"/>
              </a:lnSpc>
              <a:spcAft>
                <a:spcPts val="600"/>
              </a:spcAft>
              <a:buFont typeface="Arial" panose="020B0604020202020204" pitchFamily="34" charset="0"/>
              <a:buChar char="•"/>
            </a:pPr>
            <a:r>
              <a:rPr lang="en-US" sz="1800" dirty="0">
                <a:solidFill>
                  <a:srgbClr val="6B801F"/>
                </a:solidFill>
              </a:rPr>
              <a:t>Protection of the natural and cultural heritage </a:t>
            </a:r>
          </a:p>
          <a:p>
            <a:pPr marL="571500" indent="-571500">
              <a:lnSpc>
                <a:spcPct val="125000"/>
              </a:lnSpc>
              <a:spcAft>
                <a:spcPts val="600"/>
              </a:spcAft>
              <a:buFont typeface="Arial" panose="020B0604020202020204" pitchFamily="34" charset="0"/>
              <a:buChar char="•"/>
            </a:pPr>
            <a:r>
              <a:rPr lang="en-US" sz="1800" dirty="0">
                <a:solidFill>
                  <a:srgbClr val="6B801F"/>
                </a:solidFill>
              </a:rPr>
              <a:t>The importance of natural and cultural wealth </a:t>
            </a:r>
          </a:p>
          <a:p>
            <a:pPr marL="571500" indent="-571500">
              <a:lnSpc>
                <a:spcPct val="125000"/>
              </a:lnSpc>
              <a:spcAft>
                <a:spcPts val="600"/>
              </a:spcAft>
              <a:buFont typeface="Arial" panose="020B0604020202020204" pitchFamily="34" charset="0"/>
              <a:buChar char="•"/>
            </a:pPr>
            <a:r>
              <a:rPr lang="en-US" sz="1800" dirty="0">
                <a:solidFill>
                  <a:srgbClr val="6B801F"/>
                </a:solidFill>
              </a:rPr>
              <a:t>Respecting local culture and traditional values </a:t>
            </a:r>
          </a:p>
          <a:p>
            <a:pPr marL="571500" indent="-571500">
              <a:lnSpc>
                <a:spcPct val="125000"/>
              </a:lnSpc>
              <a:spcAft>
                <a:spcPts val="600"/>
              </a:spcAft>
              <a:buFont typeface="Arial" panose="020B0604020202020204" pitchFamily="34" charset="0"/>
              <a:buChar char="•"/>
            </a:pPr>
            <a:r>
              <a:rPr lang="en-US" sz="1800" dirty="0">
                <a:solidFill>
                  <a:srgbClr val="6B801F"/>
                </a:solidFill>
              </a:rPr>
              <a:t>Education is a relevant aspect: developing environmental awareness ∙ responsibility and contiguous education of the visitors.</a:t>
            </a:r>
          </a:p>
        </p:txBody>
      </p:sp>
      <p:pic>
        <p:nvPicPr>
          <p:cNvPr id="4" name="Picture 3" descr="A hot air balloon with a black background&#10;&#10;Description automatically generated">
            <a:extLst>
              <a:ext uri="{FF2B5EF4-FFF2-40B4-BE49-F238E27FC236}">
                <a16:creationId xmlns:a16="http://schemas.microsoft.com/office/drawing/2014/main" id="{72EA9315-2276-31B5-2284-63C3F6680DC7}"/>
              </a:ext>
            </a:extLst>
          </p:cNvPr>
          <p:cNvPicPr>
            <a:picLocks noChangeAspect="1"/>
          </p:cNvPicPr>
          <p:nvPr/>
        </p:nvPicPr>
        <p:blipFill>
          <a:blip r:embed="rId2"/>
          <a:stretch>
            <a:fillRect/>
          </a:stretch>
        </p:blipFill>
        <p:spPr>
          <a:xfrm>
            <a:off x="6922167" y="-240631"/>
            <a:ext cx="6464969" cy="5557055"/>
          </a:xfrm>
          <a:prstGeom prst="rect">
            <a:avLst/>
          </a:prstGeom>
        </p:spPr>
      </p:pic>
    </p:spTree>
    <p:extLst>
      <p:ext uri="{BB962C8B-B14F-4D97-AF65-F5344CB8AC3E}">
        <p14:creationId xmlns:p14="http://schemas.microsoft.com/office/powerpoint/2010/main" val="326607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567473"/>
            <a:ext cx="9063789" cy="1325563"/>
          </a:xfrm>
        </p:spPr>
        <p:txBody>
          <a:bodyPr wrap="square" anchor="ctr">
            <a:normAutofit/>
          </a:bodyPr>
          <a:lstStyle/>
          <a:p>
            <a:r>
              <a:rPr lang="en-US" b="1" dirty="0">
                <a:solidFill>
                  <a:srgbClr val="6B801F"/>
                </a:solidFill>
              </a:rPr>
              <a:t>Sustainable tourism and sustainable mobility</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10" y="1982966"/>
            <a:ext cx="8261683" cy="1527278"/>
          </a:xfrm>
          <a:prstGeom prst="rect">
            <a:avLst/>
          </a:prstGeom>
          <a:noFill/>
        </p:spPr>
        <p:txBody>
          <a:bodyPr wrap="square">
            <a:spAutoFit/>
          </a:bodyPr>
          <a:lstStyle/>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concept of sustainable tourism is tightly linked to a concept of </a:t>
            </a: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sustainable mobility</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a:t>
            </a:r>
          </a:p>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Two relevant issues are tourism's reliance on fossil fuels and tourism's effect on climate change, because tourism CO</a:t>
            </a:r>
            <a:r>
              <a:rPr lang="en-US" sz="1800" baseline="-25000" dirty="0">
                <a:solidFill>
                  <a:srgbClr val="6B801F"/>
                </a:solidFill>
                <a:latin typeface="Open Sans" panose="020B0606030504020204" pitchFamily="34" charset="0"/>
                <a:ea typeface="Open Sans" panose="020B0606030504020204" pitchFamily="34" charset="0"/>
                <a:cs typeface="Open Sans" panose="020B0606030504020204" pitchFamily="34" charset="0"/>
              </a:rPr>
              <a:t>2</a:t>
            </a: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 emissions come:</a:t>
            </a:r>
          </a:p>
        </p:txBody>
      </p:sp>
      <p:pic>
        <p:nvPicPr>
          <p:cNvPr id="6" name="Picture 5" descr="A person riding a bike on a hill&#10;&#10;Description automatically generated">
            <a:extLst>
              <a:ext uri="{FF2B5EF4-FFF2-40B4-BE49-F238E27FC236}">
                <a16:creationId xmlns:a16="http://schemas.microsoft.com/office/drawing/2014/main" id="{F5A355B6-8F88-1FDA-0AFC-4FF43C4AC0CA}"/>
              </a:ext>
            </a:extLst>
          </p:cNvPr>
          <p:cNvPicPr>
            <a:picLocks noChangeAspect="1"/>
          </p:cNvPicPr>
          <p:nvPr/>
        </p:nvPicPr>
        <p:blipFill>
          <a:blip r:embed="rId2"/>
          <a:stretch>
            <a:fillRect/>
          </a:stretch>
        </p:blipFill>
        <p:spPr>
          <a:xfrm>
            <a:off x="8227072" y="1779955"/>
            <a:ext cx="3976610" cy="5078045"/>
          </a:xfrm>
          <a:prstGeom prst="rect">
            <a:avLst/>
          </a:prstGeom>
        </p:spPr>
      </p:pic>
      <p:pic>
        <p:nvPicPr>
          <p:cNvPr id="7" name="Picture 6" descr="A hot air balloon with a black background&#10;&#10;Description automatically generated">
            <a:extLst>
              <a:ext uri="{FF2B5EF4-FFF2-40B4-BE49-F238E27FC236}">
                <a16:creationId xmlns:a16="http://schemas.microsoft.com/office/drawing/2014/main" id="{D9691965-522F-EC29-BC3C-9A11834CB6B2}"/>
              </a:ext>
            </a:extLst>
          </p:cNvPr>
          <p:cNvPicPr>
            <a:picLocks noChangeAspect="1"/>
          </p:cNvPicPr>
          <p:nvPr/>
        </p:nvPicPr>
        <p:blipFill>
          <a:blip r:embed="rId3"/>
          <a:stretch>
            <a:fillRect/>
          </a:stretch>
        </p:blipFill>
        <p:spPr>
          <a:xfrm>
            <a:off x="8008670" y="95688"/>
            <a:ext cx="3304675" cy="2840580"/>
          </a:xfrm>
          <a:prstGeom prst="rect">
            <a:avLst/>
          </a:prstGeom>
        </p:spPr>
      </p:pic>
      <p:sp>
        <p:nvSpPr>
          <p:cNvPr id="8" name="TextBox 7">
            <a:extLst>
              <a:ext uri="{FF2B5EF4-FFF2-40B4-BE49-F238E27FC236}">
                <a16:creationId xmlns:a16="http://schemas.microsoft.com/office/drawing/2014/main" id="{24696560-BE1F-6C66-5BA4-C67ECCDA3340}"/>
              </a:ext>
            </a:extLst>
          </p:cNvPr>
          <p:cNvSpPr txBox="1"/>
          <p:nvPr/>
        </p:nvSpPr>
        <p:spPr>
          <a:xfrm>
            <a:off x="537410" y="5342022"/>
            <a:ext cx="8261683" cy="1104085"/>
          </a:xfrm>
          <a:prstGeom prst="rect">
            <a:avLst/>
          </a:prstGeom>
          <a:noFill/>
        </p:spPr>
        <p:txBody>
          <a:bodyPr wrap="square">
            <a:spAutoFit/>
          </a:bodyPr>
          <a:lstStyle/>
          <a:p>
            <a:pPr>
              <a:lnSpc>
                <a:spcPct val="125000"/>
              </a:lnSpc>
              <a:spcAft>
                <a:spcPts val="600"/>
              </a:spcAft>
            </a:pPr>
            <a:r>
              <a:rPr lang="en-US" sz="1800" dirty="0">
                <a:solidFill>
                  <a:srgbClr val="6B801F"/>
                </a:solidFill>
                <a:latin typeface="Open Sans" panose="020B0606030504020204" pitchFamily="34" charset="0"/>
                <a:ea typeface="Open Sans" panose="020B0606030504020204" pitchFamily="34" charset="0"/>
                <a:cs typeface="Open Sans" panose="020B0606030504020204" pitchFamily="34" charset="0"/>
              </a:rPr>
              <a:t>In the 2030 Agenda for Sustainable Development SDG target 8.9, aims to: </a:t>
            </a:r>
            <a:r>
              <a:rPr lang="en-US" sz="1800" b="1" dirty="0">
                <a:solidFill>
                  <a:srgbClr val="6B801F"/>
                </a:solidFill>
                <a:latin typeface="Open Sans" panose="020B0606030504020204" pitchFamily="34" charset="0"/>
                <a:ea typeface="Open Sans" panose="020B0606030504020204" pitchFamily="34" charset="0"/>
                <a:cs typeface="Open Sans" panose="020B0606030504020204" pitchFamily="34" charset="0"/>
              </a:rPr>
              <a:t>“by 2030, devise and implement policies to promote sustainable tourism that creates jobs and promotes local culture and products”. </a:t>
            </a:r>
            <a:endParaRPr lang="it-IT" sz="1800" b="1" dirty="0">
              <a:solidFill>
                <a:srgbClr val="6B801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itolo 4">
            <a:extLst>
              <a:ext uri="{FF2B5EF4-FFF2-40B4-BE49-F238E27FC236}">
                <a16:creationId xmlns:a16="http://schemas.microsoft.com/office/drawing/2014/main" id="{BA2880CA-8F44-FF2A-8355-4C9F6CB3B5D7}"/>
              </a:ext>
            </a:extLst>
          </p:cNvPr>
          <p:cNvSpPr txBox="1">
            <a:spLocks/>
          </p:cNvSpPr>
          <p:nvPr/>
        </p:nvSpPr>
        <p:spPr>
          <a:xfrm>
            <a:off x="762000" y="3350955"/>
            <a:ext cx="147587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chemeClr val="bg1"/>
                </a:solidFill>
              </a:rPr>
              <a:t>72%</a:t>
            </a:r>
            <a:endParaRPr lang="it-IT" b="1" dirty="0">
              <a:solidFill>
                <a:schemeClr val="bg1"/>
              </a:solidFill>
            </a:endParaRPr>
          </a:p>
        </p:txBody>
      </p:sp>
      <p:sp>
        <p:nvSpPr>
          <p:cNvPr id="11" name="TextBox 10">
            <a:extLst>
              <a:ext uri="{FF2B5EF4-FFF2-40B4-BE49-F238E27FC236}">
                <a16:creationId xmlns:a16="http://schemas.microsoft.com/office/drawing/2014/main" id="{A5ACFA1B-FD7C-4769-28FD-845A80ED61A3}"/>
              </a:ext>
            </a:extLst>
          </p:cNvPr>
          <p:cNvSpPr txBox="1"/>
          <p:nvPr/>
        </p:nvSpPr>
        <p:spPr>
          <a:xfrm>
            <a:off x="537410" y="4333060"/>
            <a:ext cx="1884948" cy="766877"/>
          </a:xfrm>
          <a:prstGeom prst="rect">
            <a:avLst/>
          </a:prstGeom>
          <a:noFill/>
        </p:spPr>
        <p:txBody>
          <a:bodyPr wrap="square">
            <a:spAutoFit/>
          </a:bodyPr>
          <a:lstStyle/>
          <a:p>
            <a:pPr algn="ctr">
              <a:lnSpc>
                <a:spcPct val="125000"/>
              </a:lnSpc>
              <a:spcAft>
                <a:spcPts val="600"/>
              </a:spcAft>
            </a:pP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FROM TRANSPORTATION, OF WHICH 55% AVIATION</a:t>
            </a:r>
          </a:p>
        </p:txBody>
      </p:sp>
      <p:sp>
        <p:nvSpPr>
          <p:cNvPr id="12" name="Titolo 4">
            <a:extLst>
              <a:ext uri="{FF2B5EF4-FFF2-40B4-BE49-F238E27FC236}">
                <a16:creationId xmlns:a16="http://schemas.microsoft.com/office/drawing/2014/main" id="{D78C9920-A88B-B29B-3CB7-64FA7E53CB6A}"/>
              </a:ext>
            </a:extLst>
          </p:cNvPr>
          <p:cNvSpPr txBox="1">
            <a:spLocks/>
          </p:cNvSpPr>
          <p:nvPr/>
        </p:nvSpPr>
        <p:spPr>
          <a:xfrm>
            <a:off x="3007894" y="3350955"/>
            <a:ext cx="147587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chemeClr val="bg1"/>
                </a:solidFill>
              </a:rPr>
              <a:t>24%</a:t>
            </a:r>
            <a:endParaRPr lang="it-IT" b="1" dirty="0">
              <a:solidFill>
                <a:schemeClr val="bg1"/>
              </a:solidFill>
            </a:endParaRPr>
          </a:p>
        </p:txBody>
      </p:sp>
      <p:sp>
        <p:nvSpPr>
          <p:cNvPr id="13" name="TextBox 12">
            <a:extLst>
              <a:ext uri="{FF2B5EF4-FFF2-40B4-BE49-F238E27FC236}">
                <a16:creationId xmlns:a16="http://schemas.microsoft.com/office/drawing/2014/main" id="{A7D03C35-08CB-44AC-4BAB-8DBD6713ADC0}"/>
              </a:ext>
            </a:extLst>
          </p:cNvPr>
          <p:cNvSpPr txBox="1"/>
          <p:nvPr/>
        </p:nvSpPr>
        <p:spPr>
          <a:xfrm>
            <a:off x="2783304" y="4333060"/>
            <a:ext cx="1812758" cy="536044"/>
          </a:xfrm>
          <a:prstGeom prst="rect">
            <a:avLst/>
          </a:prstGeom>
          <a:noFill/>
        </p:spPr>
        <p:txBody>
          <a:bodyPr wrap="square">
            <a:spAutoFit/>
          </a:bodyPr>
          <a:lstStyle/>
          <a:p>
            <a:pPr algn="ctr">
              <a:lnSpc>
                <a:spcPct val="125000"/>
              </a:lnSpc>
              <a:spcAft>
                <a:spcPts val="600"/>
              </a:spcAft>
            </a:pP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FROM ACCOMODATION</a:t>
            </a:r>
          </a:p>
        </p:txBody>
      </p:sp>
      <p:sp>
        <p:nvSpPr>
          <p:cNvPr id="14" name="Titolo 4">
            <a:extLst>
              <a:ext uri="{FF2B5EF4-FFF2-40B4-BE49-F238E27FC236}">
                <a16:creationId xmlns:a16="http://schemas.microsoft.com/office/drawing/2014/main" id="{117E9561-6B81-6775-1599-DF4745D04B33}"/>
              </a:ext>
            </a:extLst>
          </p:cNvPr>
          <p:cNvSpPr txBox="1">
            <a:spLocks/>
          </p:cNvSpPr>
          <p:nvPr/>
        </p:nvSpPr>
        <p:spPr>
          <a:xfrm>
            <a:off x="5069304" y="3350955"/>
            <a:ext cx="1475874"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b="1" dirty="0">
                <a:solidFill>
                  <a:schemeClr val="bg1"/>
                </a:solidFill>
              </a:rPr>
              <a:t>4%</a:t>
            </a:r>
            <a:endParaRPr lang="it-IT" b="1" dirty="0">
              <a:solidFill>
                <a:schemeClr val="bg1"/>
              </a:solidFill>
            </a:endParaRPr>
          </a:p>
        </p:txBody>
      </p:sp>
      <p:sp>
        <p:nvSpPr>
          <p:cNvPr id="15" name="TextBox 14">
            <a:extLst>
              <a:ext uri="{FF2B5EF4-FFF2-40B4-BE49-F238E27FC236}">
                <a16:creationId xmlns:a16="http://schemas.microsoft.com/office/drawing/2014/main" id="{FE14013B-3AB9-DB11-6BD4-4BA60B832F8C}"/>
              </a:ext>
            </a:extLst>
          </p:cNvPr>
          <p:cNvSpPr txBox="1"/>
          <p:nvPr/>
        </p:nvSpPr>
        <p:spPr>
          <a:xfrm>
            <a:off x="4884819" y="4333060"/>
            <a:ext cx="1812758" cy="536044"/>
          </a:xfrm>
          <a:prstGeom prst="rect">
            <a:avLst/>
          </a:prstGeom>
          <a:noFill/>
        </p:spPr>
        <p:txBody>
          <a:bodyPr wrap="square">
            <a:spAutoFit/>
          </a:bodyPr>
          <a:lstStyle/>
          <a:p>
            <a:pPr algn="ctr">
              <a:lnSpc>
                <a:spcPct val="125000"/>
              </a:lnSpc>
              <a:spcAft>
                <a:spcPts val="600"/>
              </a:spcAft>
            </a:pP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FROM LOCAL ACTIVITIES</a:t>
            </a:r>
          </a:p>
        </p:txBody>
      </p:sp>
    </p:spTree>
    <p:extLst>
      <p:ext uri="{BB962C8B-B14F-4D97-AF65-F5344CB8AC3E}">
        <p14:creationId xmlns:p14="http://schemas.microsoft.com/office/powerpoint/2010/main" val="856693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879885" y="389189"/>
            <a:ext cx="9962148" cy="1325563"/>
          </a:xfrm>
        </p:spPr>
        <p:txBody>
          <a:bodyPr wrap="square" anchor="ctr">
            <a:normAutofit/>
          </a:bodyPr>
          <a:lstStyle/>
          <a:p>
            <a:pPr algn="ctr"/>
            <a:r>
              <a:rPr lang="en-US" b="1" dirty="0">
                <a:solidFill>
                  <a:srgbClr val="6B801F"/>
                </a:solidFill>
              </a:rPr>
              <a:t>What is sustainable tourism?</a:t>
            </a:r>
            <a:endParaRPr lang="it-IT" b="1" dirty="0">
              <a:solidFill>
                <a:srgbClr val="6B801F"/>
              </a:solidFill>
            </a:endParaRPr>
          </a:p>
        </p:txBody>
      </p:sp>
      <p:pic>
        <p:nvPicPr>
          <p:cNvPr id="4" name="Picture 3" descr="A red and white play button&#10;&#10;Description automatically generated">
            <a:hlinkClick r:id="rId2" tooltip="DURATION: 1:30"/>
            <a:extLst>
              <a:ext uri="{FF2B5EF4-FFF2-40B4-BE49-F238E27FC236}">
                <a16:creationId xmlns:a16="http://schemas.microsoft.com/office/drawing/2014/main" id="{72AF07AC-9309-3BC7-FBBB-A3606D17CB54}"/>
              </a:ext>
            </a:extLst>
          </p:cNvPr>
          <p:cNvPicPr>
            <a:picLocks noChangeAspect="1"/>
          </p:cNvPicPr>
          <p:nvPr/>
        </p:nvPicPr>
        <p:blipFill>
          <a:blip r:embed="rId3"/>
          <a:stretch>
            <a:fillRect/>
          </a:stretch>
        </p:blipFill>
        <p:spPr>
          <a:xfrm>
            <a:off x="3632280" y="2320174"/>
            <a:ext cx="4457358" cy="3138433"/>
          </a:xfrm>
          <a:prstGeom prst="rect">
            <a:avLst/>
          </a:prstGeom>
        </p:spPr>
      </p:pic>
      <p:sp>
        <p:nvSpPr>
          <p:cNvPr id="6" name="Titolo 4">
            <a:extLst>
              <a:ext uri="{FF2B5EF4-FFF2-40B4-BE49-F238E27FC236}">
                <a16:creationId xmlns:a16="http://schemas.microsoft.com/office/drawing/2014/main" id="{E0E324F3-4367-B132-32E5-D1B2A4A1C27B}"/>
              </a:ext>
            </a:extLst>
          </p:cNvPr>
          <p:cNvSpPr txBox="1">
            <a:spLocks/>
          </p:cNvSpPr>
          <p:nvPr/>
        </p:nvSpPr>
        <p:spPr>
          <a:xfrm>
            <a:off x="879885" y="5526171"/>
            <a:ext cx="9962148" cy="60542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1800" b="1" dirty="0">
                <a:solidFill>
                  <a:srgbClr val="6B801F"/>
                </a:solidFill>
              </a:rPr>
              <a:t>CLICK TO PLAY</a:t>
            </a:r>
            <a:endParaRPr lang="it-IT" sz="1800" b="1" dirty="0">
              <a:solidFill>
                <a:srgbClr val="6B801F"/>
              </a:solidFill>
            </a:endParaRPr>
          </a:p>
        </p:txBody>
      </p:sp>
      <p:sp>
        <p:nvSpPr>
          <p:cNvPr id="7" name="Titolo 4">
            <a:extLst>
              <a:ext uri="{FF2B5EF4-FFF2-40B4-BE49-F238E27FC236}">
                <a16:creationId xmlns:a16="http://schemas.microsoft.com/office/drawing/2014/main" id="{EC7AEBD2-9D45-9D42-5F50-9C13AAA0564D}"/>
              </a:ext>
            </a:extLst>
          </p:cNvPr>
          <p:cNvSpPr txBox="1">
            <a:spLocks/>
          </p:cNvSpPr>
          <p:nvPr/>
        </p:nvSpPr>
        <p:spPr>
          <a:xfrm>
            <a:off x="879885" y="1680970"/>
            <a:ext cx="9962148" cy="60542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1800" b="1" dirty="0">
                <a:solidFill>
                  <a:srgbClr val="6B801F"/>
                </a:solidFill>
              </a:rPr>
              <a:t>Duration: 1:30</a:t>
            </a:r>
            <a:endParaRPr lang="it-IT" sz="1800" b="1" dirty="0">
              <a:solidFill>
                <a:srgbClr val="6B801F"/>
              </a:solidFill>
            </a:endParaRPr>
          </a:p>
        </p:txBody>
      </p:sp>
    </p:spTree>
    <p:extLst>
      <p:ext uri="{BB962C8B-B14F-4D97-AF65-F5344CB8AC3E}">
        <p14:creationId xmlns:p14="http://schemas.microsoft.com/office/powerpoint/2010/main" val="380259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8A79BB5-BEF4-EE32-C64D-0F16E203D164}"/>
              </a:ext>
            </a:extLst>
          </p:cNvPr>
          <p:cNvSpPr>
            <a:spLocks noGrp="1"/>
          </p:cNvSpPr>
          <p:nvPr>
            <p:ph type="title"/>
          </p:nvPr>
        </p:nvSpPr>
        <p:spPr>
          <a:xfrm>
            <a:off x="537410" y="342905"/>
            <a:ext cx="9063789" cy="471424"/>
          </a:xfrm>
        </p:spPr>
        <p:txBody>
          <a:bodyPr wrap="square" anchor="ctr">
            <a:normAutofit/>
          </a:bodyPr>
          <a:lstStyle/>
          <a:p>
            <a:r>
              <a:rPr lang="en-US" sz="2000" b="1" dirty="0">
                <a:solidFill>
                  <a:srgbClr val="6B801F"/>
                </a:solidFill>
              </a:rPr>
              <a:t>BEST PRACTICE ON SUSTAINABLE TOURISM 1</a:t>
            </a:r>
            <a:endParaRPr lang="it-IT" b="1" dirty="0">
              <a:solidFill>
                <a:srgbClr val="6B801F"/>
              </a:solidFill>
            </a:endParaRPr>
          </a:p>
        </p:txBody>
      </p:sp>
      <p:sp>
        <p:nvSpPr>
          <p:cNvPr id="2" name="TextBox 1">
            <a:extLst>
              <a:ext uri="{FF2B5EF4-FFF2-40B4-BE49-F238E27FC236}">
                <a16:creationId xmlns:a16="http://schemas.microsoft.com/office/drawing/2014/main" id="{A712C585-FC5C-4C66-C9BD-25D2AC86BE9B}"/>
              </a:ext>
            </a:extLst>
          </p:cNvPr>
          <p:cNvSpPr txBox="1"/>
          <p:nvPr/>
        </p:nvSpPr>
        <p:spPr>
          <a:xfrm>
            <a:off x="537409" y="2209936"/>
            <a:ext cx="11117181" cy="4069447"/>
          </a:xfrm>
          <a:prstGeom prst="rect">
            <a:avLst/>
          </a:prstGeom>
          <a:noFill/>
        </p:spPr>
        <p:txBody>
          <a:bodyPr wrap="square">
            <a:spAutoFit/>
          </a:bodyPr>
          <a:lstStyle/>
          <a:p>
            <a:pPr marL="285750" indent="-285750">
              <a:lnSpc>
                <a:spcPct val="125000"/>
              </a:lnSpc>
              <a:spcAft>
                <a:spcPts val="600"/>
              </a:spcAft>
              <a:buClr>
                <a:srgbClr val="6B801F"/>
              </a:buClr>
              <a:buFont typeface="Arial" panose="020B0604020202020204" pitchFamily="34" charset="0"/>
              <a:buChar char="•"/>
            </a:pPr>
            <a:r>
              <a:rPr lang="en-US" sz="1600" dirty="0">
                <a:solidFill>
                  <a:srgbClr val="6B801F"/>
                </a:solidFill>
                <a:latin typeface="Open Sans" panose="020B0606030504020204" pitchFamily="34" charset="0"/>
                <a:ea typeface="Open Sans" panose="020B0606030504020204" pitchFamily="34" charset="0"/>
                <a:cs typeface="Open Sans" panose="020B0606030504020204" pitchFamily="34" charset="0"/>
              </a:rPr>
              <a:t>In Bosnia and Herzegovina’s Una National Park, establishment of a tourist cluster to  create new tourist products and economic revitalization. </a:t>
            </a:r>
          </a:p>
          <a:p>
            <a:pPr marL="285750" indent="-285750">
              <a:lnSpc>
                <a:spcPct val="125000"/>
              </a:lnSpc>
              <a:spcAft>
                <a:spcPts val="600"/>
              </a:spcAft>
              <a:buClr>
                <a:srgbClr val="6B801F"/>
              </a:buClr>
              <a:buFont typeface="Arial" panose="020B0604020202020204" pitchFamily="34" charset="0"/>
              <a:buChar char="•"/>
            </a:pPr>
            <a:r>
              <a:rPr lang="en-US" sz="16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Park owns the valley of the  river Una, canyon, slopes, and other natural landscapes. </a:t>
            </a:r>
          </a:p>
          <a:p>
            <a:pPr marL="285750" indent="-285750">
              <a:lnSpc>
                <a:spcPct val="125000"/>
              </a:lnSpc>
              <a:spcAft>
                <a:spcPts val="600"/>
              </a:spcAft>
              <a:buClr>
                <a:srgbClr val="6B801F"/>
              </a:buClr>
              <a:buFont typeface="Arial" panose="020B0604020202020204" pitchFamily="34" charset="0"/>
              <a:buChar char="•"/>
            </a:pPr>
            <a:r>
              <a:rPr lang="en-US" sz="1600" dirty="0">
                <a:solidFill>
                  <a:srgbClr val="6B801F"/>
                </a:solidFill>
                <a:latin typeface="Open Sans" panose="020B0606030504020204" pitchFamily="34" charset="0"/>
                <a:ea typeface="Open Sans" panose="020B0606030504020204" pitchFamily="34" charset="0"/>
                <a:cs typeface="Open Sans" panose="020B0606030504020204" pitchFamily="34" charset="0"/>
              </a:rPr>
              <a:t>The Cluster consists of the local  community, tourist services providers, civil society organizations, sports associations. It  was established within the WWF's program "Protected Areas for Nature and People",  funded by the Swedish Development Agency.</a:t>
            </a:r>
          </a:p>
          <a:p>
            <a:pPr marL="285750" indent="-285750">
              <a:lnSpc>
                <a:spcPct val="125000"/>
              </a:lnSpc>
              <a:spcAft>
                <a:spcPts val="600"/>
              </a:spcAft>
              <a:buClr>
                <a:srgbClr val="6B801F"/>
              </a:buClr>
              <a:buFont typeface="Arial" panose="020B0604020202020204" pitchFamily="34" charset="0"/>
              <a:buChar char="•"/>
            </a:pPr>
            <a:r>
              <a:rPr lang="en-US" sz="1600" dirty="0">
                <a:solidFill>
                  <a:srgbClr val="6B801F"/>
                </a:solidFill>
                <a:latin typeface="Open Sans" panose="020B0606030504020204" pitchFamily="34" charset="0"/>
                <a:ea typeface="Open Sans" panose="020B0606030504020204" pitchFamily="34" charset="0"/>
                <a:cs typeface="Open Sans" panose="020B0606030504020204" pitchFamily="34" charset="0"/>
              </a:rPr>
              <a:t>Members work on building the identity of  the destination, promoting nature conservation, branding, labelling and standardizing  of their products and businesses. </a:t>
            </a:r>
          </a:p>
          <a:p>
            <a:pPr marL="285750" indent="-285750">
              <a:lnSpc>
                <a:spcPct val="125000"/>
              </a:lnSpc>
              <a:spcAft>
                <a:spcPts val="600"/>
              </a:spcAft>
              <a:buClr>
                <a:srgbClr val="6B801F"/>
              </a:buClr>
              <a:buFont typeface="Arial" panose="020B0604020202020204" pitchFamily="34" charset="0"/>
              <a:buChar char="•"/>
            </a:pPr>
            <a:r>
              <a:rPr lang="en-US" sz="1600" dirty="0">
                <a:solidFill>
                  <a:srgbClr val="6B801F"/>
                </a:solidFill>
                <a:latin typeface="Open Sans" panose="020B0606030504020204" pitchFamily="34" charset="0"/>
                <a:ea typeface="Open Sans" panose="020B0606030504020204" pitchFamily="34" charset="0"/>
                <a:cs typeface="Open Sans" panose="020B0606030504020204" pitchFamily="34" charset="0"/>
              </a:rPr>
              <a:t>Specific activities: rafting and kayaking on the Una  River with permits and concessions for local agencies, to minimize the impact on the  river and tufa beds; new fishing regime on the principle of “catch and release” for a  positive impact on the fish stock and preservation of autochthonous species;  development and presentation of beekeeping and their products to visitors.</a:t>
            </a:r>
          </a:p>
        </p:txBody>
      </p:sp>
      <p:sp>
        <p:nvSpPr>
          <p:cNvPr id="3" name="Titolo 4">
            <a:extLst>
              <a:ext uri="{FF2B5EF4-FFF2-40B4-BE49-F238E27FC236}">
                <a16:creationId xmlns:a16="http://schemas.microsoft.com/office/drawing/2014/main" id="{5D75ADC9-C257-4D3D-CCC6-96654105F3C0}"/>
              </a:ext>
            </a:extLst>
          </p:cNvPr>
          <p:cNvSpPr txBox="1">
            <a:spLocks/>
          </p:cNvSpPr>
          <p:nvPr/>
        </p:nvSpPr>
        <p:spPr>
          <a:xfrm>
            <a:off x="537410" y="674896"/>
            <a:ext cx="9063789" cy="163158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1" dirty="0">
                <a:solidFill>
                  <a:srgbClr val="6B801F"/>
                </a:solidFill>
              </a:rPr>
              <a:t>Una National Park </a:t>
            </a:r>
            <a:br>
              <a:rPr lang="en-US" b="1" dirty="0">
                <a:solidFill>
                  <a:srgbClr val="6B801F"/>
                </a:solidFill>
              </a:rPr>
            </a:br>
            <a:r>
              <a:rPr lang="en-US" b="1" dirty="0">
                <a:solidFill>
                  <a:srgbClr val="6B801F"/>
                </a:solidFill>
              </a:rPr>
              <a:t>(Bosnia and Herzegovina)</a:t>
            </a:r>
            <a:endParaRPr lang="it-IT" sz="8000" b="1" dirty="0">
              <a:solidFill>
                <a:srgbClr val="6B801F"/>
              </a:solidFill>
            </a:endParaRPr>
          </a:p>
        </p:txBody>
      </p:sp>
      <p:sp>
        <p:nvSpPr>
          <p:cNvPr id="4" name="TextBox 3">
            <a:extLst>
              <a:ext uri="{FF2B5EF4-FFF2-40B4-BE49-F238E27FC236}">
                <a16:creationId xmlns:a16="http://schemas.microsoft.com/office/drawing/2014/main" id="{8AC7561B-1C5E-C03B-5A5B-4C8521BF577F}"/>
              </a:ext>
            </a:extLst>
          </p:cNvPr>
          <p:cNvSpPr txBox="1"/>
          <p:nvPr/>
        </p:nvSpPr>
        <p:spPr>
          <a:xfrm>
            <a:off x="834190" y="6367615"/>
            <a:ext cx="1363580" cy="338554"/>
          </a:xfrm>
          <a:prstGeom prst="rect">
            <a:avLst/>
          </a:prstGeom>
          <a:noFill/>
        </p:spPr>
        <p:txBody>
          <a:bodyPr wrap="square">
            <a:spAutoFit/>
          </a:bodyPr>
          <a:lstStyle/>
          <a:p>
            <a:pPr>
              <a:buClr>
                <a:srgbClr val="6B801F"/>
              </a:buClr>
            </a:pPr>
            <a:r>
              <a:rPr lang="en-US" sz="1600" b="1" noProof="1">
                <a:solidFill>
                  <a:srgbClr val="6B801F"/>
                </a:solidFill>
                <a:latin typeface="Open Sans" panose="020B0606030504020204" pitchFamily="34" charset="0"/>
                <a:ea typeface="Open Sans" panose="020B0606030504020204" pitchFamily="34" charset="0"/>
                <a:cs typeface="Open Sans" panose="020B0606030504020204" pitchFamily="34" charset="0"/>
              </a:rPr>
              <a:t>npuna.com</a:t>
            </a:r>
          </a:p>
        </p:txBody>
      </p:sp>
      <p:pic>
        <p:nvPicPr>
          <p:cNvPr id="6" name="Picture 5">
            <a:extLst>
              <a:ext uri="{FF2B5EF4-FFF2-40B4-BE49-F238E27FC236}">
                <a16:creationId xmlns:a16="http://schemas.microsoft.com/office/drawing/2014/main" id="{76C7098F-BB35-EB78-45E7-97154C9130DE}"/>
              </a:ext>
            </a:extLst>
          </p:cNvPr>
          <p:cNvPicPr>
            <a:picLocks noChangeAspect="1"/>
          </p:cNvPicPr>
          <p:nvPr/>
        </p:nvPicPr>
        <p:blipFill>
          <a:blip r:embed="rId2"/>
          <a:stretch>
            <a:fillRect/>
          </a:stretch>
        </p:blipFill>
        <p:spPr>
          <a:xfrm>
            <a:off x="537409" y="6416575"/>
            <a:ext cx="240633" cy="240633"/>
          </a:xfrm>
          <a:prstGeom prst="rect">
            <a:avLst/>
          </a:prstGeom>
        </p:spPr>
      </p:pic>
    </p:spTree>
    <p:extLst>
      <p:ext uri="{BB962C8B-B14F-4D97-AF65-F5344CB8AC3E}">
        <p14:creationId xmlns:p14="http://schemas.microsoft.com/office/powerpoint/2010/main" val="1014933125"/>
      </p:ext>
    </p:extLst>
  </p:cSld>
  <p:clrMapOvr>
    <a:masterClrMapping/>
  </p:clrMapOvr>
</p:sld>
</file>

<file path=ppt/theme/theme1.xml><?xml version="1.0" encoding="utf-8"?>
<a:theme xmlns:a="http://schemas.openxmlformats.org/drawingml/2006/main" name="Office-té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a:spAutoFit/>
      </a:bodyPr>
      <a:lstStyle>
        <a:defPPr algn="l">
          <a:lnSpc>
            <a:spcPct val="125000"/>
          </a:lnSpc>
          <a:defRPr sz="1600" dirty="0" smtClean="0">
            <a:solidFill>
              <a:srgbClr val="6B801F"/>
            </a:solidFill>
          </a:defRPr>
        </a:defPPr>
      </a:lstStyle>
    </a:txDef>
  </a:objectDefaults>
  <a:extraClrSchemeLst/>
</a:theme>
</file>

<file path=ppt/theme/theme2.xml><?xml version="1.0" encoding="utf-8"?>
<a:theme xmlns:a="http://schemas.openxmlformats.org/drawingml/2006/main" name="Office-té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2527</Words>
  <Application>Microsoft Macintosh PowerPoint</Application>
  <PresentationFormat>Widescreen</PresentationFormat>
  <Paragraphs>196</Paragraphs>
  <Slides>36</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Open sans</vt:lpstr>
      <vt:lpstr>Calibri</vt:lpstr>
      <vt:lpstr>Open sans</vt:lpstr>
      <vt:lpstr>Office-téma</vt:lpstr>
      <vt:lpstr>Office-téma</vt:lpstr>
      <vt:lpstr>PowerPoint Presentation</vt:lpstr>
      <vt:lpstr>PowerPoint Presentation</vt:lpstr>
      <vt:lpstr>PowerPoint Presentation</vt:lpstr>
      <vt:lpstr>What is sustainable tourism?</vt:lpstr>
      <vt:lpstr>Elements of sustainable tourism</vt:lpstr>
      <vt:lpstr>Important features of sustainable tourism</vt:lpstr>
      <vt:lpstr>Sustainable tourism and sustainable mobility</vt:lpstr>
      <vt:lpstr>What is sustainable tourism?</vt:lpstr>
      <vt:lpstr>BEST PRACTICE ON SUSTAINABLE TOURISM 1</vt:lpstr>
      <vt:lpstr>BEST PRACTICE ON SUSTAINABLE TOURISM 2</vt:lpstr>
      <vt:lpstr>BEST PRACTICE ON SUSTAINABLE TOURISM 3</vt:lpstr>
      <vt:lpstr>PowerPoint Presentation</vt:lpstr>
      <vt:lpstr>What is ecotourism?</vt:lpstr>
      <vt:lpstr>Principles of ecotourism (TIES)</vt:lpstr>
      <vt:lpstr>Principles of ecotourism (TIES)</vt:lpstr>
      <vt:lpstr>Principles of ecotourism (TIES)</vt:lpstr>
      <vt:lpstr>Principles of ecotourism (TIES)</vt:lpstr>
      <vt:lpstr>Principles of ecotourism (TIES)</vt:lpstr>
      <vt:lpstr>Principles of ecotourism (TIES)</vt:lpstr>
      <vt:lpstr>Principles of ecotourism (TIES)</vt:lpstr>
      <vt:lpstr>What is ecotourism and why should we be ecotourists?</vt:lpstr>
      <vt:lpstr>BEST PRACTICE OF ECOTOURISM DESTINATIONS 1</vt:lpstr>
      <vt:lpstr>BEST PRACTICE OF ECOTOURISM DESTINATIONS 2</vt:lpstr>
      <vt:lpstr>BEST PRACTICE OF ECOTOURISM DESTINATIONS 3</vt:lpstr>
      <vt:lpstr>BEST PRACTICE OF ECOTOURISM DESTINATIONS 3</vt:lpstr>
      <vt:lpstr>PowerPoint Presentation</vt:lpstr>
      <vt:lpstr>What is eco-cultural tourism?</vt:lpstr>
      <vt:lpstr>Key aspects of eco-cultural tourism</vt:lpstr>
      <vt:lpstr>Key differences (1)</vt:lpstr>
      <vt:lpstr>Key differences (2)</vt:lpstr>
      <vt:lpstr>Key differences (3)</vt:lpstr>
      <vt:lpstr>EXAMPLES OF ECO-CULTURAL TOURISM PRACTICES IN EUROPE 1</vt:lpstr>
      <vt:lpstr>EXAMPLES OF ECO-CULTURAL TOURISM PRACTICES IN EUROPE 2</vt:lpstr>
      <vt:lpstr>EXAMPLES OF ECO-CULTURAL TOURISM PRACTICES IN EUROPE 3</vt:lpstr>
      <vt:lpstr>EXAMPLES OF ECO-CULTURAL TOURISM PRACTICES IN EUROPE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STEFAN Sustainable Tourism:  Eco-Friendly Actions Network</dc:title>
  <dc:creator>María Celeste Clarembaux</dc:creator>
  <cp:lastModifiedBy>Ante Vekic</cp:lastModifiedBy>
  <cp:revision>12</cp:revision>
  <dcterms:created xsi:type="dcterms:W3CDTF">2022-02-04T15:29:17Z</dcterms:created>
  <dcterms:modified xsi:type="dcterms:W3CDTF">2024-05-22T14:29:48Z</dcterms:modified>
</cp:coreProperties>
</file>