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autoCompressPictures="0">
  <p:sldMasterIdLst>
    <p:sldMasterId id="2147483648" r:id="rId1"/>
    <p:sldMasterId id="2147483660" r:id="rId2"/>
  </p:sldMasterIdLst>
  <p:notesMasterIdLst>
    <p:notesMasterId r:id="rId39"/>
  </p:notesMasterIdLst>
  <p:sldIdLst>
    <p:sldId id="355" r:id="rId3"/>
    <p:sldId id="356" r:id="rId4"/>
    <p:sldId id="269" r:id="rId5"/>
    <p:sldId id="337" r:id="rId6"/>
    <p:sldId id="358" r:id="rId7"/>
    <p:sldId id="359" r:id="rId8"/>
    <p:sldId id="360" r:id="rId9"/>
    <p:sldId id="361" r:id="rId10"/>
    <p:sldId id="362" r:id="rId11"/>
    <p:sldId id="363" r:id="rId12"/>
    <p:sldId id="364" r:id="rId13"/>
    <p:sldId id="357" r:id="rId14"/>
    <p:sldId id="365" r:id="rId15"/>
    <p:sldId id="366" r:id="rId16"/>
    <p:sldId id="367" r:id="rId17"/>
    <p:sldId id="368" r:id="rId18"/>
    <p:sldId id="369" r:id="rId19"/>
    <p:sldId id="370" r:id="rId20"/>
    <p:sldId id="371" r:id="rId21"/>
    <p:sldId id="372" r:id="rId22"/>
    <p:sldId id="373" r:id="rId23"/>
    <p:sldId id="374" r:id="rId24"/>
    <p:sldId id="375" r:id="rId25"/>
    <p:sldId id="376" r:id="rId26"/>
    <p:sldId id="377" r:id="rId27"/>
    <p:sldId id="324" r:id="rId28"/>
    <p:sldId id="378" r:id="rId29"/>
    <p:sldId id="379" r:id="rId30"/>
    <p:sldId id="380" r:id="rId31"/>
    <p:sldId id="381" r:id="rId32"/>
    <p:sldId id="382" r:id="rId33"/>
    <p:sldId id="383" r:id="rId34"/>
    <p:sldId id="384" r:id="rId35"/>
    <p:sldId id="385" r:id="rId36"/>
    <p:sldId id="386" r:id="rId37"/>
    <p:sldId id="323" r:id="rId38"/>
  </p:sldIdLst>
  <p:sldSz cx="12192000" cy="6858000"/>
  <p:notesSz cx="6858000" cy="9144000"/>
  <p:embeddedFontLst>
    <p:embeddedFont>
      <p:font typeface="Open sans" panose="020B0606030504020204" pitchFamily="34" charset="0"/>
      <p:regular r:id="rId40"/>
      <p:bold r:id="rId41"/>
      <p:italic r:id="rId42"/>
      <p:boldItalic r:id="rId43"/>
    </p:embeddedFont>
    <p:embeddedFont>
      <p:font typeface="Open sans" panose="020B0606030504020204" pitchFamily="3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9" roundtripDataSignature="AMtx7mid/cii7LtE8AIY6XXCR3T4DMF3NQ=="/>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B801F"/>
    <a:srgbClr val="D6F248"/>
    <a:srgbClr val="97B02E"/>
    <a:srgbClr val="B9D33C"/>
    <a:srgbClr val="2EA6BA"/>
    <a:srgbClr val="197A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56A09BA-BEC7-42FB-8718-FAAB28B3199A}">
  <a:tblStyle styleId="{C56A09BA-BEC7-42FB-8718-FAAB28B3199A}" styleName="Table_0">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8EBF5"/>
          </a:solidFill>
        </a:fill>
      </a:tcStyle>
    </a:wholeTbl>
    <a:band1H>
      <a:tcTxStyle b="off" i="off"/>
      <a:tcStyle>
        <a:tcBdr/>
        <a:fill>
          <a:solidFill>
            <a:srgbClr val="CDD4EA"/>
          </a:solidFill>
        </a:fill>
      </a:tcStyle>
    </a:band1H>
    <a:band2H>
      <a:tcTxStyle b="off" i="off"/>
      <a:tcStyle>
        <a:tcBdr/>
      </a:tcStyle>
    </a:band2H>
    <a:band1V>
      <a:tcTxStyle b="off" i="off"/>
      <a:tcStyle>
        <a:tcBdr/>
        <a:fill>
          <a:solidFill>
            <a:srgbClr val="CDD4EA"/>
          </a:solidFill>
        </a:fill>
      </a:tcStyle>
    </a:band1V>
    <a:band2V>
      <a:tcTxStyle b="off" i="off"/>
      <a:tcStyle>
        <a:tcBdr/>
      </a:tcStyle>
    </a:band2V>
    <a:lastCol>
      <a:tcTxStyle b="on" i="off">
        <a:font>
          <a:latin typeface="Calibri"/>
          <a:ea typeface="Calibri"/>
          <a:cs typeface="Calibri"/>
        </a:font>
        <a:srgbClr val="FFFFFF"/>
      </a:tcTxStyle>
      <a:tcStyle>
        <a:tcBdr/>
        <a:fill>
          <a:solidFill>
            <a:srgbClr val="4472C4"/>
          </a:solidFill>
        </a:fill>
      </a:tcStyle>
    </a:lastCol>
    <a:firstCol>
      <a:tcTxStyle b="on" i="off">
        <a:font>
          <a:latin typeface="Calibri"/>
          <a:ea typeface="Calibri"/>
          <a:cs typeface="Calibri"/>
        </a:font>
        <a:srgbClr val="FFFFFF"/>
      </a:tcTxStyle>
      <a:tcStyle>
        <a:tcBdr/>
        <a:fill>
          <a:solidFill>
            <a:srgbClr val="4472C4"/>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4472C4"/>
          </a:solidFill>
        </a:fill>
      </a:tcStyle>
    </a:lastRow>
    <a:seCell>
      <a:tcTxStyle b="off" i="off"/>
      <a:tcStyle>
        <a:tcBdr/>
      </a:tcStyle>
    </a:seCell>
    <a:swCell>
      <a:tcTxStyle b="off" i="off"/>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4472C4"/>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95" autoAdjust="0"/>
    <p:restoredTop sz="94679" autoAdjust="0"/>
  </p:normalViewPr>
  <p:slideViewPr>
    <p:cSldViewPr snapToGrid="0" snapToObjects="1" showGuides="1">
      <p:cViewPr>
        <p:scale>
          <a:sx n="159" d="100"/>
          <a:sy n="159" d="100"/>
        </p:scale>
        <p:origin x="648" y="71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146" d="100"/>
          <a:sy n="146" d="100"/>
        </p:scale>
        <p:origin x="4592"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3.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font" Target="fonts/font1.fntdata"/><Relationship Id="rId79"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82"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8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4.fntdata"/><Relationship Id="rId8" Type="http://schemas.openxmlformats.org/officeDocument/2006/relationships/slide" Target="slides/slide6.xml"/><Relationship Id="rId80"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font" Target="fonts/font2.fntdata"/><Relationship Id="rId8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it-IT"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3" name="Google Shape;24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27155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0" name="Google Shape;13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24515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56" name="Google Shape;856;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ím és tartalom" type="obj">
  <p:cSld name="OBJECT">
    <p:spTree>
      <p:nvGrpSpPr>
        <p:cNvPr id="1" name="Shape 16"/>
        <p:cNvGrpSpPr/>
        <p:nvPr/>
      </p:nvGrpSpPr>
      <p:grpSpPr>
        <a:xfrm>
          <a:off x="0" y="0"/>
          <a:ext cx="0" cy="0"/>
          <a:chOff x="0" y="0"/>
          <a:chExt cx="0" cy="0"/>
        </a:xfrm>
      </p:grpSpPr>
      <p:sp>
        <p:nvSpPr>
          <p:cNvPr id="17" name="Google Shape;17;p6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Open sans" panose="020B0606030504020204" pitchFamily="34" charset="0"/>
                <a:ea typeface="Open sans" panose="020B0606030504020204" pitchFamily="34" charset="0"/>
                <a:cs typeface="Open sans" panose="020B060603050402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8" name="Google Shape;18;p6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Open sans" panose="020B0606030504020204" pitchFamily="34" charset="0"/>
                <a:ea typeface="Open sans" panose="020B0606030504020204" pitchFamily="34" charset="0"/>
                <a:cs typeface="Open sans" panose="020B060603050402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 name="Google Shape;19;p6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6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64"/>
          <p:cNvSpPr txBox="1">
            <a:spLocks noGrp="1"/>
          </p:cNvSpPr>
          <p:nvPr>
            <p:ph type="sldNum" idx="12"/>
          </p:nvPr>
        </p:nvSpPr>
        <p:spPr>
          <a:xfrm>
            <a:off x="519248" y="5959356"/>
            <a:ext cx="1357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ímdia" type="title">
  <p:cSld name="TITLE">
    <p:spTree>
      <p:nvGrpSpPr>
        <p:cNvPr id="1" name="Shape 38"/>
        <p:cNvGrpSpPr/>
        <p:nvPr/>
      </p:nvGrpSpPr>
      <p:grpSpPr>
        <a:xfrm>
          <a:off x="0" y="0"/>
          <a:ext cx="0" cy="0"/>
          <a:chOff x="0" y="0"/>
          <a:chExt cx="0" cy="0"/>
        </a:xfrm>
      </p:grpSpPr>
      <p:sp>
        <p:nvSpPr>
          <p:cNvPr id="39" name="Google Shape;39;p7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atin typeface="Open sans" panose="020B0606030504020204" pitchFamily="34" charset="0"/>
                <a:ea typeface="Open sans" panose="020B0606030504020204" pitchFamily="34" charset="0"/>
                <a:cs typeface="Open sans" panose="020B060603050402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7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atin typeface="Open sans" panose="020B0606030504020204" pitchFamily="34" charset="0"/>
                <a:ea typeface="Open sans" panose="020B0606030504020204" pitchFamily="34" charset="0"/>
                <a:cs typeface="Open sans" panose="020B0606030504020204" pitchFamily="34" charset="0"/>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
        <p:nvSpPr>
          <p:cNvPr id="41" name="Google Shape;41;p7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7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7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zakaszfejléc" type="secHead">
  <p:cSld name="SECTION_HEADER">
    <p:spTree>
      <p:nvGrpSpPr>
        <p:cNvPr id="1" name="Shape 44"/>
        <p:cNvGrpSpPr/>
        <p:nvPr/>
      </p:nvGrpSpPr>
      <p:grpSpPr>
        <a:xfrm>
          <a:off x="0" y="0"/>
          <a:ext cx="0" cy="0"/>
          <a:chOff x="0" y="0"/>
          <a:chExt cx="0" cy="0"/>
        </a:xfrm>
      </p:grpSpPr>
      <p:sp>
        <p:nvSpPr>
          <p:cNvPr id="45" name="Google Shape;45;p6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atin typeface="Open sans" panose="020B0606030504020204" pitchFamily="34" charset="0"/>
                <a:ea typeface="Open sans" panose="020B0606030504020204" pitchFamily="34" charset="0"/>
                <a:cs typeface="Open sans" panose="020B060603050402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6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latin typeface="Open sans" panose="020B0606030504020204" pitchFamily="34" charset="0"/>
                <a:ea typeface="Open sans" panose="020B0606030504020204" pitchFamily="34" charset="0"/>
                <a:cs typeface="Open sans" panose="020B0606030504020204" pitchFamily="34" charset="0"/>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7" name="Google Shape;47;p6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6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sak cím" type="titleOnly">
  <p:cSld name="TITLE_ONLY">
    <p:spTree>
      <p:nvGrpSpPr>
        <p:cNvPr id="1" name="Shape 57"/>
        <p:cNvGrpSpPr/>
        <p:nvPr/>
      </p:nvGrpSpPr>
      <p:grpSpPr>
        <a:xfrm>
          <a:off x="0" y="0"/>
          <a:ext cx="0" cy="0"/>
          <a:chOff x="0" y="0"/>
          <a:chExt cx="0" cy="0"/>
        </a:xfrm>
      </p:grpSpPr>
      <p:sp>
        <p:nvSpPr>
          <p:cNvPr id="58" name="Google Shape;58;p7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Open sans" panose="020B0606030504020204" pitchFamily="34" charset="0"/>
                <a:ea typeface="Open sans" panose="020B0606030504020204" pitchFamily="34" charset="0"/>
                <a:cs typeface="Open sans" panose="020B060603050402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9" name="Google Shape;59;p7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7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7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Üres" type="blank">
  <p:cSld name="BLANK">
    <p:spTree>
      <p:nvGrpSpPr>
        <p:cNvPr id="1" name="Shape 62"/>
        <p:cNvGrpSpPr/>
        <p:nvPr/>
      </p:nvGrpSpPr>
      <p:grpSpPr>
        <a:xfrm>
          <a:off x="0" y="0"/>
          <a:ext cx="0" cy="0"/>
          <a:chOff x="0" y="0"/>
          <a:chExt cx="0" cy="0"/>
        </a:xfrm>
      </p:grpSpPr>
      <p:sp>
        <p:nvSpPr>
          <p:cNvPr id="63" name="Google Shape;63;p7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7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7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rtalomrész képaláírással" type="objTx">
  <p:cSld name="OBJECT_WITH_CAPTION_TEXT">
    <p:spTree>
      <p:nvGrpSpPr>
        <p:cNvPr id="1" name="Shape 66"/>
        <p:cNvGrpSpPr/>
        <p:nvPr/>
      </p:nvGrpSpPr>
      <p:grpSpPr>
        <a:xfrm>
          <a:off x="0" y="0"/>
          <a:ext cx="0" cy="0"/>
          <a:chOff x="0" y="0"/>
          <a:chExt cx="0" cy="0"/>
        </a:xfrm>
      </p:grpSpPr>
      <p:sp>
        <p:nvSpPr>
          <p:cNvPr id="67" name="Google Shape;67;p7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atin typeface="Open sans" panose="020B0606030504020204" pitchFamily="34" charset="0"/>
                <a:ea typeface="Open sans" panose="020B0606030504020204" pitchFamily="34" charset="0"/>
                <a:cs typeface="Open sans" panose="020B060603050402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7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atin typeface="Open sans" panose="020B0606030504020204" pitchFamily="34" charset="0"/>
                <a:ea typeface="Open sans" panose="020B0606030504020204" pitchFamily="34" charset="0"/>
                <a:cs typeface="Open sans" panose="020B0606030504020204" pitchFamily="34" charset="0"/>
              </a:defRPr>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9" name="Google Shape;69;p7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atin typeface="Open sans" panose="020B0606030504020204" pitchFamily="34" charset="0"/>
                <a:ea typeface="Open sans" panose="020B0606030504020204" pitchFamily="34" charset="0"/>
                <a:cs typeface="Open sans" panose="020B0606030504020204" pitchFamily="34"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7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7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7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ím és függőleges szöveg" type="vertTx">
  <p:cSld name="VERTICAL_TEXT">
    <p:spTree>
      <p:nvGrpSpPr>
        <p:cNvPr id="1" name="Shape 73"/>
        <p:cNvGrpSpPr/>
        <p:nvPr/>
      </p:nvGrpSpPr>
      <p:grpSpPr>
        <a:xfrm>
          <a:off x="0" y="0"/>
          <a:ext cx="0" cy="0"/>
          <a:chOff x="0" y="0"/>
          <a:chExt cx="0" cy="0"/>
        </a:xfrm>
      </p:grpSpPr>
      <p:sp>
        <p:nvSpPr>
          <p:cNvPr id="74" name="Google Shape;74;p7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Open sans" panose="020B0606030504020204" pitchFamily="34" charset="0"/>
                <a:ea typeface="Open sans" panose="020B0606030504020204" pitchFamily="34" charset="0"/>
                <a:cs typeface="Open sans" panose="020B060603050402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7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Open sans" panose="020B0606030504020204" pitchFamily="34" charset="0"/>
                <a:ea typeface="Open sans" panose="020B0606030504020204" pitchFamily="34" charset="0"/>
                <a:cs typeface="Open sans" panose="020B060603050402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6" name="Google Shape;76;p7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7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7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a:t>
            </a:fld>
            <a:endParaRPr/>
          </a:p>
        </p:txBody>
      </p:sp>
      <p:pic>
        <p:nvPicPr>
          <p:cNvPr id="2" name="Immagine 1">
            <a:extLst>
              <a:ext uri="{FF2B5EF4-FFF2-40B4-BE49-F238E27FC236}">
                <a16:creationId xmlns:a16="http://schemas.microsoft.com/office/drawing/2014/main" id="{EBE41926-AB48-230C-16A0-D327D3F98629}"/>
              </a:ext>
            </a:extLst>
          </p:cNvPr>
          <p:cNvPicPr>
            <a:picLocks noChangeAspect="1"/>
          </p:cNvPicPr>
          <p:nvPr userDrawn="1"/>
        </p:nvPicPr>
        <p:blipFill rotWithShape="1">
          <a:blip r:embed="rId2"/>
          <a:srcRect t="26449" b="25234"/>
          <a:stretch/>
        </p:blipFill>
        <p:spPr>
          <a:xfrm>
            <a:off x="135586" y="5891114"/>
            <a:ext cx="1741765" cy="841573"/>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Függőleges cím és szöveg" type="vertTitleAndTx">
  <p:cSld name="VERTICAL_TITLE_AND_VERTICAL_TEXT">
    <p:spTree>
      <p:nvGrpSpPr>
        <p:cNvPr id="1" name="Shape 79"/>
        <p:cNvGrpSpPr/>
        <p:nvPr/>
      </p:nvGrpSpPr>
      <p:grpSpPr>
        <a:xfrm>
          <a:off x="0" y="0"/>
          <a:ext cx="0" cy="0"/>
          <a:chOff x="0" y="0"/>
          <a:chExt cx="0" cy="0"/>
        </a:xfrm>
      </p:grpSpPr>
      <p:sp>
        <p:nvSpPr>
          <p:cNvPr id="80" name="Google Shape;80;p7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Open sans" panose="020B0606030504020204" pitchFamily="34" charset="0"/>
                <a:ea typeface="Open sans" panose="020B0606030504020204" pitchFamily="34" charset="0"/>
                <a:cs typeface="Open sans" panose="020B060603050402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7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Open sans" panose="020B0606030504020204" pitchFamily="34" charset="0"/>
                <a:ea typeface="Open sans" panose="020B0606030504020204" pitchFamily="34" charset="0"/>
                <a:cs typeface="Open sans" panose="020B060603050402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7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7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7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zakaszfejléc" type="secHead">
  <p:cSld name="SECTION_HEADER">
    <p:spTree>
      <p:nvGrpSpPr>
        <p:cNvPr id="1" name="Shape 91"/>
        <p:cNvGrpSpPr/>
        <p:nvPr/>
      </p:nvGrpSpPr>
      <p:grpSpPr>
        <a:xfrm>
          <a:off x="0" y="0"/>
          <a:ext cx="0" cy="0"/>
          <a:chOff x="0" y="0"/>
          <a:chExt cx="0" cy="0"/>
        </a:xfrm>
      </p:grpSpPr>
      <p:sp>
        <p:nvSpPr>
          <p:cNvPr id="92" name="Google Shape;92;p6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Calibri"/>
              <a:buNone/>
              <a:defRPr sz="6000">
                <a:latin typeface="Open sans" panose="020B0606030504020204" pitchFamily="34" charset="0"/>
                <a:ea typeface="Open sans" panose="020B0606030504020204" pitchFamily="34" charset="0"/>
                <a:cs typeface="Open sans" panose="020B0606030504020204" pitchFamily="34" charset="0"/>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6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latin typeface="Open sans" panose="020B0606030504020204" pitchFamily="34" charset="0"/>
                <a:ea typeface="Open sans" panose="020B0606030504020204" pitchFamily="34" charset="0"/>
                <a:cs typeface="Open sans" panose="020B0606030504020204" pitchFamily="34" charset="0"/>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228600" algn="l">
              <a:lnSpc>
                <a:spcPct val="90000"/>
              </a:lnSpc>
              <a:spcBef>
                <a:spcPts val="500"/>
              </a:spcBef>
              <a:spcAft>
                <a:spcPts val="0"/>
              </a:spcAft>
              <a:buClr>
                <a:schemeClr val="lt1"/>
              </a:buClr>
              <a:buSzPts val="1800"/>
              <a:buNone/>
              <a:defRPr sz="1800">
                <a:solidFill>
                  <a:schemeClr val="lt1"/>
                </a:solidFill>
              </a:defRPr>
            </a:lvl3pPr>
            <a:lvl4pPr marL="1828800" lvl="3" indent="-228600" algn="l">
              <a:lnSpc>
                <a:spcPct val="90000"/>
              </a:lnSpc>
              <a:spcBef>
                <a:spcPts val="500"/>
              </a:spcBef>
              <a:spcAft>
                <a:spcPts val="0"/>
              </a:spcAft>
              <a:buClr>
                <a:schemeClr val="lt1"/>
              </a:buClr>
              <a:buSzPts val="1600"/>
              <a:buNone/>
              <a:defRPr sz="1600">
                <a:solidFill>
                  <a:schemeClr val="lt1"/>
                </a:solidFill>
              </a:defRPr>
            </a:lvl4pPr>
            <a:lvl5pPr marL="2286000" lvl="4" indent="-228600" algn="l">
              <a:lnSpc>
                <a:spcPct val="9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sp>
        <p:nvSpPr>
          <p:cNvPr id="94" name="Google Shape;94;p6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6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6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6F248"/>
            </a:gs>
            <a:gs pos="99000">
              <a:srgbClr val="97B02E"/>
            </a:gs>
            <a:gs pos="47000">
              <a:srgbClr val="B9D33C"/>
            </a:gs>
          </a:gsLst>
          <a:lin ang="5400000" scaled="1"/>
          <a:tileRect/>
        </a:gradFill>
        <a:effectLst/>
      </p:bgPr>
    </p:bg>
    <p:spTree>
      <p:nvGrpSpPr>
        <p:cNvPr id="1" name="Shape 9"/>
        <p:cNvGrpSpPr/>
        <p:nvPr/>
      </p:nvGrpSpPr>
      <p:grpSpPr>
        <a:xfrm>
          <a:off x="0" y="0"/>
          <a:ext cx="0" cy="0"/>
          <a:chOff x="0" y="0"/>
          <a:chExt cx="0" cy="0"/>
        </a:xfrm>
      </p:grpSpPr>
      <p:sp>
        <p:nvSpPr>
          <p:cNvPr id="10" name="Google Shape;10;p6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6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6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6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3" r:id="rId3"/>
    <p:sldLayoutId id="2147483655" r:id="rId4"/>
    <p:sldLayoutId id="2147483656" r:id="rId5"/>
    <p:sldLayoutId id="2147483657" r:id="rId6"/>
    <p:sldLayoutId id="2147483658" r:id="rId7"/>
    <p:sldLayoutId id="2147483659"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6F248"/>
            </a:gs>
            <a:gs pos="99000">
              <a:srgbClr val="97B02E"/>
            </a:gs>
            <a:gs pos="47000">
              <a:srgbClr val="B9D33C"/>
            </a:gs>
          </a:gsLst>
          <a:lin ang="5400000" scaled="1"/>
          <a:tileRect/>
        </a:gradFill>
        <a:effectLst/>
      </p:bgPr>
    </p:bg>
    <p:spTree>
      <p:nvGrpSpPr>
        <p:cNvPr id="1" name="Shape 85"/>
        <p:cNvGrpSpPr/>
        <p:nvPr/>
      </p:nvGrpSpPr>
      <p:grpSpPr>
        <a:xfrm>
          <a:off x="0" y="0"/>
          <a:ext cx="0" cy="0"/>
          <a:chOff x="0" y="0"/>
          <a:chExt cx="0" cy="0"/>
        </a:xfrm>
      </p:grpSpPr>
      <p:sp>
        <p:nvSpPr>
          <p:cNvPr id="86" name="Google Shape;86;p6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87" name="Google Shape;87;p6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dirty="0"/>
          </a:p>
        </p:txBody>
      </p:sp>
      <p:sp>
        <p:nvSpPr>
          <p:cNvPr id="88" name="Google Shape;88;p6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89" name="Google Shape;89;p6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90" name="Google Shape;90;p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a:t>
            </a:fld>
            <a:endParaRPr/>
          </a:p>
        </p:txBody>
      </p:sp>
    </p:spTree>
  </p:cSld>
  <p:clrMap bg1="lt1" tx1="dk1" bg2="dk2" tx2="lt2" accent1="accent1" accent2="accent2" accent3="accent3" accent4="accent4" accent5="accent5" accent6="accent6" hlink="hlink" folHlink="folHlink"/>
  <p:sldLayoutIdLst>
    <p:sldLayoutId id="2147483661"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youtube.com/watch?v=K48IsUdUKUs&amp;t=11s"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youtube.com/watch?v=yT-zMS70ekk"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een hill with windmills and buildings&#10;&#10;Description automatically generated">
            <a:extLst>
              <a:ext uri="{FF2B5EF4-FFF2-40B4-BE49-F238E27FC236}">
                <a16:creationId xmlns:a16="http://schemas.microsoft.com/office/drawing/2014/main" id="{2442DD9F-C514-D002-4D54-458755B7F92E}"/>
              </a:ext>
            </a:extLst>
          </p:cNvPr>
          <p:cNvPicPr>
            <a:picLocks noChangeAspect="1"/>
          </p:cNvPicPr>
          <p:nvPr/>
        </p:nvPicPr>
        <p:blipFill>
          <a:blip r:embed="rId2"/>
          <a:stretch>
            <a:fillRect/>
          </a:stretch>
        </p:blipFill>
        <p:spPr>
          <a:xfrm>
            <a:off x="2467" y="0"/>
            <a:ext cx="12189533" cy="6859388"/>
          </a:xfrm>
          <a:prstGeom prst="rect">
            <a:avLst/>
          </a:prstGeom>
        </p:spPr>
      </p:pic>
      <p:sp>
        <p:nvSpPr>
          <p:cNvPr id="4" name="Slide Number Placeholder 3">
            <a:extLst>
              <a:ext uri="{FF2B5EF4-FFF2-40B4-BE49-F238E27FC236}">
                <a16:creationId xmlns:a16="http://schemas.microsoft.com/office/drawing/2014/main" id="{1A86BBB7-43A3-DB4B-0E65-F4994B8AFA8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it-IT" smtClean="0"/>
              <a:t>1</a:t>
            </a:fld>
            <a:endParaRPr lang="it-IT"/>
          </a:p>
        </p:txBody>
      </p:sp>
      <p:sp>
        <p:nvSpPr>
          <p:cNvPr id="8" name="Titolo 1">
            <a:extLst>
              <a:ext uri="{FF2B5EF4-FFF2-40B4-BE49-F238E27FC236}">
                <a16:creationId xmlns:a16="http://schemas.microsoft.com/office/drawing/2014/main" id="{3C32A99B-8D78-5B72-7C21-FD4B5EC4AB62}"/>
              </a:ext>
            </a:extLst>
          </p:cNvPr>
          <p:cNvSpPr txBox="1">
            <a:spLocks/>
          </p:cNvSpPr>
          <p:nvPr/>
        </p:nvSpPr>
        <p:spPr>
          <a:xfrm>
            <a:off x="557047" y="501159"/>
            <a:ext cx="6600497" cy="99875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lnSpc>
                <a:spcPct val="100000"/>
              </a:lnSpc>
            </a:pPr>
            <a:r>
              <a:rPr lang="en-GB" sz="2400" b="1" dirty="0">
                <a:solidFill>
                  <a:schemeClr val="bg1"/>
                </a:solidFill>
              </a:rPr>
              <a:t>MODULE 1 | </a:t>
            </a:r>
            <a:r>
              <a:rPr lang="en-GB" sz="2400"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Calibri"/>
              </a:rPr>
              <a:t>Introduction to tourism approaches and concepts</a:t>
            </a:r>
            <a:endParaRPr lang="it-IT" sz="2400" dirty="0">
              <a:solidFill>
                <a:schemeClr val="bg1"/>
              </a:solidFill>
            </a:endParaRPr>
          </a:p>
        </p:txBody>
      </p:sp>
      <p:sp>
        <p:nvSpPr>
          <p:cNvPr id="9" name="Titolo 1">
            <a:extLst>
              <a:ext uri="{FF2B5EF4-FFF2-40B4-BE49-F238E27FC236}">
                <a16:creationId xmlns:a16="http://schemas.microsoft.com/office/drawing/2014/main" id="{AB9F096F-451D-FDEB-56CB-35B04D3F37CC}"/>
              </a:ext>
            </a:extLst>
          </p:cNvPr>
          <p:cNvSpPr txBox="1">
            <a:spLocks/>
          </p:cNvSpPr>
          <p:nvPr/>
        </p:nvSpPr>
        <p:spPr>
          <a:xfrm>
            <a:off x="557048" y="1499916"/>
            <a:ext cx="6526924" cy="304055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lnSpc>
                <a:spcPct val="100000"/>
              </a:lnSpc>
            </a:pPr>
            <a:r>
              <a:rPr lang="en-GB" sz="4800" b="1"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Calibri"/>
              </a:rPr>
              <a:t>Sustainable Tourism</a:t>
            </a:r>
            <a:r>
              <a:rPr lang="en-GB" sz="4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Ecotourism, </a:t>
            </a:r>
            <a:br>
              <a:rPr lang="en-GB" sz="4800" b="1"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GB" sz="4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Eco-Cultural </a:t>
            </a:r>
          </a:p>
          <a:p>
            <a:pPr algn="l">
              <a:lnSpc>
                <a:spcPct val="100000"/>
              </a:lnSpc>
            </a:pPr>
            <a:r>
              <a:rPr lang="en-GB" sz="4800" b="1"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Calibri"/>
              </a:rPr>
              <a:t>Tourism</a:t>
            </a:r>
          </a:p>
        </p:txBody>
      </p:sp>
      <p:sp>
        <p:nvSpPr>
          <p:cNvPr id="12" name="Titolo 1">
            <a:extLst>
              <a:ext uri="{FF2B5EF4-FFF2-40B4-BE49-F238E27FC236}">
                <a16:creationId xmlns:a16="http://schemas.microsoft.com/office/drawing/2014/main" id="{242E4B56-5D02-93F2-CE64-F26144770F34}"/>
              </a:ext>
            </a:extLst>
          </p:cNvPr>
          <p:cNvSpPr txBox="1">
            <a:spLocks/>
          </p:cNvSpPr>
          <p:nvPr/>
        </p:nvSpPr>
        <p:spPr>
          <a:xfrm>
            <a:off x="557048" y="5778828"/>
            <a:ext cx="2743200" cy="7901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lnSpc>
                <a:spcPct val="150000"/>
              </a:lnSpc>
            </a:pPr>
            <a:r>
              <a:rPr lang="en-GB" sz="1400" b="1" dirty="0">
                <a:solidFill>
                  <a:schemeClr val="bg1"/>
                </a:solidFill>
              </a:rPr>
              <a:t>Gianluca </a:t>
            </a:r>
            <a:r>
              <a:rPr lang="en-GB" sz="1400" b="1" dirty="0" err="1">
                <a:solidFill>
                  <a:schemeClr val="bg1"/>
                </a:solidFill>
              </a:rPr>
              <a:t>Sarti</a:t>
            </a:r>
            <a:endParaRPr lang="en-GB" sz="1400" b="1" dirty="0">
              <a:solidFill>
                <a:schemeClr val="bg1"/>
              </a:solidFill>
            </a:endParaRPr>
          </a:p>
          <a:p>
            <a:pPr algn="l">
              <a:lnSpc>
                <a:spcPct val="150000"/>
              </a:lnSpc>
            </a:pPr>
            <a:r>
              <a:rPr lang="en-GB" sz="1400" b="1" dirty="0">
                <a:solidFill>
                  <a:schemeClr val="bg1"/>
                </a:solidFill>
              </a:rPr>
              <a:t>Maria Celeste </a:t>
            </a:r>
            <a:r>
              <a:rPr lang="en-GB" sz="1400" b="1" dirty="0" err="1">
                <a:solidFill>
                  <a:schemeClr val="bg1"/>
                </a:solidFill>
              </a:rPr>
              <a:t>Clarembaux</a:t>
            </a:r>
            <a:endParaRPr lang="it-IT" sz="1400" dirty="0">
              <a:solidFill>
                <a:schemeClr val="bg1"/>
              </a:solidFill>
            </a:endParaRPr>
          </a:p>
        </p:txBody>
      </p:sp>
      <p:pic>
        <p:nvPicPr>
          <p:cNvPr id="14" name="Picture 13" descr="A black and white photo of a flag&#10;&#10;Description automatically generated">
            <a:extLst>
              <a:ext uri="{FF2B5EF4-FFF2-40B4-BE49-F238E27FC236}">
                <a16:creationId xmlns:a16="http://schemas.microsoft.com/office/drawing/2014/main" id="{268004BD-2B62-FE31-79CD-3D1DC97505E5}"/>
              </a:ext>
            </a:extLst>
          </p:cNvPr>
          <p:cNvPicPr>
            <a:picLocks noChangeAspect="1"/>
          </p:cNvPicPr>
          <p:nvPr/>
        </p:nvPicPr>
        <p:blipFill>
          <a:blip r:embed="rId3"/>
          <a:stretch>
            <a:fillRect/>
          </a:stretch>
        </p:blipFill>
        <p:spPr>
          <a:xfrm>
            <a:off x="8529509" y="574731"/>
            <a:ext cx="3105443" cy="1212027"/>
          </a:xfrm>
          <a:prstGeom prst="rect">
            <a:avLst/>
          </a:prstGeom>
        </p:spPr>
      </p:pic>
    </p:spTree>
    <p:extLst>
      <p:ext uri="{BB962C8B-B14F-4D97-AF65-F5344CB8AC3E}">
        <p14:creationId xmlns:p14="http://schemas.microsoft.com/office/powerpoint/2010/main" val="2469674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E8A79BB5-BEF4-EE32-C64D-0F16E203D164}"/>
              </a:ext>
            </a:extLst>
          </p:cNvPr>
          <p:cNvSpPr>
            <a:spLocks noGrp="1"/>
          </p:cNvSpPr>
          <p:nvPr>
            <p:ph type="title"/>
          </p:nvPr>
        </p:nvSpPr>
        <p:spPr>
          <a:xfrm>
            <a:off x="537410" y="342905"/>
            <a:ext cx="9063789" cy="471424"/>
          </a:xfrm>
        </p:spPr>
        <p:txBody>
          <a:bodyPr wrap="square" anchor="ctr">
            <a:normAutofit/>
          </a:bodyPr>
          <a:lstStyle/>
          <a:p>
            <a:r>
              <a:rPr lang="en-US" sz="2000" b="1" dirty="0">
                <a:solidFill>
                  <a:srgbClr val="6B801F"/>
                </a:solidFill>
              </a:rPr>
              <a:t>BEST PRACTICE ON SUSTAINABLE TOURISM 2</a:t>
            </a:r>
            <a:endParaRPr lang="it-IT" b="1" dirty="0">
              <a:solidFill>
                <a:srgbClr val="6B801F"/>
              </a:solidFill>
            </a:endParaRPr>
          </a:p>
        </p:txBody>
      </p:sp>
      <p:sp>
        <p:nvSpPr>
          <p:cNvPr id="2" name="TextBox 1">
            <a:extLst>
              <a:ext uri="{FF2B5EF4-FFF2-40B4-BE49-F238E27FC236}">
                <a16:creationId xmlns:a16="http://schemas.microsoft.com/office/drawing/2014/main" id="{A712C585-FC5C-4C66-C9BD-25D2AC86BE9B}"/>
              </a:ext>
            </a:extLst>
          </p:cNvPr>
          <p:cNvSpPr txBox="1"/>
          <p:nvPr/>
        </p:nvSpPr>
        <p:spPr>
          <a:xfrm>
            <a:off x="537410" y="1704609"/>
            <a:ext cx="7226970" cy="3789656"/>
          </a:xfrm>
          <a:prstGeom prst="rect">
            <a:avLst/>
          </a:prstGeom>
          <a:noFill/>
        </p:spPr>
        <p:txBody>
          <a:bodyPr wrap="square">
            <a:spAutoFit/>
          </a:bodyPr>
          <a:lstStyle/>
          <a:p>
            <a:pPr>
              <a:lnSpc>
                <a:spcPct val="125000"/>
              </a:lnSpc>
              <a:spcAft>
                <a:spcPts val="600"/>
              </a:spcAft>
            </a:pPr>
            <a:r>
              <a:rPr lang="en-US" sz="2000" dirty="0" err="1">
                <a:solidFill>
                  <a:srgbClr val="6B801F"/>
                </a:solidFill>
                <a:latin typeface="Open Sans" panose="020B0606030504020204" pitchFamily="34" charset="0"/>
                <a:ea typeface="Open Sans" panose="020B0606030504020204" pitchFamily="34" charset="0"/>
                <a:cs typeface="Open Sans" panose="020B0606030504020204" pitchFamily="34" charset="0"/>
              </a:rPr>
              <a:t>Hohe</a:t>
            </a:r>
            <a:r>
              <a:rPr lang="en-US" sz="2000" dirty="0">
                <a:solidFill>
                  <a:srgbClr val="6B801F"/>
                </a:solidFill>
                <a:latin typeface="Open Sans" panose="020B0606030504020204" pitchFamily="34" charset="0"/>
                <a:ea typeface="Open Sans" panose="020B0606030504020204" pitchFamily="34" charset="0"/>
                <a:cs typeface="Open Sans" panose="020B0606030504020204" pitchFamily="34" charset="0"/>
              </a:rPr>
              <a:t> Tauern National Park is the largest national park in Austria, known for its stunning alpine landscapes and diverse ecosystems.</a:t>
            </a:r>
          </a:p>
          <a:p>
            <a:pPr>
              <a:lnSpc>
                <a:spcPct val="125000"/>
              </a:lnSpc>
              <a:spcAft>
                <a:spcPts val="600"/>
              </a:spcAft>
            </a:pPr>
            <a:r>
              <a:rPr lang="en-US" sz="2000" dirty="0">
                <a:solidFill>
                  <a:srgbClr val="6B801F"/>
                </a:solidFill>
                <a:latin typeface="Open Sans" panose="020B0606030504020204" pitchFamily="34" charset="0"/>
                <a:ea typeface="Open Sans" panose="020B0606030504020204" pitchFamily="34" charset="0"/>
                <a:cs typeface="Open Sans" panose="020B0606030504020204" pitchFamily="34" charset="0"/>
              </a:rPr>
              <a:t>The park promotes sustainable tourism through initiatives like the "Tauern </a:t>
            </a:r>
            <a:r>
              <a:rPr lang="en-US" sz="2000" dirty="0" err="1">
                <a:solidFill>
                  <a:srgbClr val="6B801F"/>
                </a:solidFill>
                <a:latin typeface="Open Sans" panose="020B0606030504020204" pitchFamily="34" charset="0"/>
                <a:ea typeface="Open Sans" panose="020B0606030504020204" pitchFamily="34" charset="0"/>
                <a:cs typeface="Open Sans" panose="020B0606030504020204" pitchFamily="34" charset="0"/>
              </a:rPr>
              <a:t>Zeichen</a:t>
            </a:r>
            <a:r>
              <a:rPr lang="en-US" sz="2000" dirty="0">
                <a:solidFill>
                  <a:srgbClr val="6B801F"/>
                </a:solidFill>
                <a:latin typeface="Open Sans" panose="020B0606030504020204" pitchFamily="34" charset="0"/>
                <a:ea typeface="Open Sans" panose="020B0606030504020204" pitchFamily="34" charset="0"/>
                <a:cs typeface="Open Sans" panose="020B0606030504020204" pitchFamily="34" charset="0"/>
              </a:rPr>
              <a:t>" certification, which recognizes businesses that adhere to strict environmental and social sustainability criteria.</a:t>
            </a:r>
          </a:p>
          <a:p>
            <a:pPr>
              <a:lnSpc>
                <a:spcPct val="125000"/>
              </a:lnSpc>
              <a:spcAft>
                <a:spcPts val="600"/>
              </a:spcAft>
            </a:pPr>
            <a:r>
              <a:rPr lang="en-US" sz="2000" dirty="0">
                <a:solidFill>
                  <a:srgbClr val="6B801F"/>
                </a:solidFill>
                <a:latin typeface="Open Sans" panose="020B0606030504020204" pitchFamily="34" charset="0"/>
                <a:ea typeface="Open Sans" panose="020B0606030504020204" pitchFamily="34" charset="0"/>
                <a:cs typeface="Open Sans" panose="020B0606030504020204" pitchFamily="34" charset="0"/>
              </a:rPr>
              <a:t>Visitors can engage in eco-friendly activities such as hiking, cycling, and learning about the park's conservation efforts.</a:t>
            </a:r>
          </a:p>
        </p:txBody>
      </p:sp>
      <p:sp>
        <p:nvSpPr>
          <p:cNvPr id="3" name="Titolo 4">
            <a:extLst>
              <a:ext uri="{FF2B5EF4-FFF2-40B4-BE49-F238E27FC236}">
                <a16:creationId xmlns:a16="http://schemas.microsoft.com/office/drawing/2014/main" id="{5D75ADC9-C257-4D3D-CCC6-96654105F3C0}"/>
              </a:ext>
            </a:extLst>
          </p:cNvPr>
          <p:cNvSpPr txBox="1">
            <a:spLocks/>
          </p:cNvSpPr>
          <p:nvPr/>
        </p:nvSpPr>
        <p:spPr>
          <a:xfrm>
            <a:off x="537410" y="726041"/>
            <a:ext cx="11806990" cy="945357"/>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b="1" dirty="0" err="1">
                <a:solidFill>
                  <a:srgbClr val="6B801F"/>
                </a:solidFill>
              </a:rPr>
              <a:t>Hohe</a:t>
            </a:r>
            <a:r>
              <a:rPr lang="en-US" b="1" dirty="0">
                <a:solidFill>
                  <a:srgbClr val="6B801F"/>
                </a:solidFill>
              </a:rPr>
              <a:t> Tauern National Park (Austria)</a:t>
            </a:r>
            <a:endParaRPr lang="it-IT" sz="8000" b="1" dirty="0">
              <a:solidFill>
                <a:srgbClr val="6B801F"/>
              </a:solidFill>
            </a:endParaRPr>
          </a:p>
        </p:txBody>
      </p:sp>
      <p:sp>
        <p:nvSpPr>
          <p:cNvPr id="4" name="TextBox 3">
            <a:extLst>
              <a:ext uri="{FF2B5EF4-FFF2-40B4-BE49-F238E27FC236}">
                <a16:creationId xmlns:a16="http://schemas.microsoft.com/office/drawing/2014/main" id="{8AC7561B-1C5E-C03B-5A5B-4C8521BF577F}"/>
              </a:ext>
            </a:extLst>
          </p:cNvPr>
          <p:cNvSpPr txBox="1"/>
          <p:nvPr/>
        </p:nvSpPr>
        <p:spPr>
          <a:xfrm>
            <a:off x="834189" y="6367615"/>
            <a:ext cx="3489157" cy="338554"/>
          </a:xfrm>
          <a:prstGeom prst="rect">
            <a:avLst/>
          </a:prstGeom>
          <a:noFill/>
        </p:spPr>
        <p:txBody>
          <a:bodyPr wrap="square">
            <a:spAutoFit/>
          </a:bodyPr>
          <a:lstStyle/>
          <a:p>
            <a:pPr>
              <a:buClr>
                <a:srgbClr val="6B801F"/>
              </a:buClr>
            </a:pPr>
            <a:r>
              <a:rPr lang="it-IT" sz="1600" b="1" dirty="0" err="1">
                <a:solidFill>
                  <a:srgbClr val="6B801F"/>
                </a:solidFill>
                <a:latin typeface="Open Sans" panose="020B0606030504020204" pitchFamily="34" charset="0"/>
                <a:ea typeface="Open Sans" panose="020B0606030504020204" pitchFamily="34" charset="0"/>
                <a:cs typeface="Open Sans" panose="020B0606030504020204" pitchFamily="34" charset="0"/>
              </a:rPr>
              <a:t>www.nationalpark.at</a:t>
            </a:r>
            <a:endParaRPr lang="en-US" sz="1600" b="1" noProof="1">
              <a:solidFill>
                <a:srgbClr val="6B801F"/>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a:extLst>
              <a:ext uri="{FF2B5EF4-FFF2-40B4-BE49-F238E27FC236}">
                <a16:creationId xmlns:a16="http://schemas.microsoft.com/office/drawing/2014/main" id="{76C7098F-BB35-EB78-45E7-97154C9130DE}"/>
              </a:ext>
            </a:extLst>
          </p:cNvPr>
          <p:cNvPicPr>
            <a:picLocks noChangeAspect="1"/>
          </p:cNvPicPr>
          <p:nvPr/>
        </p:nvPicPr>
        <p:blipFill>
          <a:blip r:embed="rId2"/>
          <a:stretch>
            <a:fillRect/>
          </a:stretch>
        </p:blipFill>
        <p:spPr>
          <a:xfrm>
            <a:off x="537409" y="6416575"/>
            <a:ext cx="240633" cy="240633"/>
          </a:xfrm>
          <a:prstGeom prst="rect">
            <a:avLst/>
          </a:prstGeom>
        </p:spPr>
      </p:pic>
      <p:pic>
        <p:nvPicPr>
          <p:cNvPr id="8" name="Picture 7" descr="A group of mountains with black background&#10;&#10;Description automatically generated">
            <a:extLst>
              <a:ext uri="{FF2B5EF4-FFF2-40B4-BE49-F238E27FC236}">
                <a16:creationId xmlns:a16="http://schemas.microsoft.com/office/drawing/2014/main" id="{402D4C02-F98C-BD7A-568B-50018D6C9B38}"/>
              </a:ext>
            </a:extLst>
          </p:cNvPr>
          <p:cNvPicPr>
            <a:picLocks noChangeAspect="1"/>
          </p:cNvPicPr>
          <p:nvPr/>
        </p:nvPicPr>
        <p:blipFill>
          <a:blip r:embed="rId3"/>
          <a:stretch>
            <a:fillRect/>
          </a:stretch>
        </p:blipFill>
        <p:spPr>
          <a:xfrm>
            <a:off x="7594106" y="986588"/>
            <a:ext cx="4597894" cy="5871411"/>
          </a:xfrm>
          <a:prstGeom prst="rect">
            <a:avLst/>
          </a:prstGeom>
        </p:spPr>
      </p:pic>
      <p:pic>
        <p:nvPicPr>
          <p:cNvPr id="10" name="Picture 9" descr="A hot air balloon with a black background&#10;&#10;Description automatically generated">
            <a:extLst>
              <a:ext uri="{FF2B5EF4-FFF2-40B4-BE49-F238E27FC236}">
                <a16:creationId xmlns:a16="http://schemas.microsoft.com/office/drawing/2014/main" id="{BD09839F-53A8-31E4-DA60-AC78F85B74F9}"/>
              </a:ext>
            </a:extLst>
          </p:cNvPr>
          <p:cNvPicPr>
            <a:picLocks noChangeAspect="1"/>
          </p:cNvPicPr>
          <p:nvPr/>
        </p:nvPicPr>
        <p:blipFill>
          <a:blip r:embed="rId4"/>
          <a:stretch>
            <a:fillRect/>
          </a:stretch>
        </p:blipFill>
        <p:spPr>
          <a:xfrm>
            <a:off x="7080758" y="1215325"/>
            <a:ext cx="4408811" cy="3789656"/>
          </a:xfrm>
          <a:prstGeom prst="rect">
            <a:avLst/>
          </a:prstGeom>
        </p:spPr>
      </p:pic>
    </p:spTree>
    <p:extLst>
      <p:ext uri="{BB962C8B-B14F-4D97-AF65-F5344CB8AC3E}">
        <p14:creationId xmlns:p14="http://schemas.microsoft.com/office/powerpoint/2010/main" val="4204903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E8A79BB5-BEF4-EE32-C64D-0F16E203D164}"/>
              </a:ext>
            </a:extLst>
          </p:cNvPr>
          <p:cNvSpPr>
            <a:spLocks noGrp="1"/>
          </p:cNvSpPr>
          <p:nvPr>
            <p:ph type="title"/>
          </p:nvPr>
        </p:nvSpPr>
        <p:spPr>
          <a:xfrm>
            <a:off x="537410" y="342905"/>
            <a:ext cx="9063789" cy="471424"/>
          </a:xfrm>
        </p:spPr>
        <p:txBody>
          <a:bodyPr wrap="square" anchor="ctr">
            <a:normAutofit/>
          </a:bodyPr>
          <a:lstStyle/>
          <a:p>
            <a:r>
              <a:rPr lang="en-US" sz="2000" b="1" dirty="0">
                <a:solidFill>
                  <a:srgbClr val="6B801F"/>
                </a:solidFill>
              </a:rPr>
              <a:t>BEST PRACTICE ON SUSTAINABLE TOURISM 3</a:t>
            </a:r>
            <a:endParaRPr lang="it-IT" b="1" dirty="0">
              <a:solidFill>
                <a:srgbClr val="6B801F"/>
              </a:solidFill>
            </a:endParaRPr>
          </a:p>
        </p:txBody>
      </p:sp>
      <p:sp>
        <p:nvSpPr>
          <p:cNvPr id="2" name="TextBox 1">
            <a:extLst>
              <a:ext uri="{FF2B5EF4-FFF2-40B4-BE49-F238E27FC236}">
                <a16:creationId xmlns:a16="http://schemas.microsoft.com/office/drawing/2014/main" id="{A712C585-FC5C-4C66-C9BD-25D2AC86BE9B}"/>
              </a:ext>
            </a:extLst>
          </p:cNvPr>
          <p:cNvSpPr txBox="1"/>
          <p:nvPr/>
        </p:nvSpPr>
        <p:spPr>
          <a:xfrm>
            <a:off x="537410" y="1770760"/>
            <a:ext cx="7226970" cy="2832314"/>
          </a:xfrm>
          <a:prstGeom prst="rect">
            <a:avLst/>
          </a:prstGeom>
          <a:noFill/>
        </p:spPr>
        <p:txBody>
          <a:bodyPr wrap="square">
            <a:spAutoFit/>
          </a:bodyPr>
          <a:lstStyle/>
          <a:p>
            <a:pPr>
              <a:lnSpc>
                <a:spcPct val="125000"/>
              </a:lnSpc>
              <a:spcAft>
                <a:spcPts val="600"/>
              </a:spcAft>
            </a:pPr>
            <a:r>
              <a:rPr lang="en-US" sz="2000" dirty="0" err="1">
                <a:solidFill>
                  <a:srgbClr val="6B801F"/>
                </a:solidFill>
                <a:latin typeface="Open Sans" panose="020B0606030504020204" pitchFamily="34" charset="0"/>
                <a:ea typeface="Open Sans" panose="020B0606030504020204" pitchFamily="34" charset="0"/>
                <a:cs typeface="Open Sans" panose="020B0606030504020204" pitchFamily="34" charset="0"/>
              </a:rPr>
              <a:t>Sóller</a:t>
            </a:r>
            <a:r>
              <a:rPr lang="en-US" sz="2000" dirty="0">
                <a:solidFill>
                  <a:srgbClr val="6B801F"/>
                </a:solidFill>
                <a:latin typeface="Open Sans" panose="020B0606030504020204" pitchFamily="34" charset="0"/>
                <a:ea typeface="Open Sans" panose="020B0606030504020204" pitchFamily="34" charset="0"/>
                <a:cs typeface="Open Sans" panose="020B0606030504020204" pitchFamily="34" charset="0"/>
              </a:rPr>
              <a:t> is a picturesque town in the Serra de </a:t>
            </a:r>
            <a:r>
              <a:rPr lang="en-US" sz="2000" dirty="0" err="1">
                <a:solidFill>
                  <a:srgbClr val="6B801F"/>
                </a:solidFill>
                <a:latin typeface="Open Sans" panose="020B0606030504020204" pitchFamily="34" charset="0"/>
                <a:ea typeface="Open Sans" panose="020B0606030504020204" pitchFamily="34" charset="0"/>
                <a:cs typeface="Open Sans" panose="020B0606030504020204" pitchFamily="34" charset="0"/>
              </a:rPr>
              <a:t>Tramuntana</a:t>
            </a:r>
            <a:r>
              <a:rPr lang="en-US" sz="2000" dirty="0">
                <a:solidFill>
                  <a:srgbClr val="6B801F"/>
                </a:solidFill>
                <a:latin typeface="Open Sans" panose="020B0606030504020204" pitchFamily="34" charset="0"/>
                <a:ea typeface="Open Sans" panose="020B0606030504020204" pitchFamily="34" charset="0"/>
                <a:cs typeface="Open Sans" panose="020B0606030504020204" pitchFamily="34" charset="0"/>
              </a:rPr>
              <a:t> mountains of Mallorca, promoting sustainable tourism practices in an inland setting.</a:t>
            </a:r>
          </a:p>
          <a:p>
            <a:pPr>
              <a:lnSpc>
                <a:spcPct val="125000"/>
              </a:lnSpc>
              <a:spcAft>
                <a:spcPts val="600"/>
              </a:spcAft>
            </a:pPr>
            <a:r>
              <a:rPr lang="en-US" sz="2000" dirty="0">
                <a:solidFill>
                  <a:srgbClr val="6B801F"/>
                </a:solidFill>
                <a:latin typeface="Open Sans" panose="020B0606030504020204" pitchFamily="34" charset="0"/>
                <a:ea typeface="Open Sans" panose="020B0606030504020204" pitchFamily="34" charset="0"/>
                <a:cs typeface="Open Sans" panose="020B0606030504020204" pitchFamily="34" charset="0"/>
              </a:rPr>
              <a:t>The town has implemented a sustainable tourism strategy that includes promoting local products, supporting eco-friendly accommodations, and encouraging visitors to explore the area by foot or bicycle.</a:t>
            </a:r>
            <a:endParaRPr lang="it-IT" sz="2000" dirty="0">
              <a:solidFill>
                <a:srgbClr val="6B801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itolo 4">
            <a:extLst>
              <a:ext uri="{FF2B5EF4-FFF2-40B4-BE49-F238E27FC236}">
                <a16:creationId xmlns:a16="http://schemas.microsoft.com/office/drawing/2014/main" id="{5D75ADC9-C257-4D3D-CCC6-96654105F3C0}"/>
              </a:ext>
            </a:extLst>
          </p:cNvPr>
          <p:cNvSpPr txBox="1">
            <a:spLocks/>
          </p:cNvSpPr>
          <p:nvPr/>
        </p:nvSpPr>
        <p:spPr>
          <a:xfrm>
            <a:off x="537410" y="726041"/>
            <a:ext cx="11806990" cy="945357"/>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b="1" dirty="0" err="1">
                <a:solidFill>
                  <a:srgbClr val="6B801F"/>
                </a:solidFill>
              </a:rPr>
              <a:t>S</a:t>
            </a:r>
            <a:r>
              <a:rPr lang="en-US" sz="4400" b="1" dirty="0" err="1">
                <a:solidFill>
                  <a:srgbClr val="6B801F"/>
                </a:solidFill>
                <a:latin typeface="Open Sans" panose="020B0606030504020204" pitchFamily="34" charset="0"/>
                <a:ea typeface="Open Sans" panose="020B0606030504020204" pitchFamily="34" charset="0"/>
                <a:cs typeface="Open Sans" panose="020B0606030504020204" pitchFamily="34" charset="0"/>
              </a:rPr>
              <a:t>ó</a:t>
            </a:r>
            <a:r>
              <a:rPr lang="en-US" b="1" dirty="0" err="1">
                <a:solidFill>
                  <a:srgbClr val="6B801F"/>
                </a:solidFill>
              </a:rPr>
              <a:t>ller</a:t>
            </a:r>
            <a:r>
              <a:rPr lang="en-US" b="1" dirty="0">
                <a:solidFill>
                  <a:srgbClr val="6B801F"/>
                </a:solidFill>
              </a:rPr>
              <a:t>, Mallorca (Spain)</a:t>
            </a:r>
            <a:endParaRPr lang="it-IT" sz="8000" b="1" dirty="0">
              <a:solidFill>
                <a:srgbClr val="6B801F"/>
              </a:solidFill>
            </a:endParaRPr>
          </a:p>
        </p:txBody>
      </p:sp>
      <p:pic>
        <p:nvPicPr>
          <p:cNvPr id="8" name="Picture 7" descr="A group of mountains with black background&#10;&#10;Description automatically generated">
            <a:extLst>
              <a:ext uri="{FF2B5EF4-FFF2-40B4-BE49-F238E27FC236}">
                <a16:creationId xmlns:a16="http://schemas.microsoft.com/office/drawing/2014/main" id="{402D4C02-F98C-BD7A-568B-50018D6C9B38}"/>
              </a:ext>
            </a:extLst>
          </p:cNvPr>
          <p:cNvPicPr>
            <a:picLocks noChangeAspect="1"/>
          </p:cNvPicPr>
          <p:nvPr/>
        </p:nvPicPr>
        <p:blipFill>
          <a:blip r:embed="rId2"/>
          <a:stretch>
            <a:fillRect/>
          </a:stretch>
        </p:blipFill>
        <p:spPr>
          <a:xfrm>
            <a:off x="7594106" y="986588"/>
            <a:ext cx="4597894" cy="5871411"/>
          </a:xfrm>
          <a:prstGeom prst="rect">
            <a:avLst/>
          </a:prstGeom>
        </p:spPr>
      </p:pic>
      <p:pic>
        <p:nvPicPr>
          <p:cNvPr id="7" name="Picture 6" descr="A kite with strings on a black background&#10;&#10;Description automatically generated">
            <a:extLst>
              <a:ext uri="{FF2B5EF4-FFF2-40B4-BE49-F238E27FC236}">
                <a16:creationId xmlns:a16="http://schemas.microsoft.com/office/drawing/2014/main" id="{3BDD1C35-A951-F719-EB13-7B7FA33AF969}"/>
              </a:ext>
            </a:extLst>
          </p:cNvPr>
          <p:cNvPicPr>
            <a:picLocks noChangeAspect="1"/>
          </p:cNvPicPr>
          <p:nvPr/>
        </p:nvPicPr>
        <p:blipFill>
          <a:blip r:embed="rId3"/>
          <a:stretch>
            <a:fillRect/>
          </a:stretch>
        </p:blipFill>
        <p:spPr>
          <a:xfrm>
            <a:off x="7486550" y="-132171"/>
            <a:ext cx="4381698" cy="5595334"/>
          </a:xfrm>
          <a:prstGeom prst="rect">
            <a:avLst/>
          </a:prstGeom>
        </p:spPr>
      </p:pic>
    </p:spTree>
    <p:extLst>
      <p:ext uri="{BB962C8B-B14F-4D97-AF65-F5344CB8AC3E}">
        <p14:creationId xmlns:p14="http://schemas.microsoft.com/office/powerpoint/2010/main" val="2189236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artoon of a bridge and windmills&#10;&#10;Description automatically generated">
            <a:extLst>
              <a:ext uri="{FF2B5EF4-FFF2-40B4-BE49-F238E27FC236}">
                <a16:creationId xmlns:a16="http://schemas.microsoft.com/office/drawing/2014/main" id="{D0A77E7B-2648-FC64-4C64-BC320720DAE2}"/>
              </a:ext>
            </a:extLst>
          </p:cNvPr>
          <p:cNvPicPr>
            <a:picLocks noChangeAspect="1"/>
          </p:cNvPicPr>
          <p:nvPr/>
        </p:nvPicPr>
        <p:blipFill>
          <a:blip r:embed="rId2"/>
          <a:stretch>
            <a:fillRect/>
          </a:stretch>
        </p:blipFill>
        <p:spPr>
          <a:xfrm>
            <a:off x="2466" y="0"/>
            <a:ext cx="12189533" cy="6859388"/>
          </a:xfrm>
          <a:prstGeom prst="rect">
            <a:avLst/>
          </a:prstGeom>
        </p:spPr>
      </p:pic>
      <p:sp>
        <p:nvSpPr>
          <p:cNvPr id="7" name="Titolo 1">
            <a:extLst>
              <a:ext uri="{FF2B5EF4-FFF2-40B4-BE49-F238E27FC236}">
                <a16:creationId xmlns:a16="http://schemas.microsoft.com/office/drawing/2014/main" id="{E91CB14B-110D-7F5E-AA40-2D6E53C8FE0B}"/>
              </a:ext>
            </a:extLst>
          </p:cNvPr>
          <p:cNvSpPr txBox="1">
            <a:spLocks/>
          </p:cNvSpPr>
          <p:nvPr/>
        </p:nvSpPr>
        <p:spPr>
          <a:xfrm>
            <a:off x="359583" y="109928"/>
            <a:ext cx="1695345" cy="318769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lnSpc>
                <a:spcPct val="100000"/>
              </a:lnSpc>
            </a:pPr>
            <a:r>
              <a:rPr lang="en-GB" sz="20000" b="1" i="0" u="none" strike="noStrike" cap="none" dirty="0">
                <a:solidFill>
                  <a:srgbClr val="2EA6BA"/>
                </a:solidFill>
                <a:latin typeface="Open Sans" panose="020B0606030504020204" pitchFamily="34" charset="0"/>
                <a:ea typeface="Open Sans" panose="020B0606030504020204" pitchFamily="34" charset="0"/>
                <a:cs typeface="Open Sans" panose="020B0606030504020204" pitchFamily="34" charset="0"/>
                <a:sym typeface="Calibri"/>
              </a:rPr>
              <a:t>2</a:t>
            </a:r>
          </a:p>
        </p:txBody>
      </p:sp>
      <p:sp>
        <p:nvSpPr>
          <p:cNvPr id="8" name="Titolo 1">
            <a:extLst>
              <a:ext uri="{FF2B5EF4-FFF2-40B4-BE49-F238E27FC236}">
                <a16:creationId xmlns:a16="http://schemas.microsoft.com/office/drawing/2014/main" id="{5CB8CB58-17C3-3DBC-1748-C70406172830}"/>
              </a:ext>
            </a:extLst>
          </p:cNvPr>
          <p:cNvSpPr txBox="1">
            <a:spLocks/>
          </p:cNvSpPr>
          <p:nvPr/>
        </p:nvSpPr>
        <p:spPr>
          <a:xfrm>
            <a:off x="702514" y="1777350"/>
            <a:ext cx="5276255" cy="304055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lnSpc>
                <a:spcPct val="100000"/>
              </a:lnSpc>
            </a:pPr>
            <a:r>
              <a:rPr lang="en-GB" sz="6600" b="1"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Calibri"/>
              </a:rPr>
              <a:t>Ecotourism</a:t>
            </a:r>
          </a:p>
        </p:txBody>
      </p:sp>
      <p:pic>
        <p:nvPicPr>
          <p:cNvPr id="9" name="Google Shape;137;p4">
            <a:extLst>
              <a:ext uri="{FF2B5EF4-FFF2-40B4-BE49-F238E27FC236}">
                <a16:creationId xmlns:a16="http://schemas.microsoft.com/office/drawing/2014/main" id="{80964BD5-7780-4F2A-0294-A1022A81CDD6}"/>
              </a:ext>
            </a:extLst>
          </p:cNvPr>
          <p:cNvPicPr preferRelativeResize="0"/>
          <p:nvPr/>
        </p:nvPicPr>
        <p:blipFill rotWithShape="1">
          <a:blip r:embed="rId3">
            <a:alphaModFix/>
          </a:blip>
          <a:srcRect/>
          <a:stretch/>
        </p:blipFill>
        <p:spPr>
          <a:xfrm>
            <a:off x="559018" y="5853723"/>
            <a:ext cx="685189" cy="685189"/>
          </a:xfrm>
          <a:prstGeom prst="rect">
            <a:avLst/>
          </a:prstGeom>
          <a:noFill/>
          <a:ln>
            <a:noFill/>
          </a:ln>
        </p:spPr>
      </p:pic>
    </p:spTree>
    <p:extLst>
      <p:ext uri="{BB962C8B-B14F-4D97-AF65-F5344CB8AC3E}">
        <p14:creationId xmlns:p14="http://schemas.microsoft.com/office/powerpoint/2010/main" val="3811445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E8A79BB5-BEF4-EE32-C64D-0F16E203D164}"/>
              </a:ext>
            </a:extLst>
          </p:cNvPr>
          <p:cNvSpPr>
            <a:spLocks noGrp="1"/>
          </p:cNvSpPr>
          <p:nvPr>
            <p:ph type="title"/>
          </p:nvPr>
        </p:nvSpPr>
        <p:spPr>
          <a:xfrm>
            <a:off x="537411" y="365125"/>
            <a:ext cx="8317831" cy="1325563"/>
          </a:xfrm>
        </p:spPr>
        <p:txBody>
          <a:bodyPr wrap="square" anchor="ctr">
            <a:normAutofit/>
          </a:bodyPr>
          <a:lstStyle/>
          <a:p>
            <a:r>
              <a:rPr lang="en-US" b="1" dirty="0">
                <a:solidFill>
                  <a:srgbClr val="6B801F"/>
                </a:solidFill>
              </a:rPr>
              <a:t>What is ecotourism?</a:t>
            </a:r>
            <a:endParaRPr lang="it-IT" b="1" dirty="0">
              <a:solidFill>
                <a:srgbClr val="6B801F"/>
              </a:solidFill>
            </a:endParaRPr>
          </a:p>
        </p:txBody>
      </p:sp>
      <p:sp>
        <p:nvSpPr>
          <p:cNvPr id="6" name="TextBox 5">
            <a:extLst>
              <a:ext uri="{FF2B5EF4-FFF2-40B4-BE49-F238E27FC236}">
                <a16:creationId xmlns:a16="http://schemas.microsoft.com/office/drawing/2014/main" id="{6189EABB-D450-D63C-2572-84947838FB7A}"/>
              </a:ext>
            </a:extLst>
          </p:cNvPr>
          <p:cNvSpPr txBox="1"/>
          <p:nvPr/>
        </p:nvSpPr>
        <p:spPr>
          <a:xfrm>
            <a:off x="537411" y="1618100"/>
            <a:ext cx="8117305" cy="2033442"/>
          </a:xfrm>
          <a:prstGeom prst="rect">
            <a:avLst/>
          </a:prstGeom>
          <a:noFill/>
        </p:spPr>
        <p:txBody>
          <a:bodyPr wrap="square">
            <a:spAutoFit/>
          </a:bodyPr>
          <a:lstStyle/>
          <a:p>
            <a:pPr lvl="0">
              <a:lnSpc>
                <a:spcPct val="125000"/>
              </a:lnSpc>
              <a:spcAft>
                <a:spcPts val="600"/>
              </a:spcAft>
            </a:pPr>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Ecotourism is a responsible journey to natural areas that saves the environment and improves the quality of life of local people.</a:t>
            </a:r>
          </a:p>
          <a:p>
            <a:pPr algn="r">
              <a:lnSpc>
                <a:spcPct val="125000"/>
              </a:lnSpc>
              <a:spcAft>
                <a:spcPts val="600"/>
              </a:spcAft>
            </a:pPr>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International Ecotourism Society (TIES)</a:t>
            </a:r>
            <a:endPar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EBB230E0-F153-A853-1B73-9F4133910CCF}"/>
              </a:ext>
            </a:extLst>
          </p:cNvPr>
          <p:cNvSpPr txBox="1"/>
          <p:nvPr/>
        </p:nvSpPr>
        <p:spPr>
          <a:xfrm>
            <a:off x="537411" y="3903059"/>
            <a:ext cx="8229600" cy="2417008"/>
          </a:xfrm>
          <a:prstGeom prst="rect">
            <a:avLst/>
          </a:prstGeom>
          <a:noFill/>
        </p:spPr>
        <p:txBody>
          <a:bodyPr wrap="square">
            <a:spAutoFit/>
          </a:bodyPr>
          <a:lstStyle/>
          <a:p>
            <a:pPr>
              <a:lnSpc>
                <a:spcPct val="125000"/>
              </a:lnSpc>
            </a:pPr>
            <a: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A form of sustainable tourism that actively contributes to the protection of the natural and cultural heritage; involves local and indigenous communities in planning, development and operation, contributes to their prosperity, explains to the visitor the importance of natural and cultural wealth; it is suitable for independent travelers as well as for organized trips of small groups </a:t>
            </a:r>
          </a:p>
          <a:p>
            <a:pPr algn="r">
              <a:lnSpc>
                <a:spcPct val="125000"/>
              </a:lnSpc>
            </a:pP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 United Nations Environment </a:t>
            </a:r>
            <a:r>
              <a:rPr lang="en-US" dirty="0" err="1">
                <a:solidFill>
                  <a:schemeClr val="bg1"/>
                </a:solidFill>
                <a:latin typeface="Open Sans" panose="020B0606030504020204" pitchFamily="34" charset="0"/>
                <a:ea typeface="Open Sans" panose="020B0606030504020204" pitchFamily="34" charset="0"/>
                <a:cs typeface="Open Sans" panose="020B0606030504020204" pitchFamily="34" charset="0"/>
              </a:rPr>
              <a:t>Programme</a:t>
            </a: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 (UNEP) </a:t>
            </a:r>
            <a:endParaRPr lang="en-US" sz="9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descr="A person wearing a yellow shirt and hat&#10;&#10;Description automatically generated">
            <a:extLst>
              <a:ext uri="{FF2B5EF4-FFF2-40B4-BE49-F238E27FC236}">
                <a16:creationId xmlns:a16="http://schemas.microsoft.com/office/drawing/2014/main" id="{8784CC99-C395-65CF-C1B2-F34057EB7F74}"/>
              </a:ext>
            </a:extLst>
          </p:cNvPr>
          <p:cNvPicPr>
            <a:picLocks noChangeAspect="1"/>
          </p:cNvPicPr>
          <p:nvPr/>
        </p:nvPicPr>
        <p:blipFill>
          <a:blip r:embed="rId2"/>
          <a:stretch>
            <a:fillRect/>
          </a:stretch>
        </p:blipFill>
        <p:spPr>
          <a:xfrm>
            <a:off x="9438106" y="2101516"/>
            <a:ext cx="2551536" cy="5132972"/>
          </a:xfrm>
          <a:prstGeom prst="rect">
            <a:avLst/>
          </a:prstGeom>
        </p:spPr>
      </p:pic>
    </p:spTree>
    <p:extLst>
      <p:ext uri="{BB962C8B-B14F-4D97-AF65-F5344CB8AC3E}">
        <p14:creationId xmlns:p14="http://schemas.microsoft.com/office/powerpoint/2010/main" val="63344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E8A79BB5-BEF4-EE32-C64D-0F16E203D164}"/>
              </a:ext>
            </a:extLst>
          </p:cNvPr>
          <p:cNvSpPr>
            <a:spLocks noGrp="1"/>
          </p:cNvSpPr>
          <p:nvPr>
            <p:ph type="title"/>
          </p:nvPr>
        </p:nvSpPr>
        <p:spPr>
          <a:xfrm>
            <a:off x="537411" y="365125"/>
            <a:ext cx="9160042" cy="1325563"/>
          </a:xfrm>
        </p:spPr>
        <p:txBody>
          <a:bodyPr wrap="square" anchor="ctr">
            <a:normAutofit/>
          </a:bodyPr>
          <a:lstStyle/>
          <a:p>
            <a:r>
              <a:rPr lang="en-US" b="1" dirty="0">
                <a:solidFill>
                  <a:srgbClr val="6B801F"/>
                </a:solidFill>
              </a:rPr>
              <a:t>Principles of ecotourism (TIES)</a:t>
            </a:r>
            <a:endParaRPr lang="it-IT" b="1" dirty="0">
              <a:solidFill>
                <a:srgbClr val="6B801F"/>
              </a:solidFill>
            </a:endParaRPr>
          </a:p>
        </p:txBody>
      </p:sp>
      <p:sp>
        <p:nvSpPr>
          <p:cNvPr id="4" name="TextBox 3">
            <a:extLst>
              <a:ext uri="{FF2B5EF4-FFF2-40B4-BE49-F238E27FC236}">
                <a16:creationId xmlns:a16="http://schemas.microsoft.com/office/drawing/2014/main" id="{90ADFD2D-3C19-CC00-2F6D-D3F743B39A3B}"/>
              </a:ext>
            </a:extLst>
          </p:cNvPr>
          <p:cNvSpPr txBox="1"/>
          <p:nvPr/>
        </p:nvSpPr>
        <p:spPr>
          <a:xfrm>
            <a:off x="537411" y="2686144"/>
            <a:ext cx="2438400" cy="923330"/>
          </a:xfrm>
          <a:prstGeom prst="rect">
            <a:avLst/>
          </a:prstGeom>
          <a:noFill/>
        </p:spPr>
        <p:txBody>
          <a:bodyPr wrap="square">
            <a:spAutoFit/>
          </a:bodyPr>
          <a:lstStyle/>
          <a:p>
            <a:pPr lvl="0"/>
            <a:r>
              <a:rPr lang="en-US" sz="1800" dirty="0">
                <a:solidFill>
                  <a:srgbClr val="6B801F"/>
                </a:solidFill>
                <a:latin typeface="Open Sans" panose="020B0606030504020204" pitchFamily="34" charset="0"/>
                <a:ea typeface="Open Sans" panose="020B0606030504020204" pitchFamily="34" charset="0"/>
                <a:cs typeface="Open Sans" panose="020B0606030504020204" pitchFamily="34" charset="0"/>
              </a:rPr>
              <a:t>Minimize the impact of tourism on the environment </a:t>
            </a:r>
          </a:p>
        </p:txBody>
      </p:sp>
      <p:sp>
        <p:nvSpPr>
          <p:cNvPr id="8" name="TextBox 7">
            <a:extLst>
              <a:ext uri="{FF2B5EF4-FFF2-40B4-BE49-F238E27FC236}">
                <a16:creationId xmlns:a16="http://schemas.microsoft.com/office/drawing/2014/main" id="{8D4166CC-7A8F-A966-3D66-EE1E9AC01306}"/>
              </a:ext>
            </a:extLst>
          </p:cNvPr>
          <p:cNvSpPr txBox="1"/>
          <p:nvPr/>
        </p:nvSpPr>
        <p:spPr>
          <a:xfrm>
            <a:off x="4339389" y="2686144"/>
            <a:ext cx="2887581" cy="923330"/>
          </a:xfrm>
          <a:prstGeom prst="rect">
            <a:avLst/>
          </a:prstGeom>
          <a:noFill/>
        </p:spPr>
        <p:txBody>
          <a:bodyPr wrap="square">
            <a:spAutoFit/>
          </a:bodyPr>
          <a:lstStyle/>
          <a:p>
            <a:pPr lvl="0"/>
            <a:r>
              <a:rPr lang="en-US" sz="1800" dirty="0">
                <a:solidFill>
                  <a:srgbClr val="6B801F"/>
                </a:solidFill>
                <a:latin typeface="Open Sans" panose="020B0606030504020204" pitchFamily="34" charset="0"/>
                <a:ea typeface="Open Sans" panose="020B0606030504020204" pitchFamily="34" charset="0"/>
                <a:cs typeface="Open Sans" panose="020B0606030504020204" pitchFamily="34" charset="0"/>
              </a:rPr>
              <a:t>Increase awareness and respect for the environment and culture </a:t>
            </a:r>
          </a:p>
        </p:txBody>
      </p:sp>
      <p:sp>
        <p:nvSpPr>
          <p:cNvPr id="14" name="TextBox 13">
            <a:extLst>
              <a:ext uri="{FF2B5EF4-FFF2-40B4-BE49-F238E27FC236}">
                <a16:creationId xmlns:a16="http://schemas.microsoft.com/office/drawing/2014/main" id="{C515D187-70DE-B9A0-CAE0-24570D28ECD9}"/>
              </a:ext>
            </a:extLst>
          </p:cNvPr>
          <p:cNvSpPr txBox="1"/>
          <p:nvPr/>
        </p:nvSpPr>
        <p:spPr>
          <a:xfrm>
            <a:off x="8197515" y="2686144"/>
            <a:ext cx="2887581" cy="923330"/>
          </a:xfrm>
          <a:prstGeom prst="rect">
            <a:avLst/>
          </a:prstGeom>
          <a:noFill/>
        </p:spPr>
        <p:txBody>
          <a:bodyPr wrap="square">
            <a:spAutoFit/>
          </a:bodyPr>
          <a:lstStyle/>
          <a:p>
            <a:pPr lvl="0"/>
            <a:r>
              <a:rPr lang="en-US" sz="1800" dirty="0">
                <a:solidFill>
                  <a:srgbClr val="6B801F"/>
                </a:solidFill>
                <a:latin typeface="Open Sans" panose="020B0606030504020204" pitchFamily="34" charset="0"/>
                <a:ea typeface="Open Sans" panose="020B0606030504020204" pitchFamily="34" charset="0"/>
                <a:cs typeface="Open Sans" panose="020B0606030504020204" pitchFamily="34" charset="0"/>
              </a:rPr>
              <a:t>Provide a positive experience for both visitors and hosts </a:t>
            </a:r>
          </a:p>
        </p:txBody>
      </p:sp>
      <p:sp>
        <p:nvSpPr>
          <p:cNvPr id="16" name="TextBox 15">
            <a:extLst>
              <a:ext uri="{FF2B5EF4-FFF2-40B4-BE49-F238E27FC236}">
                <a16:creationId xmlns:a16="http://schemas.microsoft.com/office/drawing/2014/main" id="{FBF21582-17D4-065C-565A-9DF318B98410}"/>
              </a:ext>
            </a:extLst>
          </p:cNvPr>
          <p:cNvSpPr txBox="1"/>
          <p:nvPr/>
        </p:nvSpPr>
        <p:spPr>
          <a:xfrm>
            <a:off x="537411" y="5148607"/>
            <a:ext cx="2438400" cy="923330"/>
          </a:xfrm>
          <a:prstGeom prst="rect">
            <a:avLst/>
          </a:prstGeom>
          <a:noFill/>
        </p:spPr>
        <p:txBody>
          <a:bodyPr wrap="square">
            <a:spAutoFit/>
          </a:bodyPr>
          <a:lstStyle/>
          <a:p>
            <a:pPr lvl="0"/>
            <a:r>
              <a:rPr lang="en-US" sz="1800" dirty="0">
                <a:solidFill>
                  <a:srgbClr val="6B801F"/>
                </a:solidFill>
                <a:latin typeface="Open Sans" panose="020B0606030504020204" pitchFamily="34" charset="0"/>
                <a:ea typeface="Open Sans" panose="020B0606030504020204" pitchFamily="34" charset="0"/>
                <a:cs typeface="Open Sans" panose="020B0606030504020204" pitchFamily="34" charset="0"/>
              </a:rPr>
              <a:t>Provide direct financial benefits for nature conservation</a:t>
            </a:r>
          </a:p>
        </p:txBody>
      </p:sp>
      <p:sp>
        <p:nvSpPr>
          <p:cNvPr id="18" name="TextBox 17">
            <a:extLst>
              <a:ext uri="{FF2B5EF4-FFF2-40B4-BE49-F238E27FC236}">
                <a16:creationId xmlns:a16="http://schemas.microsoft.com/office/drawing/2014/main" id="{F4EEE662-E047-45E0-02E2-D145CC481152}"/>
              </a:ext>
            </a:extLst>
          </p:cNvPr>
          <p:cNvSpPr txBox="1"/>
          <p:nvPr/>
        </p:nvSpPr>
        <p:spPr>
          <a:xfrm>
            <a:off x="4339389" y="5148607"/>
            <a:ext cx="2654969" cy="923330"/>
          </a:xfrm>
          <a:prstGeom prst="rect">
            <a:avLst/>
          </a:prstGeom>
          <a:noFill/>
        </p:spPr>
        <p:txBody>
          <a:bodyPr wrap="square">
            <a:spAutoFit/>
          </a:bodyPr>
          <a:lstStyle/>
          <a:p>
            <a:pPr lvl="0"/>
            <a:r>
              <a:rPr lang="en-US" sz="1800" dirty="0">
                <a:solidFill>
                  <a:srgbClr val="6B801F"/>
                </a:solidFill>
                <a:latin typeface="Open Sans" panose="020B0606030504020204" pitchFamily="34" charset="0"/>
                <a:ea typeface="Open Sans" panose="020B0606030504020204" pitchFamily="34" charset="0"/>
                <a:cs typeface="Open Sans" panose="020B0606030504020204" pitchFamily="34" charset="0"/>
              </a:rPr>
              <a:t>Provide financial benefits to local people </a:t>
            </a:r>
          </a:p>
        </p:txBody>
      </p:sp>
      <p:sp>
        <p:nvSpPr>
          <p:cNvPr id="20" name="TextBox 19">
            <a:extLst>
              <a:ext uri="{FF2B5EF4-FFF2-40B4-BE49-F238E27FC236}">
                <a16:creationId xmlns:a16="http://schemas.microsoft.com/office/drawing/2014/main" id="{69D252A2-A250-0453-89C8-1446051B51E7}"/>
              </a:ext>
            </a:extLst>
          </p:cNvPr>
          <p:cNvSpPr txBox="1"/>
          <p:nvPr/>
        </p:nvSpPr>
        <p:spPr>
          <a:xfrm>
            <a:off x="8197515" y="5148607"/>
            <a:ext cx="3633538" cy="1200329"/>
          </a:xfrm>
          <a:prstGeom prst="rect">
            <a:avLst/>
          </a:prstGeom>
          <a:noFill/>
        </p:spPr>
        <p:txBody>
          <a:bodyPr wrap="square">
            <a:spAutoFit/>
          </a:bodyPr>
          <a:lstStyle/>
          <a:p>
            <a:pPr lvl="0"/>
            <a:r>
              <a:rPr lang="en-US" sz="1800" dirty="0">
                <a:solidFill>
                  <a:srgbClr val="6B801F"/>
                </a:solidFill>
                <a:latin typeface="Open Sans" panose="020B0606030504020204" pitchFamily="34" charset="0"/>
                <a:ea typeface="Open Sans" panose="020B0606030504020204" pitchFamily="34" charset="0"/>
                <a:cs typeface="Open Sans" panose="020B0606030504020204" pitchFamily="34" charset="0"/>
              </a:rPr>
              <a:t>Improve the understanding of the political, social and environmental background of people from different countries</a:t>
            </a:r>
          </a:p>
        </p:txBody>
      </p:sp>
      <p:sp>
        <p:nvSpPr>
          <p:cNvPr id="21" name="Oval 20">
            <a:extLst>
              <a:ext uri="{FF2B5EF4-FFF2-40B4-BE49-F238E27FC236}">
                <a16:creationId xmlns:a16="http://schemas.microsoft.com/office/drawing/2014/main" id="{3FAF9B0C-65EC-1E17-6840-40F59F3081DC}"/>
              </a:ext>
            </a:extLst>
          </p:cNvPr>
          <p:cNvSpPr/>
          <p:nvPr/>
        </p:nvSpPr>
        <p:spPr>
          <a:xfrm>
            <a:off x="537411" y="1744612"/>
            <a:ext cx="887607" cy="887607"/>
          </a:xfrm>
          <a:prstGeom prst="ellipse">
            <a:avLst/>
          </a:prstGeom>
          <a:solidFill>
            <a:srgbClr val="97B0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HR" sz="2800" b="1" dirty="0">
                <a:solidFill>
                  <a:srgbClr val="D6F248"/>
                </a:solidFill>
                <a:latin typeface="Open Sans" panose="020B0606030504020204" pitchFamily="34" charset="0"/>
                <a:ea typeface="Open Sans" panose="020B0606030504020204" pitchFamily="34" charset="0"/>
                <a:cs typeface="Open Sans" panose="020B0606030504020204" pitchFamily="34" charset="0"/>
              </a:rPr>
              <a:t>01</a:t>
            </a:r>
            <a:endParaRPr lang="en-HR" sz="2000" b="1" dirty="0">
              <a:solidFill>
                <a:srgbClr val="D6F248"/>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 name="Oval 21">
            <a:extLst>
              <a:ext uri="{FF2B5EF4-FFF2-40B4-BE49-F238E27FC236}">
                <a16:creationId xmlns:a16="http://schemas.microsoft.com/office/drawing/2014/main" id="{29B2B222-DC0C-55F3-6AC6-BBC6437D943B}"/>
              </a:ext>
            </a:extLst>
          </p:cNvPr>
          <p:cNvSpPr/>
          <p:nvPr/>
        </p:nvSpPr>
        <p:spPr>
          <a:xfrm>
            <a:off x="4363453" y="1744612"/>
            <a:ext cx="887607" cy="887607"/>
          </a:xfrm>
          <a:prstGeom prst="ellipse">
            <a:avLst/>
          </a:prstGeom>
          <a:solidFill>
            <a:srgbClr val="97B0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HR" sz="2800" b="1" dirty="0">
                <a:solidFill>
                  <a:srgbClr val="D6F248"/>
                </a:solidFill>
                <a:latin typeface="Open Sans" panose="020B0606030504020204" pitchFamily="34" charset="0"/>
                <a:ea typeface="Open Sans" panose="020B0606030504020204" pitchFamily="34" charset="0"/>
                <a:cs typeface="Open Sans" panose="020B0606030504020204" pitchFamily="34" charset="0"/>
              </a:rPr>
              <a:t>02</a:t>
            </a:r>
            <a:endParaRPr lang="en-HR" sz="2000" b="1" dirty="0">
              <a:solidFill>
                <a:srgbClr val="D6F248"/>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 name="Oval 22">
            <a:extLst>
              <a:ext uri="{FF2B5EF4-FFF2-40B4-BE49-F238E27FC236}">
                <a16:creationId xmlns:a16="http://schemas.microsoft.com/office/drawing/2014/main" id="{04A5FF76-EF71-3E34-635A-EF395D4430C6}"/>
              </a:ext>
            </a:extLst>
          </p:cNvPr>
          <p:cNvSpPr/>
          <p:nvPr/>
        </p:nvSpPr>
        <p:spPr>
          <a:xfrm>
            <a:off x="8189495" y="1744612"/>
            <a:ext cx="887607" cy="887607"/>
          </a:xfrm>
          <a:prstGeom prst="ellipse">
            <a:avLst/>
          </a:prstGeom>
          <a:solidFill>
            <a:srgbClr val="97B0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HR" sz="2800" b="1" dirty="0">
                <a:solidFill>
                  <a:srgbClr val="D6F248"/>
                </a:solidFill>
                <a:latin typeface="Open Sans" panose="020B0606030504020204" pitchFamily="34" charset="0"/>
                <a:ea typeface="Open Sans" panose="020B0606030504020204" pitchFamily="34" charset="0"/>
                <a:cs typeface="Open Sans" panose="020B0606030504020204" pitchFamily="34" charset="0"/>
              </a:rPr>
              <a:t>03</a:t>
            </a:r>
            <a:endParaRPr lang="en-HR" sz="2000" b="1" dirty="0">
              <a:solidFill>
                <a:srgbClr val="D6F248"/>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4" name="Oval 23">
            <a:extLst>
              <a:ext uri="{FF2B5EF4-FFF2-40B4-BE49-F238E27FC236}">
                <a16:creationId xmlns:a16="http://schemas.microsoft.com/office/drawing/2014/main" id="{2EA606E2-C7ED-688F-F4CD-972EF767F231}"/>
              </a:ext>
            </a:extLst>
          </p:cNvPr>
          <p:cNvSpPr/>
          <p:nvPr/>
        </p:nvSpPr>
        <p:spPr>
          <a:xfrm>
            <a:off x="537411" y="4174991"/>
            <a:ext cx="887607" cy="887607"/>
          </a:xfrm>
          <a:prstGeom prst="ellipse">
            <a:avLst/>
          </a:prstGeom>
          <a:solidFill>
            <a:srgbClr val="97B0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HR" sz="2800" b="1" dirty="0">
                <a:solidFill>
                  <a:srgbClr val="D6F248"/>
                </a:solidFill>
                <a:latin typeface="Open Sans" panose="020B0606030504020204" pitchFamily="34" charset="0"/>
                <a:ea typeface="Open Sans" panose="020B0606030504020204" pitchFamily="34" charset="0"/>
                <a:cs typeface="Open Sans" panose="020B0606030504020204" pitchFamily="34" charset="0"/>
              </a:rPr>
              <a:t>04</a:t>
            </a:r>
            <a:endParaRPr lang="en-HR" sz="2000" b="1" dirty="0">
              <a:solidFill>
                <a:srgbClr val="D6F248"/>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 name="Oval 24">
            <a:extLst>
              <a:ext uri="{FF2B5EF4-FFF2-40B4-BE49-F238E27FC236}">
                <a16:creationId xmlns:a16="http://schemas.microsoft.com/office/drawing/2014/main" id="{5F62FB03-BEF1-F029-D6F1-C123A8010314}"/>
              </a:ext>
            </a:extLst>
          </p:cNvPr>
          <p:cNvSpPr/>
          <p:nvPr/>
        </p:nvSpPr>
        <p:spPr>
          <a:xfrm>
            <a:off x="4363453" y="4174991"/>
            <a:ext cx="887607" cy="887607"/>
          </a:xfrm>
          <a:prstGeom prst="ellipse">
            <a:avLst/>
          </a:prstGeom>
          <a:solidFill>
            <a:srgbClr val="97B0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HR" sz="2800" b="1" dirty="0">
                <a:solidFill>
                  <a:srgbClr val="D6F248"/>
                </a:solidFill>
                <a:latin typeface="Open Sans" panose="020B0606030504020204" pitchFamily="34" charset="0"/>
                <a:ea typeface="Open Sans" panose="020B0606030504020204" pitchFamily="34" charset="0"/>
                <a:cs typeface="Open Sans" panose="020B0606030504020204" pitchFamily="34" charset="0"/>
              </a:rPr>
              <a:t>05</a:t>
            </a:r>
            <a:endParaRPr lang="en-HR" sz="2000" b="1" dirty="0">
              <a:solidFill>
                <a:srgbClr val="D6F248"/>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6" name="Oval 25">
            <a:extLst>
              <a:ext uri="{FF2B5EF4-FFF2-40B4-BE49-F238E27FC236}">
                <a16:creationId xmlns:a16="http://schemas.microsoft.com/office/drawing/2014/main" id="{CF214F87-D666-5B1C-3AC2-F6C7DAD04E7A}"/>
              </a:ext>
            </a:extLst>
          </p:cNvPr>
          <p:cNvSpPr/>
          <p:nvPr/>
        </p:nvSpPr>
        <p:spPr>
          <a:xfrm>
            <a:off x="8189495" y="4174991"/>
            <a:ext cx="887607" cy="887607"/>
          </a:xfrm>
          <a:prstGeom prst="ellipse">
            <a:avLst/>
          </a:prstGeom>
          <a:solidFill>
            <a:srgbClr val="97B0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HR" sz="2800" b="1" dirty="0">
                <a:solidFill>
                  <a:srgbClr val="D6F248"/>
                </a:solidFill>
                <a:latin typeface="Open Sans" panose="020B0606030504020204" pitchFamily="34" charset="0"/>
                <a:ea typeface="Open Sans" panose="020B0606030504020204" pitchFamily="34" charset="0"/>
                <a:cs typeface="Open Sans" panose="020B0606030504020204" pitchFamily="34" charset="0"/>
              </a:rPr>
              <a:t>06</a:t>
            </a:r>
            <a:endParaRPr lang="en-HR" sz="2000" b="1" dirty="0">
              <a:solidFill>
                <a:srgbClr val="D6F248"/>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385960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E8A79BB5-BEF4-EE32-C64D-0F16E203D164}"/>
              </a:ext>
            </a:extLst>
          </p:cNvPr>
          <p:cNvSpPr>
            <a:spLocks noGrp="1"/>
          </p:cNvSpPr>
          <p:nvPr>
            <p:ph type="title"/>
          </p:nvPr>
        </p:nvSpPr>
        <p:spPr>
          <a:xfrm>
            <a:off x="537411" y="365125"/>
            <a:ext cx="9160042" cy="1325563"/>
          </a:xfrm>
        </p:spPr>
        <p:txBody>
          <a:bodyPr wrap="square" anchor="ctr">
            <a:normAutofit/>
          </a:bodyPr>
          <a:lstStyle/>
          <a:p>
            <a:r>
              <a:rPr lang="en-US" b="1" dirty="0">
                <a:solidFill>
                  <a:srgbClr val="6B801F"/>
                </a:solidFill>
              </a:rPr>
              <a:t>Principles of ecotourism (TIES)</a:t>
            </a:r>
            <a:endParaRPr lang="it-IT" b="1" dirty="0">
              <a:solidFill>
                <a:srgbClr val="6B801F"/>
              </a:solidFill>
            </a:endParaRPr>
          </a:p>
        </p:txBody>
      </p:sp>
      <p:sp>
        <p:nvSpPr>
          <p:cNvPr id="4" name="TextBox 3">
            <a:extLst>
              <a:ext uri="{FF2B5EF4-FFF2-40B4-BE49-F238E27FC236}">
                <a16:creationId xmlns:a16="http://schemas.microsoft.com/office/drawing/2014/main" id="{90ADFD2D-3C19-CC00-2F6D-D3F743B39A3B}"/>
              </a:ext>
            </a:extLst>
          </p:cNvPr>
          <p:cNvSpPr txBox="1"/>
          <p:nvPr/>
        </p:nvSpPr>
        <p:spPr>
          <a:xfrm>
            <a:off x="537411" y="2686144"/>
            <a:ext cx="2438400" cy="923330"/>
          </a:xfrm>
          <a:prstGeom prst="rect">
            <a:avLst/>
          </a:prstGeom>
          <a:noFill/>
        </p:spPr>
        <p:txBody>
          <a:bodyPr wrap="square">
            <a:spAutoFit/>
          </a:bodyPr>
          <a:lstStyle/>
          <a:p>
            <a:pPr lvl="0"/>
            <a:r>
              <a:rPr lang="en-US" sz="1800" dirty="0">
                <a:solidFill>
                  <a:srgbClr val="6B801F"/>
                </a:solidFill>
                <a:latin typeface="Open Sans" panose="020B0606030504020204" pitchFamily="34" charset="0"/>
                <a:ea typeface="Open Sans" panose="020B0606030504020204" pitchFamily="34" charset="0"/>
                <a:cs typeface="Open Sans" panose="020B0606030504020204" pitchFamily="34" charset="0"/>
              </a:rPr>
              <a:t>Minimize the impact of tourism on the environment </a:t>
            </a:r>
          </a:p>
        </p:txBody>
      </p:sp>
      <p:sp>
        <p:nvSpPr>
          <p:cNvPr id="8" name="TextBox 7">
            <a:extLst>
              <a:ext uri="{FF2B5EF4-FFF2-40B4-BE49-F238E27FC236}">
                <a16:creationId xmlns:a16="http://schemas.microsoft.com/office/drawing/2014/main" id="{8D4166CC-7A8F-A966-3D66-EE1E9AC01306}"/>
              </a:ext>
            </a:extLst>
          </p:cNvPr>
          <p:cNvSpPr txBox="1"/>
          <p:nvPr/>
        </p:nvSpPr>
        <p:spPr>
          <a:xfrm>
            <a:off x="4122820" y="2573849"/>
            <a:ext cx="7002379" cy="3281989"/>
          </a:xfrm>
          <a:prstGeom prst="rect">
            <a:avLst/>
          </a:prstGeom>
          <a:noFill/>
        </p:spPr>
        <p:txBody>
          <a:bodyPr wrap="square">
            <a:spAutoFit/>
          </a:bodyPr>
          <a:lstStyle/>
          <a:p>
            <a:pPr marL="114300">
              <a:lnSpc>
                <a:spcPct val="125000"/>
              </a:lnSpc>
            </a:pPr>
            <a:r>
              <a:rPr lang="en-US" sz="2800" b="1" dirty="0">
                <a:solidFill>
                  <a:srgbClr val="6B801F"/>
                </a:solidFill>
                <a:latin typeface="Open Sans" panose="020B0606030504020204" pitchFamily="34" charset="0"/>
                <a:ea typeface="Open Sans" panose="020B0606030504020204" pitchFamily="34" charset="0"/>
                <a:cs typeface="Open Sans" panose="020B0606030504020204" pitchFamily="34" charset="0"/>
              </a:rPr>
              <a:t>Ecotourism should strive to minimize negative impacts on the environment by using sustainable practices, such as reducing waste, conserving water and energy, and avoiding damage to natural habitats.</a:t>
            </a:r>
          </a:p>
        </p:txBody>
      </p:sp>
      <p:sp>
        <p:nvSpPr>
          <p:cNvPr id="21" name="Oval 20">
            <a:extLst>
              <a:ext uri="{FF2B5EF4-FFF2-40B4-BE49-F238E27FC236}">
                <a16:creationId xmlns:a16="http://schemas.microsoft.com/office/drawing/2014/main" id="{3FAF9B0C-65EC-1E17-6840-40F59F3081DC}"/>
              </a:ext>
            </a:extLst>
          </p:cNvPr>
          <p:cNvSpPr/>
          <p:nvPr/>
        </p:nvSpPr>
        <p:spPr>
          <a:xfrm>
            <a:off x="537411" y="1744612"/>
            <a:ext cx="887607" cy="887607"/>
          </a:xfrm>
          <a:prstGeom prst="ellipse">
            <a:avLst/>
          </a:prstGeom>
          <a:solidFill>
            <a:srgbClr val="97B0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HR" sz="2800" b="1" dirty="0">
                <a:solidFill>
                  <a:srgbClr val="D6F248"/>
                </a:solidFill>
                <a:latin typeface="Open Sans" panose="020B0606030504020204" pitchFamily="34" charset="0"/>
                <a:ea typeface="Open Sans" panose="020B0606030504020204" pitchFamily="34" charset="0"/>
                <a:cs typeface="Open Sans" panose="020B0606030504020204" pitchFamily="34" charset="0"/>
              </a:rPr>
              <a:t>01</a:t>
            </a:r>
            <a:endParaRPr lang="en-HR" sz="2000" b="1" dirty="0">
              <a:solidFill>
                <a:srgbClr val="D6F248"/>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93672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E8A79BB5-BEF4-EE32-C64D-0F16E203D164}"/>
              </a:ext>
            </a:extLst>
          </p:cNvPr>
          <p:cNvSpPr>
            <a:spLocks noGrp="1"/>
          </p:cNvSpPr>
          <p:nvPr>
            <p:ph type="title"/>
          </p:nvPr>
        </p:nvSpPr>
        <p:spPr>
          <a:xfrm>
            <a:off x="537411" y="365125"/>
            <a:ext cx="9160042" cy="1325563"/>
          </a:xfrm>
        </p:spPr>
        <p:txBody>
          <a:bodyPr wrap="square" anchor="ctr">
            <a:normAutofit/>
          </a:bodyPr>
          <a:lstStyle/>
          <a:p>
            <a:r>
              <a:rPr lang="en-US" b="1" dirty="0">
                <a:solidFill>
                  <a:srgbClr val="6B801F"/>
                </a:solidFill>
              </a:rPr>
              <a:t>Principles of ecotourism (TIES)</a:t>
            </a:r>
            <a:endParaRPr lang="it-IT" b="1" dirty="0">
              <a:solidFill>
                <a:srgbClr val="6B801F"/>
              </a:solidFill>
            </a:endParaRPr>
          </a:p>
        </p:txBody>
      </p:sp>
      <p:sp>
        <p:nvSpPr>
          <p:cNvPr id="4" name="TextBox 3">
            <a:extLst>
              <a:ext uri="{FF2B5EF4-FFF2-40B4-BE49-F238E27FC236}">
                <a16:creationId xmlns:a16="http://schemas.microsoft.com/office/drawing/2014/main" id="{90ADFD2D-3C19-CC00-2F6D-D3F743B39A3B}"/>
              </a:ext>
            </a:extLst>
          </p:cNvPr>
          <p:cNvSpPr txBox="1"/>
          <p:nvPr/>
        </p:nvSpPr>
        <p:spPr>
          <a:xfrm>
            <a:off x="537411" y="2686144"/>
            <a:ext cx="2438400" cy="1200329"/>
          </a:xfrm>
          <a:prstGeom prst="rect">
            <a:avLst/>
          </a:prstGeom>
          <a:noFill/>
        </p:spPr>
        <p:txBody>
          <a:bodyPr wrap="square">
            <a:spAutoFit/>
          </a:bodyPr>
          <a:lstStyle/>
          <a:p>
            <a:pPr lvl="0"/>
            <a:r>
              <a:rPr lang="en-US" sz="1800" dirty="0">
                <a:solidFill>
                  <a:srgbClr val="6B801F"/>
                </a:solidFill>
                <a:latin typeface="Open Sans" panose="020B0606030504020204" pitchFamily="34" charset="0"/>
                <a:ea typeface="Open Sans" panose="020B0606030504020204" pitchFamily="34" charset="0"/>
                <a:cs typeface="Open Sans" panose="020B0606030504020204" pitchFamily="34" charset="0"/>
              </a:rPr>
              <a:t>Increase awareness and respect for the environment and culture </a:t>
            </a:r>
          </a:p>
        </p:txBody>
      </p:sp>
      <p:sp>
        <p:nvSpPr>
          <p:cNvPr id="8" name="TextBox 7">
            <a:extLst>
              <a:ext uri="{FF2B5EF4-FFF2-40B4-BE49-F238E27FC236}">
                <a16:creationId xmlns:a16="http://schemas.microsoft.com/office/drawing/2014/main" id="{8D4166CC-7A8F-A966-3D66-EE1E9AC01306}"/>
              </a:ext>
            </a:extLst>
          </p:cNvPr>
          <p:cNvSpPr txBox="1"/>
          <p:nvPr/>
        </p:nvSpPr>
        <p:spPr>
          <a:xfrm>
            <a:off x="4122820" y="2573849"/>
            <a:ext cx="7002379" cy="3281989"/>
          </a:xfrm>
          <a:prstGeom prst="rect">
            <a:avLst/>
          </a:prstGeom>
          <a:noFill/>
        </p:spPr>
        <p:txBody>
          <a:bodyPr wrap="square">
            <a:spAutoFit/>
          </a:bodyPr>
          <a:lstStyle/>
          <a:p>
            <a:pPr marL="114300">
              <a:lnSpc>
                <a:spcPct val="125000"/>
              </a:lnSpc>
            </a:pPr>
            <a:r>
              <a:rPr lang="en-US" sz="2800" b="1" dirty="0">
                <a:solidFill>
                  <a:srgbClr val="6B801F"/>
                </a:solidFill>
                <a:latin typeface="Open Sans" panose="020B0606030504020204" pitchFamily="34" charset="0"/>
                <a:ea typeface="Open Sans" panose="020B0606030504020204" pitchFamily="34" charset="0"/>
                <a:cs typeface="Open Sans" panose="020B0606030504020204" pitchFamily="34" charset="0"/>
              </a:rPr>
              <a:t>Ecotourism should educate visitors about the importance of environmental conservation and cultural preservation, fostering a deeper appreciation and respect for the places they visit.</a:t>
            </a:r>
          </a:p>
        </p:txBody>
      </p:sp>
      <p:sp>
        <p:nvSpPr>
          <p:cNvPr id="21" name="Oval 20">
            <a:extLst>
              <a:ext uri="{FF2B5EF4-FFF2-40B4-BE49-F238E27FC236}">
                <a16:creationId xmlns:a16="http://schemas.microsoft.com/office/drawing/2014/main" id="{3FAF9B0C-65EC-1E17-6840-40F59F3081DC}"/>
              </a:ext>
            </a:extLst>
          </p:cNvPr>
          <p:cNvSpPr/>
          <p:nvPr/>
        </p:nvSpPr>
        <p:spPr>
          <a:xfrm>
            <a:off x="537411" y="1744612"/>
            <a:ext cx="887607" cy="887607"/>
          </a:xfrm>
          <a:prstGeom prst="ellipse">
            <a:avLst/>
          </a:prstGeom>
          <a:solidFill>
            <a:srgbClr val="97B0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HR" sz="2800" b="1" dirty="0">
                <a:solidFill>
                  <a:srgbClr val="D6F248"/>
                </a:solidFill>
                <a:latin typeface="Open Sans" panose="020B0606030504020204" pitchFamily="34" charset="0"/>
                <a:ea typeface="Open Sans" panose="020B0606030504020204" pitchFamily="34" charset="0"/>
                <a:cs typeface="Open Sans" panose="020B0606030504020204" pitchFamily="34" charset="0"/>
              </a:rPr>
              <a:t>02</a:t>
            </a:r>
            <a:endParaRPr lang="en-HR" sz="2000" b="1" dirty="0">
              <a:solidFill>
                <a:srgbClr val="D6F248"/>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8371570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E8A79BB5-BEF4-EE32-C64D-0F16E203D164}"/>
              </a:ext>
            </a:extLst>
          </p:cNvPr>
          <p:cNvSpPr>
            <a:spLocks noGrp="1"/>
          </p:cNvSpPr>
          <p:nvPr>
            <p:ph type="title"/>
          </p:nvPr>
        </p:nvSpPr>
        <p:spPr>
          <a:xfrm>
            <a:off x="537411" y="365125"/>
            <a:ext cx="9160042" cy="1325563"/>
          </a:xfrm>
        </p:spPr>
        <p:txBody>
          <a:bodyPr wrap="square" anchor="ctr">
            <a:normAutofit/>
          </a:bodyPr>
          <a:lstStyle/>
          <a:p>
            <a:r>
              <a:rPr lang="en-US" b="1" dirty="0">
                <a:solidFill>
                  <a:srgbClr val="6B801F"/>
                </a:solidFill>
              </a:rPr>
              <a:t>Principles of ecotourism (TIES)</a:t>
            </a:r>
            <a:endParaRPr lang="it-IT" b="1" dirty="0">
              <a:solidFill>
                <a:srgbClr val="6B801F"/>
              </a:solidFill>
            </a:endParaRPr>
          </a:p>
        </p:txBody>
      </p:sp>
      <p:sp>
        <p:nvSpPr>
          <p:cNvPr id="4" name="TextBox 3">
            <a:extLst>
              <a:ext uri="{FF2B5EF4-FFF2-40B4-BE49-F238E27FC236}">
                <a16:creationId xmlns:a16="http://schemas.microsoft.com/office/drawing/2014/main" id="{90ADFD2D-3C19-CC00-2F6D-D3F743B39A3B}"/>
              </a:ext>
            </a:extLst>
          </p:cNvPr>
          <p:cNvSpPr txBox="1"/>
          <p:nvPr/>
        </p:nvSpPr>
        <p:spPr>
          <a:xfrm>
            <a:off x="537411" y="2686144"/>
            <a:ext cx="2438400" cy="923330"/>
          </a:xfrm>
          <a:prstGeom prst="rect">
            <a:avLst/>
          </a:prstGeom>
          <a:noFill/>
        </p:spPr>
        <p:txBody>
          <a:bodyPr wrap="square">
            <a:spAutoFit/>
          </a:bodyPr>
          <a:lstStyle/>
          <a:p>
            <a:pPr lvl="0"/>
            <a:r>
              <a:rPr lang="en-US" sz="1800" dirty="0">
                <a:solidFill>
                  <a:srgbClr val="6B801F"/>
                </a:solidFill>
                <a:latin typeface="Open Sans" panose="020B0606030504020204" pitchFamily="34" charset="0"/>
                <a:ea typeface="Open Sans" panose="020B0606030504020204" pitchFamily="34" charset="0"/>
                <a:cs typeface="Open Sans" panose="020B0606030504020204" pitchFamily="34" charset="0"/>
              </a:rPr>
              <a:t>Provide a positive experience for both visitors and hosts </a:t>
            </a:r>
          </a:p>
        </p:txBody>
      </p:sp>
      <p:sp>
        <p:nvSpPr>
          <p:cNvPr id="8" name="TextBox 7">
            <a:extLst>
              <a:ext uri="{FF2B5EF4-FFF2-40B4-BE49-F238E27FC236}">
                <a16:creationId xmlns:a16="http://schemas.microsoft.com/office/drawing/2014/main" id="{8D4166CC-7A8F-A966-3D66-EE1E9AC01306}"/>
              </a:ext>
            </a:extLst>
          </p:cNvPr>
          <p:cNvSpPr txBox="1"/>
          <p:nvPr/>
        </p:nvSpPr>
        <p:spPr>
          <a:xfrm>
            <a:off x="4122820" y="2573849"/>
            <a:ext cx="7002379" cy="2743380"/>
          </a:xfrm>
          <a:prstGeom prst="rect">
            <a:avLst/>
          </a:prstGeom>
          <a:noFill/>
        </p:spPr>
        <p:txBody>
          <a:bodyPr wrap="square">
            <a:spAutoFit/>
          </a:bodyPr>
          <a:lstStyle/>
          <a:p>
            <a:pPr marL="114300">
              <a:lnSpc>
                <a:spcPct val="125000"/>
              </a:lnSpc>
            </a:pPr>
            <a:r>
              <a:rPr lang="en-US" sz="2800" b="1" dirty="0">
                <a:solidFill>
                  <a:srgbClr val="6B801F"/>
                </a:solidFill>
                <a:latin typeface="Open Sans" panose="020B0606030504020204" pitchFamily="34" charset="0"/>
                <a:ea typeface="Open Sans" panose="020B0606030504020204" pitchFamily="34" charset="0"/>
                <a:cs typeface="Open Sans" panose="020B0606030504020204" pitchFamily="34" charset="0"/>
              </a:rPr>
              <a:t>Ecotourism should ensure that both tourists and local communities have a positive and enriching experience, promoting cultural exchange and understanding.</a:t>
            </a:r>
          </a:p>
        </p:txBody>
      </p:sp>
      <p:sp>
        <p:nvSpPr>
          <p:cNvPr id="21" name="Oval 20">
            <a:extLst>
              <a:ext uri="{FF2B5EF4-FFF2-40B4-BE49-F238E27FC236}">
                <a16:creationId xmlns:a16="http://schemas.microsoft.com/office/drawing/2014/main" id="{3FAF9B0C-65EC-1E17-6840-40F59F3081DC}"/>
              </a:ext>
            </a:extLst>
          </p:cNvPr>
          <p:cNvSpPr/>
          <p:nvPr/>
        </p:nvSpPr>
        <p:spPr>
          <a:xfrm>
            <a:off x="537411" y="1744612"/>
            <a:ext cx="887607" cy="887607"/>
          </a:xfrm>
          <a:prstGeom prst="ellipse">
            <a:avLst/>
          </a:prstGeom>
          <a:solidFill>
            <a:srgbClr val="97B0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HR" sz="2800" b="1" dirty="0">
                <a:solidFill>
                  <a:srgbClr val="D6F248"/>
                </a:solidFill>
                <a:latin typeface="Open Sans" panose="020B0606030504020204" pitchFamily="34" charset="0"/>
                <a:ea typeface="Open Sans" panose="020B0606030504020204" pitchFamily="34" charset="0"/>
                <a:cs typeface="Open Sans" panose="020B0606030504020204" pitchFamily="34" charset="0"/>
              </a:rPr>
              <a:t>03</a:t>
            </a:r>
            <a:endParaRPr lang="en-HR" sz="2000" b="1" dirty="0">
              <a:solidFill>
                <a:srgbClr val="D6F248"/>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3349723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E8A79BB5-BEF4-EE32-C64D-0F16E203D164}"/>
              </a:ext>
            </a:extLst>
          </p:cNvPr>
          <p:cNvSpPr>
            <a:spLocks noGrp="1"/>
          </p:cNvSpPr>
          <p:nvPr>
            <p:ph type="title"/>
          </p:nvPr>
        </p:nvSpPr>
        <p:spPr>
          <a:xfrm>
            <a:off x="537411" y="365125"/>
            <a:ext cx="9160042" cy="1325563"/>
          </a:xfrm>
        </p:spPr>
        <p:txBody>
          <a:bodyPr wrap="square" anchor="ctr">
            <a:normAutofit/>
          </a:bodyPr>
          <a:lstStyle/>
          <a:p>
            <a:r>
              <a:rPr lang="en-US" b="1" dirty="0">
                <a:solidFill>
                  <a:srgbClr val="6B801F"/>
                </a:solidFill>
              </a:rPr>
              <a:t>Principles of ecotourism (TIES)</a:t>
            </a:r>
            <a:endParaRPr lang="it-IT" b="1" dirty="0">
              <a:solidFill>
                <a:srgbClr val="6B801F"/>
              </a:solidFill>
            </a:endParaRPr>
          </a:p>
        </p:txBody>
      </p:sp>
      <p:sp>
        <p:nvSpPr>
          <p:cNvPr id="4" name="TextBox 3">
            <a:extLst>
              <a:ext uri="{FF2B5EF4-FFF2-40B4-BE49-F238E27FC236}">
                <a16:creationId xmlns:a16="http://schemas.microsoft.com/office/drawing/2014/main" id="{90ADFD2D-3C19-CC00-2F6D-D3F743B39A3B}"/>
              </a:ext>
            </a:extLst>
          </p:cNvPr>
          <p:cNvSpPr txBox="1"/>
          <p:nvPr/>
        </p:nvSpPr>
        <p:spPr>
          <a:xfrm>
            <a:off x="537411" y="2686144"/>
            <a:ext cx="2438400" cy="923330"/>
          </a:xfrm>
          <a:prstGeom prst="rect">
            <a:avLst/>
          </a:prstGeom>
          <a:noFill/>
        </p:spPr>
        <p:txBody>
          <a:bodyPr wrap="square">
            <a:spAutoFit/>
          </a:bodyPr>
          <a:lstStyle/>
          <a:p>
            <a:pPr lvl="0"/>
            <a:r>
              <a:rPr lang="en-US" sz="1800" dirty="0">
                <a:solidFill>
                  <a:srgbClr val="6B801F"/>
                </a:solidFill>
                <a:latin typeface="Open Sans" panose="020B0606030504020204" pitchFamily="34" charset="0"/>
                <a:ea typeface="Open Sans" panose="020B0606030504020204" pitchFamily="34" charset="0"/>
                <a:cs typeface="Open Sans" panose="020B0606030504020204" pitchFamily="34" charset="0"/>
              </a:rPr>
              <a:t>Provide direct financial benefits for nature conservation</a:t>
            </a:r>
          </a:p>
        </p:txBody>
      </p:sp>
      <p:sp>
        <p:nvSpPr>
          <p:cNvPr id="8" name="TextBox 7">
            <a:extLst>
              <a:ext uri="{FF2B5EF4-FFF2-40B4-BE49-F238E27FC236}">
                <a16:creationId xmlns:a16="http://schemas.microsoft.com/office/drawing/2014/main" id="{8D4166CC-7A8F-A966-3D66-EE1E9AC01306}"/>
              </a:ext>
            </a:extLst>
          </p:cNvPr>
          <p:cNvSpPr txBox="1"/>
          <p:nvPr/>
        </p:nvSpPr>
        <p:spPr>
          <a:xfrm>
            <a:off x="4122820" y="2573849"/>
            <a:ext cx="7002379" cy="2743380"/>
          </a:xfrm>
          <a:prstGeom prst="rect">
            <a:avLst/>
          </a:prstGeom>
          <a:noFill/>
        </p:spPr>
        <p:txBody>
          <a:bodyPr wrap="square">
            <a:spAutoFit/>
          </a:bodyPr>
          <a:lstStyle/>
          <a:p>
            <a:pPr marL="114300">
              <a:lnSpc>
                <a:spcPct val="125000"/>
              </a:lnSpc>
            </a:pPr>
            <a:r>
              <a:rPr lang="en-US" sz="2800" b="1" dirty="0">
                <a:solidFill>
                  <a:srgbClr val="6B801F"/>
                </a:solidFill>
                <a:latin typeface="Open Sans" panose="020B0606030504020204" pitchFamily="34" charset="0"/>
                <a:ea typeface="Open Sans" panose="020B0606030504020204" pitchFamily="34" charset="0"/>
                <a:cs typeface="Open Sans" panose="020B0606030504020204" pitchFamily="34" charset="0"/>
              </a:rPr>
              <a:t>Ecotourism should generate funds that directly support conservation efforts, such as park fees, donations to conservation projects, or supporting research and monitoring activities.</a:t>
            </a:r>
          </a:p>
        </p:txBody>
      </p:sp>
      <p:sp>
        <p:nvSpPr>
          <p:cNvPr id="21" name="Oval 20">
            <a:extLst>
              <a:ext uri="{FF2B5EF4-FFF2-40B4-BE49-F238E27FC236}">
                <a16:creationId xmlns:a16="http://schemas.microsoft.com/office/drawing/2014/main" id="{3FAF9B0C-65EC-1E17-6840-40F59F3081DC}"/>
              </a:ext>
            </a:extLst>
          </p:cNvPr>
          <p:cNvSpPr/>
          <p:nvPr/>
        </p:nvSpPr>
        <p:spPr>
          <a:xfrm>
            <a:off x="537411" y="1744612"/>
            <a:ext cx="887607" cy="887607"/>
          </a:xfrm>
          <a:prstGeom prst="ellipse">
            <a:avLst/>
          </a:prstGeom>
          <a:solidFill>
            <a:srgbClr val="97B0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HR" sz="2800" b="1" dirty="0">
                <a:solidFill>
                  <a:srgbClr val="D6F248"/>
                </a:solidFill>
                <a:latin typeface="Open Sans" panose="020B0606030504020204" pitchFamily="34" charset="0"/>
                <a:ea typeface="Open Sans" panose="020B0606030504020204" pitchFamily="34" charset="0"/>
                <a:cs typeface="Open Sans" panose="020B0606030504020204" pitchFamily="34" charset="0"/>
              </a:rPr>
              <a:t>04</a:t>
            </a:r>
            <a:endParaRPr lang="en-HR" sz="2000" b="1" dirty="0">
              <a:solidFill>
                <a:srgbClr val="D6F248"/>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3239859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E8A79BB5-BEF4-EE32-C64D-0F16E203D164}"/>
              </a:ext>
            </a:extLst>
          </p:cNvPr>
          <p:cNvSpPr>
            <a:spLocks noGrp="1"/>
          </p:cNvSpPr>
          <p:nvPr>
            <p:ph type="title"/>
          </p:nvPr>
        </p:nvSpPr>
        <p:spPr>
          <a:xfrm>
            <a:off x="537411" y="365125"/>
            <a:ext cx="9160042" cy="1325563"/>
          </a:xfrm>
        </p:spPr>
        <p:txBody>
          <a:bodyPr wrap="square" anchor="ctr">
            <a:normAutofit/>
          </a:bodyPr>
          <a:lstStyle/>
          <a:p>
            <a:r>
              <a:rPr lang="en-US" b="1" dirty="0">
                <a:solidFill>
                  <a:srgbClr val="6B801F"/>
                </a:solidFill>
              </a:rPr>
              <a:t>Principles of ecotourism (TIES)</a:t>
            </a:r>
            <a:endParaRPr lang="it-IT" b="1" dirty="0">
              <a:solidFill>
                <a:srgbClr val="6B801F"/>
              </a:solidFill>
            </a:endParaRPr>
          </a:p>
        </p:txBody>
      </p:sp>
      <p:sp>
        <p:nvSpPr>
          <p:cNvPr id="4" name="TextBox 3">
            <a:extLst>
              <a:ext uri="{FF2B5EF4-FFF2-40B4-BE49-F238E27FC236}">
                <a16:creationId xmlns:a16="http://schemas.microsoft.com/office/drawing/2014/main" id="{90ADFD2D-3C19-CC00-2F6D-D3F743B39A3B}"/>
              </a:ext>
            </a:extLst>
          </p:cNvPr>
          <p:cNvSpPr txBox="1"/>
          <p:nvPr/>
        </p:nvSpPr>
        <p:spPr>
          <a:xfrm>
            <a:off x="537411" y="2686144"/>
            <a:ext cx="2438400" cy="923330"/>
          </a:xfrm>
          <a:prstGeom prst="rect">
            <a:avLst/>
          </a:prstGeom>
          <a:noFill/>
        </p:spPr>
        <p:txBody>
          <a:bodyPr wrap="square">
            <a:spAutoFit/>
          </a:bodyPr>
          <a:lstStyle/>
          <a:p>
            <a:pPr lvl="0"/>
            <a:r>
              <a:rPr lang="en-US" sz="1800" dirty="0">
                <a:solidFill>
                  <a:srgbClr val="6B801F"/>
                </a:solidFill>
                <a:latin typeface="Open Sans" panose="020B0606030504020204" pitchFamily="34" charset="0"/>
                <a:ea typeface="Open Sans" panose="020B0606030504020204" pitchFamily="34" charset="0"/>
                <a:cs typeface="Open Sans" panose="020B0606030504020204" pitchFamily="34" charset="0"/>
              </a:rPr>
              <a:t>Provide financial benefits to local people </a:t>
            </a:r>
          </a:p>
        </p:txBody>
      </p:sp>
      <p:sp>
        <p:nvSpPr>
          <p:cNvPr id="8" name="TextBox 7">
            <a:extLst>
              <a:ext uri="{FF2B5EF4-FFF2-40B4-BE49-F238E27FC236}">
                <a16:creationId xmlns:a16="http://schemas.microsoft.com/office/drawing/2014/main" id="{8D4166CC-7A8F-A966-3D66-EE1E9AC01306}"/>
              </a:ext>
            </a:extLst>
          </p:cNvPr>
          <p:cNvSpPr txBox="1"/>
          <p:nvPr/>
        </p:nvSpPr>
        <p:spPr>
          <a:xfrm>
            <a:off x="4122820" y="2573849"/>
            <a:ext cx="7002379" cy="3279680"/>
          </a:xfrm>
          <a:prstGeom prst="rect">
            <a:avLst/>
          </a:prstGeom>
          <a:noFill/>
        </p:spPr>
        <p:txBody>
          <a:bodyPr wrap="square">
            <a:spAutoFit/>
          </a:bodyPr>
          <a:lstStyle/>
          <a:p>
            <a:pPr marL="114300">
              <a:lnSpc>
                <a:spcPct val="125000"/>
              </a:lnSpc>
            </a:pPr>
            <a:r>
              <a:rPr lang="en-US" sz="2800" b="1" dirty="0">
                <a:solidFill>
                  <a:srgbClr val="6B801F"/>
                </a:solidFill>
                <a:latin typeface="Open Sans" panose="020B0606030504020204" pitchFamily="34" charset="0"/>
                <a:ea typeface="Open Sans" panose="020B0606030504020204" pitchFamily="34" charset="0"/>
                <a:cs typeface="Open Sans" panose="020B0606030504020204" pitchFamily="34" charset="0"/>
              </a:rPr>
              <a:t>Ecotourism should ensure that local communities benefit economically from tourism activities, through employment opportunities, supporting local businesses, and promoting fair trade practices.</a:t>
            </a:r>
          </a:p>
        </p:txBody>
      </p:sp>
      <p:sp>
        <p:nvSpPr>
          <p:cNvPr id="21" name="Oval 20">
            <a:extLst>
              <a:ext uri="{FF2B5EF4-FFF2-40B4-BE49-F238E27FC236}">
                <a16:creationId xmlns:a16="http://schemas.microsoft.com/office/drawing/2014/main" id="{3FAF9B0C-65EC-1E17-6840-40F59F3081DC}"/>
              </a:ext>
            </a:extLst>
          </p:cNvPr>
          <p:cNvSpPr/>
          <p:nvPr/>
        </p:nvSpPr>
        <p:spPr>
          <a:xfrm>
            <a:off x="537411" y="1744612"/>
            <a:ext cx="887607" cy="887607"/>
          </a:xfrm>
          <a:prstGeom prst="ellipse">
            <a:avLst/>
          </a:prstGeom>
          <a:solidFill>
            <a:srgbClr val="97B0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HR" sz="2800" b="1" dirty="0">
                <a:solidFill>
                  <a:srgbClr val="D6F248"/>
                </a:solidFill>
                <a:latin typeface="Open Sans" panose="020B0606030504020204" pitchFamily="34" charset="0"/>
                <a:ea typeface="Open Sans" panose="020B0606030504020204" pitchFamily="34" charset="0"/>
                <a:cs typeface="Open Sans" panose="020B0606030504020204" pitchFamily="34" charset="0"/>
              </a:rPr>
              <a:t>05</a:t>
            </a:r>
            <a:endParaRPr lang="en-HR" sz="2000" b="1" dirty="0">
              <a:solidFill>
                <a:srgbClr val="D6F248"/>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04109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green hill with a fence and a solar panel&#10;&#10;Description automatically generated">
            <a:extLst>
              <a:ext uri="{FF2B5EF4-FFF2-40B4-BE49-F238E27FC236}">
                <a16:creationId xmlns:a16="http://schemas.microsoft.com/office/drawing/2014/main" id="{363B9A20-AB79-DEA4-170B-C943AF1423B9}"/>
              </a:ext>
            </a:extLst>
          </p:cNvPr>
          <p:cNvPicPr>
            <a:picLocks noChangeAspect="1"/>
          </p:cNvPicPr>
          <p:nvPr/>
        </p:nvPicPr>
        <p:blipFill>
          <a:blip r:embed="rId2"/>
          <a:stretch>
            <a:fillRect/>
          </a:stretch>
        </p:blipFill>
        <p:spPr>
          <a:xfrm>
            <a:off x="2467" y="0"/>
            <a:ext cx="12187066" cy="6858000"/>
          </a:xfrm>
          <a:prstGeom prst="rect">
            <a:avLst/>
          </a:prstGeom>
        </p:spPr>
      </p:pic>
      <p:sp>
        <p:nvSpPr>
          <p:cNvPr id="7" name="Titolo 1">
            <a:extLst>
              <a:ext uri="{FF2B5EF4-FFF2-40B4-BE49-F238E27FC236}">
                <a16:creationId xmlns:a16="http://schemas.microsoft.com/office/drawing/2014/main" id="{04439FCA-3981-0C6C-3781-E5127BF30E20}"/>
              </a:ext>
            </a:extLst>
          </p:cNvPr>
          <p:cNvSpPr txBox="1">
            <a:spLocks/>
          </p:cNvSpPr>
          <p:nvPr/>
        </p:nvSpPr>
        <p:spPr>
          <a:xfrm>
            <a:off x="1492812" y="544746"/>
            <a:ext cx="1695345" cy="318769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lnSpc>
                <a:spcPct val="100000"/>
              </a:lnSpc>
            </a:pPr>
            <a:r>
              <a:rPr lang="en-GB" sz="20000" b="1" i="0" u="none" strike="noStrike" cap="none" dirty="0">
                <a:solidFill>
                  <a:srgbClr val="2EA6BA"/>
                </a:solidFill>
                <a:latin typeface="Open Sans" panose="020B0606030504020204" pitchFamily="34" charset="0"/>
                <a:ea typeface="Open Sans" panose="020B0606030504020204" pitchFamily="34" charset="0"/>
                <a:cs typeface="Open Sans" panose="020B0606030504020204" pitchFamily="34" charset="0"/>
                <a:sym typeface="Calibri"/>
              </a:rPr>
              <a:t>1</a:t>
            </a:r>
          </a:p>
        </p:txBody>
      </p:sp>
      <p:sp>
        <p:nvSpPr>
          <p:cNvPr id="9" name="Titolo 1">
            <a:extLst>
              <a:ext uri="{FF2B5EF4-FFF2-40B4-BE49-F238E27FC236}">
                <a16:creationId xmlns:a16="http://schemas.microsoft.com/office/drawing/2014/main" id="{54542C23-01D3-C30C-C132-CD1BE4B55C72}"/>
              </a:ext>
            </a:extLst>
          </p:cNvPr>
          <p:cNvSpPr txBox="1">
            <a:spLocks/>
          </p:cNvSpPr>
          <p:nvPr/>
        </p:nvSpPr>
        <p:spPr>
          <a:xfrm>
            <a:off x="468053" y="2104149"/>
            <a:ext cx="3930869" cy="304055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00000"/>
              </a:lnSpc>
            </a:pPr>
            <a:r>
              <a:rPr lang="en-GB" sz="4800" b="1"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Calibri"/>
              </a:rPr>
              <a:t>Sustainable tourism</a:t>
            </a:r>
          </a:p>
        </p:txBody>
      </p:sp>
      <p:sp>
        <p:nvSpPr>
          <p:cNvPr id="14" name="Titolo 1">
            <a:extLst>
              <a:ext uri="{FF2B5EF4-FFF2-40B4-BE49-F238E27FC236}">
                <a16:creationId xmlns:a16="http://schemas.microsoft.com/office/drawing/2014/main" id="{081927EE-3CB6-CEC1-2AB0-D1D8DBE7CB15}"/>
              </a:ext>
            </a:extLst>
          </p:cNvPr>
          <p:cNvSpPr txBox="1">
            <a:spLocks/>
          </p:cNvSpPr>
          <p:nvPr/>
        </p:nvSpPr>
        <p:spPr>
          <a:xfrm>
            <a:off x="5389341" y="2293078"/>
            <a:ext cx="1881353" cy="318769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lnSpc>
                <a:spcPct val="100000"/>
              </a:lnSpc>
            </a:pPr>
            <a:r>
              <a:rPr lang="en-GB" sz="20000" b="1" i="0" u="none" strike="noStrike" cap="none" dirty="0">
                <a:solidFill>
                  <a:srgbClr val="2EA6BA"/>
                </a:solidFill>
                <a:latin typeface="Open Sans" panose="020B0606030504020204" pitchFamily="34" charset="0"/>
                <a:ea typeface="Open Sans" panose="020B0606030504020204" pitchFamily="34" charset="0"/>
                <a:cs typeface="Open Sans" panose="020B0606030504020204" pitchFamily="34" charset="0"/>
                <a:sym typeface="Calibri"/>
              </a:rPr>
              <a:t>2</a:t>
            </a:r>
          </a:p>
        </p:txBody>
      </p:sp>
      <p:sp>
        <p:nvSpPr>
          <p:cNvPr id="15" name="Titolo 1">
            <a:extLst>
              <a:ext uri="{FF2B5EF4-FFF2-40B4-BE49-F238E27FC236}">
                <a16:creationId xmlns:a16="http://schemas.microsoft.com/office/drawing/2014/main" id="{60D68423-3FAD-ACC7-0AC5-2A0D0B1A7220}"/>
              </a:ext>
            </a:extLst>
          </p:cNvPr>
          <p:cNvSpPr txBox="1">
            <a:spLocks/>
          </p:cNvSpPr>
          <p:nvPr/>
        </p:nvSpPr>
        <p:spPr>
          <a:xfrm>
            <a:off x="8923037" y="544746"/>
            <a:ext cx="1881353" cy="318769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lnSpc>
                <a:spcPct val="100000"/>
              </a:lnSpc>
            </a:pPr>
            <a:r>
              <a:rPr lang="en-GB" sz="20000" b="1" i="0" u="none" strike="noStrike" cap="none" dirty="0">
                <a:solidFill>
                  <a:srgbClr val="2EA6BA"/>
                </a:solidFill>
                <a:latin typeface="Open Sans" panose="020B0606030504020204" pitchFamily="34" charset="0"/>
                <a:ea typeface="Open Sans" panose="020B0606030504020204" pitchFamily="34" charset="0"/>
                <a:cs typeface="Open Sans" panose="020B0606030504020204" pitchFamily="34" charset="0"/>
                <a:sym typeface="Calibri"/>
              </a:rPr>
              <a:t>3</a:t>
            </a:r>
          </a:p>
        </p:txBody>
      </p:sp>
      <p:sp>
        <p:nvSpPr>
          <p:cNvPr id="12" name="Titolo 1">
            <a:extLst>
              <a:ext uri="{FF2B5EF4-FFF2-40B4-BE49-F238E27FC236}">
                <a16:creationId xmlns:a16="http://schemas.microsoft.com/office/drawing/2014/main" id="{B7874A6D-9A72-2843-C260-E721B6E248A6}"/>
              </a:ext>
            </a:extLst>
          </p:cNvPr>
          <p:cNvSpPr txBox="1">
            <a:spLocks/>
          </p:cNvSpPr>
          <p:nvPr/>
        </p:nvSpPr>
        <p:spPr>
          <a:xfrm>
            <a:off x="4304088" y="3894935"/>
            <a:ext cx="3930869" cy="163214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00000"/>
              </a:lnSpc>
            </a:pPr>
            <a:r>
              <a:rPr lang="en-GB" sz="4800" b="1"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Calibri"/>
              </a:rPr>
              <a:t>Ecotourism</a:t>
            </a:r>
          </a:p>
        </p:txBody>
      </p:sp>
      <p:sp>
        <p:nvSpPr>
          <p:cNvPr id="13" name="Titolo 1">
            <a:extLst>
              <a:ext uri="{FF2B5EF4-FFF2-40B4-BE49-F238E27FC236}">
                <a16:creationId xmlns:a16="http://schemas.microsoft.com/office/drawing/2014/main" id="{F385EBBA-32D1-1559-9F5A-1B576BCBD374}"/>
              </a:ext>
            </a:extLst>
          </p:cNvPr>
          <p:cNvSpPr txBox="1">
            <a:spLocks/>
          </p:cNvSpPr>
          <p:nvPr/>
        </p:nvSpPr>
        <p:spPr>
          <a:xfrm>
            <a:off x="7807106" y="2138595"/>
            <a:ext cx="3930869" cy="163214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00000"/>
              </a:lnSpc>
            </a:pPr>
            <a:r>
              <a:rPr lang="en-GB" sz="4800" b="1"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Calibri"/>
              </a:rPr>
              <a:t>Eco-cultural tourism</a:t>
            </a:r>
          </a:p>
        </p:txBody>
      </p:sp>
    </p:spTree>
    <p:extLst>
      <p:ext uri="{BB962C8B-B14F-4D97-AF65-F5344CB8AC3E}">
        <p14:creationId xmlns:p14="http://schemas.microsoft.com/office/powerpoint/2010/main" val="42063227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E8A79BB5-BEF4-EE32-C64D-0F16E203D164}"/>
              </a:ext>
            </a:extLst>
          </p:cNvPr>
          <p:cNvSpPr>
            <a:spLocks noGrp="1"/>
          </p:cNvSpPr>
          <p:nvPr>
            <p:ph type="title"/>
          </p:nvPr>
        </p:nvSpPr>
        <p:spPr>
          <a:xfrm>
            <a:off x="537411" y="365125"/>
            <a:ext cx="9160042" cy="1325563"/>
          </a:xfrm>
        </p:spPr>
        <p:txBody>
          <a:bodyPr wrap="square" anchor="ctr">
            <a:normAutofit/>
          </a:bodyPr>
          <a:lstStyle/>
          <a:p>
            <a:r>
              <a:rPr lang="en-US" b="1" dirty="0">
                <a:solidFill>
                  <a:srgbClr val="6B801F"/>
                </a:solidFill>
              </a:rPr>
              <a:t>Principles of ecotourism (TIES)</a:t>
            </a:r>
            <a:endParaRPr lang="it-IT" b="1" dirty="0">
              <a:solidFill>
                <a:srgbClr val="6B801F"/>
              </a:solidFill>
            </a:endParaRPr>
          </a:p>
        </p:txBody>
      </p:sp>
      <p:sp>
        <p:nvSpPr>
          <p:cNvPr id="4" name="TextBox 3">
            <a:extLst>
              <a:ext uri="{FF2B5EF4-FFF2-40B4-BE49-F238E27FC236}">
                <a16:creationId xmlns:a16="http://schemas.microsoft.com/office/drawing/2014/main" id="{90ADFD2D-3C19-CC00-2F6D-D3F743B39A3B}"/>
              </a:ext>
            </a:extLst>
          </p:cNvPr>
          <p:cNvSpPr txBox="1"/>
          <p:nvPr/>
        </p:nvSpPr>
        <p:spPr>
          <a:xfrm>
            <a:off x="537411" y="2686144"/>
            <a:ext cx="2438400" cy="2031325"/>
          </a:xfrm>
          <a:prstGeom prst="rect">
            <a:avLst/>
          </a:prstGeom>
          <a:noFill/>
        </p:spPr>
        <p:txBody>
          <a:bodyPr wrap="square">
            <a:spAutoFit/>
          </a:bodyPr>
          <a:lstStyle/>
          <a:p>
            <a:pPr lvl="0"/>
            <a:r>
              <a:rPr lang="en-US" sz="1800" dirty="0">
                <a:solidFill>
                  <a:srgbClr val="6B801F"/>
                </a:solidFill>
                <a:latin typeface="Open Sans" panose="020B0606030504020204" pitchFamily="34" charset="0"/>
                <a:ea typeface="Open Sans" panose="020B0606030504020204" pitchFamily="34" charset="0"/>
                <a:cs typeface="Open Sans" panose="020B0606030504020204" pitchFamily="34" charset="0"/>
              </a:rPr>
              <a:t>Improve the understanding of the political, social and environmental background of people from different countries</a:t>
            </a:r>
          </a:p>
        </p:txBody>
      </p:sp>
      <p:sp>
        <p:nvSpPr>
          <p:cNvPr id="8" name="TextBox 7">
            <a:extLst>
              <a:ext uri="{FF2B5EF4-FFF2-40B4-BE49-F238E27FC236}">
                <a16:creationId xmlns:a16="http://schemas.microsoft.com/office/drawing/2014/main" id="{8D4166CC-7A8F-A966-3D66-EE1E9AC01306}"/>
              </a:ext>
            </a:extLst>
          </p:cNvPr>
          <p:cNvSpPr txBox="1"/>
          <p:nvPr/>
        </p:nvSpPr>
        <p:spPr>
          <a:xfrm>
            <a:off x="4122820" y="2573849"/>
            <a:ext cx="7002379" cy="3281989"/>
          </a:xfrm>
          <a:prstGeom prst="rect">
            <a:avLst/>
          </a:prstGeom>
          <a:noFill/>
        </p:spPr>
        <p:txBody>
          <a:bodyPr wrap="square">
            <a:spAutoFit/>
          </a:bodyPr>
          <a:lstStyle/>
          <a:p>
            <a:pPr marL="114300">
              <a:lnSpc>
                <a:spcPct val="125000"/>
              </a:lnSpc>
            </a:pPr>
            <a:r>
              <a:rPr lang="en-US" sz="2800" b="1" dirty="0">
                <a:solidFill>
                  <a:srgbClr val="6B801F"/>
                </a:solidFill>
                <a:latin typeface="Open Sans" panose="020B0606030504020204" pitchFamily="34" charset="0"/>
                <a:ea typeface="Open Sans" panose="020B0606030504020204" pitchFamily="34" charset="0"/>
                <a:cs typeface="Open Sans" panose="020B0606030504020204" pitchFamily="34" charset="0"/>
              </a:rPr>
              <a:t>Ecotourism should foster cross-cultural understanding and awareness by providing opportunities for visitors to learn about the political, social, and environmental contexts of the destinations they visit.</a:t>
            </a:r>
          </a:p>
        </p:txBody>
      </p:sp>
      <p:sp>
        <p:nvSpPr>
          <p:cNvPr id="21" name="Oval 20">
            <a:extLst>
              <a:ext uri="{FF2B5EF4-FFF2-40B4-BE49-F238E27FC236}">
                <a16:creationId xmlns:a16="http://schemas.microsoft.com/office/drawing/2014/main" id="{3FAF9B0C-65EC-1E17-6840-40F59F3081DC}"/>
              </a:ext>
            </a:extLst>
          </p:cNvPr>
          <p:cNvSpPr/>
          <p:nvPr/>
        </p:nvSpPr>
        <p:spPr>
          <a:xfrm>
            <a:off x="537411" y="1744612"/>
            <a:ext cx="887607" cy="887607"/>
          </a:xfrm>
          <a:prstGeom prst="ellipse">
            <a:avLst/>
          </a:prstGeom>
          <a:solidFill>
            <a:srgbClr val="97B0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HR" sz="2800" b="1" dirty="0">
                <a:solidFill>
                  <a:srgbClr val="D6F248"/>
                </a:solidFill>
                <a:latin typeface="Open Sans" panose="020B0606030504020204" pitchFamily="34" charset="0"/>
                <a:ea typeface="Open Sans" panose="020B0606030504020204" pitchFamily="34" charset="0"/>
                <a:cs typeface="Open Sans" panose="020B0606030504020204" pitchFamily="34" charset="0"/>
              </a:rPr>
              <a:t>06</a:t>
            </a:r>
            <a:endParaRPr lang="en-HR" sz="2000" b="1" dirty="0">
              <a:solidFill>
                <a:srgbClr val="D6F248"/>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5486210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E8A79BB5-BEF4-EE32-C64D-0F16E203D164}"/>
              </a:ext>
            </a:extLst>
          </p:cNvPr>
          <p:cNvSpPr>
            <a:spLocks noGrp="1"/>
          </p:cNvSpPr>
          <p:nvPr>
            <p:ph type="title"/>
          </p:nvPr>
        </p:nvSpPr>
        <p:spPr>
          <a:xfrm>
            <a:off x="879885" y="389189"/>
            <a:ext cx="9962148" cy="1325563"/>
          </a:xfrm>
        </p:spPr>
        <p:txBody>
          <a:bodyPr wrap="square" anchor="ctr">
            <a:normAutofit/>
          </a:bodyPr>
          <a:lstStyle/>
          <a:p>
            <a:pPr algn="ctr"/>
            <a:r>
              <a:rPr lang="en-US" b="1" dirty="0">
                <a:solidFill>
                  <a:srgbClr val="6B801F"/>
                </a:solidFill>
              </a:rPr>
              <a:t>What is ecotourism and why should we be ecotourists?</a:t>
            </a:r>
            <a:endParaRPr lang="it-IT" b="1" dirty="0">
              <a:solidFill>
                <a:srgbClr val="6B801F"/>
              </a:solidFill>
            </a:endParaRPr>
          </a:p>
        </p:txBody>
      </p:sp>
      <p:pic>
        <p:nvPicPr>
          <p:cNvPr id="4" name="Picture 3" descr="A red and white play button&#10;&#10;Description automatically generated">
            <a:hlinkClick r:id="rId2" tooltip="DURATION: 1:30"/>
            <a:extLst>
              <a:ext uri="{FF2B5EF4-FFF2-40B4-BE49-F238E27FC236}">
                <a16:creationId xmlns:a16="http://schemas.microsoft.com/office/drawing/2014/main" id="{72AF07AC-9309-3BC7-FBBB-A3606D17CB54}"/>
              </a:ext>
            </a:extLst>
          </p:cNvPr>
          <p:cNvPicPr>
            <a:picLocks noChangeAspect="1"/>
          </p:cNvPicPr>
          <p:nvPr/>
        </p:nvPicPr>
        <p:blipFill>
          <a:blip r:embed="rId3"/>
          <a:stretch>
            <a:fillRect/>
          </a:stretch>
        </p:blipFill>
        <p:spPr>
          <a:xfrm>
            <a:off x="3632280" y="2320174"/>
            <a:ext cx="4457358" cy="3138433"/>
          </a:xfrm>
          <a:prstGeom prst="rect">
            <a:avLst/>
          </a:prstGeom>
        </p:spPr>
      </p:pic>
      <p:sp>
        <p:nvSpPr>
          <p:cNvPr id="6" name="Titolo 4">
            <a:extLst>
              <a:ext uri="{FF2B5EF4-FFF2-40B4-BE49-F238E27FC236}">
                <a16:creationId xmlns:a16="http://schemas.microsoft.com/office/drawing/2014/main" id="{E0E324F3-4367-B132-32E5-D1B2A4A1C27B}"/>
              </a:ext>
            </a:extLst>
          </p:cNvPr>
          <p:cNvSpPr txBox="1">
            <a:spLocks/>
          </p:cNvSpPr>
          <p:nvPr/>
        </p:nvSpPr>
        <p:spPr>
          <a:xfrm>
            <a:off x="879885" y="5526171"/>
            <a:ext cx="9962148" cy="605422"/>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1800" b="1" dirty="0">
                <a:solidFill>
                  <a:srgbClr val="6B801F"/>
                </a:solidFill>
              </a:rPr>
              <a:t>CLICK TO PLAY</a:t>
            </a:r>
            <a:endParaRPr lang="it-IT" sz="1800" b="1" dirty="0">
              <a:solidFill>
                <a:srgbClr val="6B801F"/>
              </a:solidFill>
            </a:endParaRPr>
          </a:p>
        </p:txBody>
      </p:sp>
      <p:sp>
        <p:nvSpPr>
          <p:cNvPr id="7" name="Titolo 4">
            <a:extLst>
              <a:ext uri="{FF2B5EF4-FFF2-40B4-BE49-F238E27FC236}">
                <a16:creationId xmlns:a16="http://schemas.microsoft.com/office/drawing/2014/main" id="{EC7AEBD2-9D45-9D42-5F50-9C13AAA0564D}"/>
              </a:ext>
            </a:extLst>
          </p:cNvPr>
          <p:cNvSpPr txBox="1">
            <a:spLocks/>
          </p:cNvSpPr>
          <p:nvPr/>
        </p:nvSpPr>
        <p:spPr>
          <a:xfrm>
            <a:off x="879885" y="1680970"/>
            <a:ext cx="9962148" cy="605422"/>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1800" b="1" dirty="0">
                <a:solidFill>
                  <a:srgbClr val="6B801F"/>
                </a:solidFill>
              </a:rPr>
              <a:t>Duration: 13 mins</a:t>
            </a:r>
            <a:endParaRPr lang="it-IT" sz="1800" b="1" dirty="0">
              <a:solidFill>
                <a:srgbClr val="6B801F"/>
              </a:solidFill>
            </a:endParaRPr>
          </a:p>
        </p:txBody>
      </p:sp>
    </p:spTree>
    <p:extLst>
      <p:ext uri="{BB962C8B-B14F-4D97-AF65-F5344CB8AC3E}">
        <p14:creationId xmlns:p14="http://schemas.microsoft.com/office/powerpoint/2010/main" val="21483957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E8A79BB5-BEF4-EE32-C64D-0F16E203D164}"/>
              </a:ext>
            </a:extLst>
          </p:cNvPr>
          <p:cNvSpPr>
            <a:spLocks noGrp="1"/>
          </p:cNvSpPr>
          <p:nvPr>
            <p:ph type="title"/>
          </p:nvPr>
        </p:nvSpPr>
        <p:spPr>
          <a:xfrm>
            <a:off x="537410" y="342905"/>
            <a:ext cx="9063789" cy="471424"/>
          </a:xfrm>
        </p:spPr>
        <p:txBody>
          <a:bodyPr wrap="square" anchor="ctr">
            <a:normAutofit/>
          </a:bodyPr>
          <a:lstStyle/>
          <a:p>
            <a:r>
              <a:rPr lang="en-US" sz="2000" b="1" dirty="0">
                <a:solidFill>
                  <a:srgbClr val="6B801F"/>
                </a:solidFill>
              </a:rPr>
              <a:t>BEST PRACTICE OF ECOTOURISM DESTINATIONS 1</a:t>
            </a:r>
            <a:endParaRPr lang="it-IT" b="1" dirty="0">
              <a:solidFill>
                <a:srgbClr val="6B801F"/>
              </a:solidFill>
            </a:endParaRPr>
          </a:p>
        </p:txBody>
      </p:sp>
      <p:sp>
        <p:nvSpPr>
          <p:cNvPr id="2" name="TextBox 1">
            <a:extLst>
              <a:ext uri="{FF2B5EF4-FFF2-40B4-BE49-F238E27FC236}">
                <a16:creationId xmlns:a16="http://schemas.microsoft.com/office/drawing/2014/main" id="{A712C585-FC5C-4C66-C9BD-25D2AC86BE9B}"/>
              </a:ext>
            </a:extLst>
          </p:cNvPr>
          <p:cNvSpPr txBox="1"/>
          <p:nvPr/>
        </p:nvSpPr>
        <p:spPr>
          <a:xfrm>
            <a:off x="537409" y="2209936"/>
            <a:ext cx="11117181" cy="4027962"/>
          </a:xfrm>
          <a:prstGeom prst="rect">
            <a:avLst/>
          </a:prstGeom>
          <a:noFill/>
        </p:spPr>
        <p:txBody>
          <a:bodyPr wrap="square">
            <a:spAutoFit/>
          </a:bodyPr>
          <a:lstStyle/>
          <a:p>
            <a:pPr>
              <a:lnSpc>
                <a:spcPct val="125000"/>
              </a:lnSpc>
              <a:spcAft>
                <a:spcPts val="600"/>
              </a:spcAft>
            </a:pPr>
            <a:r>
              <a:rPr lang="en-US" sz="1800" dirty="0">
                <a:solidFill>
                  <a:srgbClr val="6B801F"/>
                </a:solidFill>
                <a:latin typeface="Open Sans" panose="020B0606030504020204" pitchFamily="34" charset="0"/>
                <a:ea typeface="Open Sans" panose="020B0606030504020204" pitchFamily="34" charset="0"/>
                <a:cs typeface="Open Sans" panose="020B0606030504020204" pitchFamily="34" charset="0"/>
              </a:rPr>
              <a:t>A recent study by the </a:t>
            </a:r>
            <a:r>
              <a:rPr lang="en-US" sz="1800" dirty="0" err="1">
                <a:solidFill>
                  <a:srgbClr val="6B801F"/>
                </a:solidFill>
                <a:latin typeface="Open Sans" panose="020B0606030504020204" pitchFamily="34" charset="0"/>
                <a:ea typeface="Open Sans" panose="020B0606030504020204" pitchFamily="34" charset="0"/>
                <a:cs typeface="Open Sans" panose="020B0606030504020204" pitchFamily="34" charset="0"/>
              </a:rPr>
              <a:t>Observatorio</a:t>
            </a:r>
            <a:r>
              <a:rPr lang="en-US" sz="1800" dirty="0">
                <a:solidFill>
                  <a:srgbClr val="6B801F"/>
                </a:solidFill>
                <a:latin typeface="Open Sans" panose="020B0606030504020204" pitchFamily="34" charset="0"/>
                <a:ea typeface="Open Sans" panose="020B0606030504020204" pitchFamily="34" charset="0"/>
                <a:cs typeface="Open Sans" panose="020B0606030504020204" pitchFamily="34" charset="0"/>
              </a:rPr>
              <a:t> de </a:t>
            </a:r>
            <a:r>
              <a:rPr lang="en-US" sz="1800" dirty="0" err="1">
                <a:solidFill>
                  <a:srgbClr val="6B801F"/>
                </a:solidFill>
                <a:latin typeface="Open Sans" panose="020B0606030504020204" pitchFamily="34" charset="0"/>
                <a:ea typeface="Open Sans" panose="020B0606030504020204" pitchFamily="34" charset="0"/>
                <a:cs typeface="Open Sans" panose="020B0606030504020204" pitchFamily="34" charset="0"/>
              </a:rPr>
              <a:t>Ecoturismo</a:t>
            </a:r>
            <a:r>
              <a:rPr lang="en-US" sz="1800" dirty="0">
                <a:solidFill>
                  <a:srgbClr val="6B801F"/>
                </a:solidFill>
                <a:latin typeface="Open Sans" panose="020B0606030504020204" pitchFamily="34" charset="0"/>
                <a:ea typeface="Open Sans" panose="020B0606030504020204" pitchFamily="34" charset="0"/>
                <a:cs typeface="Open Sans" panose="020B0606030504020204" pitchFamily="34" charset="0"/>
              </a:rPr>
              <a:t> </a:t>
            </a:r>
            <a:r>
              <a:rPr lang="en-US" sz="1800" dirty="0" err="1">
                <a:solidFill>
                  <a:srgbClr val="6B801F"/>
                </a:solidFill>
                <a:latin typeface="Open Sans" panose="020B0606030504020204" pitchFamily="34" charset="0"/>
                <a:ea typeface="Open Sans" panose="020B0606030504020204" pitchFamily="34" charset="0"/>
                <a:cs typeface="Open Sans" panose="020B0606030504020204" pitchFamily="34" charset="0"/>
              </a:rPr>
              <a:t>en</a:t>
            </a:r>
            <a:r>
              <a:rPr lang="en-US" sz="1800" dirty="0">
                <a:solidFill>
                  <a:srgbClr val="6B801F"/>
                </a:solidFill>
                <a:latin typeface="Open Sans" panose="020B0606030504020204" pitchFamily="34" charset="0"/>
                <a:ea typeface="Open Sans" panose="020B0606030504020204" pitchFamily="34" charset="0"/>
                <a:cs typeface="Open Sans" panose="020B0606030504020204" pitchFamily="34" charset="0"/>
              </a:rPr>
              <a:t> </a:t>
            </a:r>
            <a:r>
              <a:rPr lang="en-US" sz="1800" dirty="0" err="1">
                <a:solidFill>
                  <a:srgbClr val="6B801F"/>
                </a:solidFill>
                <a:latin typeface="Open Sans" panose="020B0606030504020204" pitchFamily="34" charset="0"/>
                <a:ea typeface="Open Sans" panose="020B0606030504020204" pitchFamily="34" charset="0"/>
                <a:cs typeface="Open Sans" panose="020B0606030504020204" pitchFamily="34" charset="0"/>
              </a:rPr>
              <a:t>España</a:t>
            </a:r>
            <a:r>
              <a:rPr lang="en-US" sz="1800" dirty="0">
                <a:solidFill>
                  <a:srgbClr val="6B801F"/>
                </a:solidFill>
                <a:latin typeface="Open Sans" panose="020B0606030504020204" pitchFamily="34" charset="0"/>
                <a:ea typeface="Open Sans" panose="020B0606030504020204" pitchFamily="34" charset="0"/>
                <a:cs typeface="Open Sans" panose="020B0606030504020204" pitchFamily="34" charset="0"/>
              </a:rPr>
              <a:t> (Spanish Ecotourism  Observatory) has revealed how ecotourism in Spain is transforming its economic  landscape, especially in its most rural areas and  shown the overwhelmingly positive impacts that ecotourism is having  on Spain’s most rural areas. </a:t>
            </a:r>
          </a:p>
          <a:p>
            <a:pPr>
              <a:lnSpc>
                <a:spcPct val="125000"/>
              </a:lnSpc>
              <a:spcAft>
                <a:spcPts val="600"/>
              </a:spcAft>
            </a:pPr>
            <a:r>
              <a:rPr lang="en-US" sz="1800" dirty="0">
                <a:solidFill>
                  <a:srgbClr val="6B801F"/>
                </a:solidFill>
                <a:latin typeface="Open Sans" panose="020B0606030504020204" pitchFamily="34" charset="0"/>
                <a:ea typeface="Open Sans" panose="020B0606030504020204" pitchFamily="34" charset="0"/>
                <a:cs typeface="Open Sans" panose="020B0606030504020204" pitchFamily="34" charset="0"/>
              </a:rPr>
              <a:t>The Spanish Ecotourism Observatory is an initiative created  by the Secretary of State for Tourism and the Association of Ecotourism in Spain in 2017 with the goal of identifying and tracking the success of ecotourism in 2019 and the  corresponding impact ecotourism has had in Spain’s most rural areas. </a:t>
            </a:r>
          </a:p>
          <a:p>
            <a:pPr>
              <a:lnSpc>
                <a:spcPct val="125000"/>
              </a:lnSpc>
              <a:spcAft>
                <a:spcPts val="600"/>
              </a:spcAft>
            </a:pPr>
            <a:r>
              <a:rPr lang="en-US" sz="1800" dirty="0">
                <a:solidFill>
                  <a:srgbClr val="6B801F"/>
                </a:solidFill>
                <a:latin typeface="Open Sans" panose="020B0606030504020204" pitchFamily="34" charset="0"/>
                <a:ea typeface="Open Sans" panose="020B0606030504020204" pitchFamily="34" charset="0"/>
                <a:cs typeface="Open Sans" panose="020B0606030504020204" pitchFamily="34" charset="0"/>
              </a:rPr>
              <a:t>In 2019, </a:t>
            </a:r>
            <a:r>
              <a:rPr lang="en-US" sz="1800" b="1" dirty="0">
                <a:solidFill>
                  <a:srgbClr val="6B801F"/>
                </a:solidFill>
                <a:latin typeface="Open Sans" panose="020B0606030504020204" pitchFamily="34" charset="0"/>
                <a:ea typeface="Open Sans" panose="020B0606030504020204" pitchFamily="34" charset="0"/>
                <a:cs typeface="Open Sans" panose="020B0606030504020204" pitchFamily="34" charset="0"/>
              </a:rPr>
              <a:t>289 ecotourism accommodation business received an estimated total of  781.654 guests </a:t>
            </a:r>
            <a:r>
              <a:rPr lang="en-US" sz="1800" dirty="0">
                <a:solidFill>
                  <a:srgbClr val="6B801F"/>
                </a:solidFill>
                <a:latin typeface="Open Sans" panose="020B0606030504020204" pitchFamily="34" charset="0"/>
                <a:ea typeface="Open Sans" panose="020B0606030504020204" pitchFamily="34" charset="0"/>
                <a:cs typeface="Open Sans" panose="020B0606030504020204" pitchFamily="34" charset="0"/>
              </a:rPr>
              <a:t>producing an economic impact of </a:t>
            </a:r>
            <a:r>
              <a:rPr lang="en-US" sz="1800" b="1" dirty="0">
                <a:solidFill>
                  <a:srgbClr val="6B801F"/>
                </a:solidFill>
                <a:latin typeface="Open Sans" panose="020B0606030504020204" pitchFamily="34" charset="0"/>
                <a:ea typeface="Open Sans" panose="020B0606030504020204" pitchFamily="34" charset="0"/>
                <a:cs typeface="Open Sans" panose="020B0606030504020204" pitchFamily="34" charset="0"/>
              </a:rPr>
              <a:t>over €230 million</a:t>
            </a:r>
            <a:r>
              <a:rPr lang="en-US" sz="1800" dirty="0">
                <a:solidFill>
                  <a:srgbClr val="6B801F"/>
                </a:solidFill>
                <a:latin typeface="Open Sans" panose="020B0606030504020204" pitchFamily="34" charset="0"/>
                <a:ea typeface="Open Sans" panose="020B0606030504020204" pitchFamily="34" charset="0"/>
                <a:cs typeface="Open Sans" panose="020B0606030504020204" pitchFamily="34" charset="0"/>
              </a:rPr>
              <a:t>. Meanwhile, 208 sustainable tourism activity companies received over 1.3 million clients, generating an  economic impact of over €160 million and directly creating 1.414 jobs. </a:t>
            </a:r>
          </a:p>
        </p:txBody>
      </p:sp>
      <p:sp>
        <p:nvSpPr>
          <p:cNvPr id="3" name="Titolo 4">
            <a:extLst>
              <a:ext uri="{FF2B5EF4-FFF2-40B4-BE49-F238E27FC236}">
                <a16:creationId xmlns:a16="http://schemas.microsoft.com/office/drawing/2014/main" id="{5D75ADC9-C257-4D3D-CCC6-96654105F3C0}"/>
              </a:ext>
            </a:extLst>
          </p:cNvPr>
          <p:cNvSpPr txBox="1">
            <a:spLocks/>
          </p:cNvSpPr>
          <p:nvPr/>
        </p:nvSpPr>
        <p:spPr>
          <a:xfrm>
            <a:off x="537410" y="674896"/>
            <a:ext cx="9063789" cy="1631581"/>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b="1" dirty="0">
                <a:solidFill>
                  <a:srgbClr val="6B801F"/>
                </a:solidFill>
              </a:rPr>
              <a:t>How ecotourism is transforming Spain’s most rural areas</a:t>
            </a:r>
            <a:endParaRPr lang="it-IT" sz="8000" b="1" dirty="0">
              <a:solidFill>
                <a:srgbClr val="6B801F"/>
              </a:solidFill>
            </a:endParaRPr>
          </a:p>
        </p:txBody>
      </p:sp>
      <p:sp>
        <p:nvSpPr>
          <p:cNvPr id="4" name="TextBox 3">
            <a:extLst>
              <a:ext uri="{FF2B5EF4-FFF2-40B4-BE49-F238E27FC236}">
                <a16:creationId xmlns:a16="http://schemas.microsoft.com/office/drawing/2014/main" id="{8AC7561B-1C5E-C03B-5A5B-4C8521BF577F}"/>
              </a:ext>
            </a:extLst>
          </p:cNvPr>
          <p:cNvSpPr txBox="1"/>
          <p:nvPr/>
        </p:nvSpPr>
        <p:spPr>
          <a:xfrm>
            <a:off x="834190" y="6367615"/>
            <a:ext cx="10090484" cy="338554"/>
          </a:xfrm>
          <a:prstGeom prst="rect">
            <a:avLst/>
          </a:prstGeom>
          <a:noFill/>
        </p:spPr>
        <p:txBody>
          <a:bodyPr wrap="square">
            <a:spAutoFit/>
          </a:bodyPr>
          <a:lstStyle/>
          <a:p>
            <a:pPr>
              <a:buClr>
                <a:srgbClr val="6B801F"/>
              </a:buClr>
            </a:pPr>
            <a:r>
              <a:rPr lang="en-US" sz="1600"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ecotouristinspain.com/how-a-new-ecotourism-model-is-transforming spains-most-rural-areas/</a:t>
            </a:r>
            <a:endParaRPr lang="en-US" sz="1600" b="1" noProof="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a:extLst>
              <a:ext uri="{FF2B5EF4-FFF2-40B4-BE49-F238E27FC236}">
                <a16:creationId xmlns:a16="http://schemas.microsoft.com/office/drawing/2014/main" id="{76C7098F-BB35-EB78-45E7-97154C9130DE}"/>
              </a:ext>
            </a:extLst>
          </p:cNvPr>
          <p:cNvPicPr>
            <a:picLocks noChangeAspect="1"/>
          </p:cNvPicPr>
          <p:nvPr/>
        </p:nvPicPr>
        <p:blipFill>
          <a:blip r:embed="rId2"/>
          <a:stretch>
            <a:fillRect/>
          </a:stretch>
        </p:blipFill>
        <p:spPr>
          <a:xfrm>
            <a:off x="537409" y="6416575"/>
            <a:ext cx="240633" cy="240633"/>
          </a:xfrm>
          <a:prstGeom prst="rect">
            <a:avLst/>
          </a:prstGeom>
        </p:spPr>
      </p:pic>
    </p:spTree>
    <p:extLst>
      <p:ext uri="{BB962C8B-B14F-4D97-AF65-F5344CB8AC3E}">
        <p14:creationId xmlns:p14="http://schemas.microsoft.com/office/powerpoint/2010/main" val="31533842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E8A79BB5-BEF4-EE32-C64D-0F16E203D164}"/>
              </a:ext>
            </a:extLst>
          </p:cNvPr>
          <p:cNvSpPr>
            <a:spLocks noGrp="1"/>
          </p:cNvSpPr>
          <p:nvPr>
            <p:ph type="title"/>
          </p:nvPr>
        </p:nvSpPr>
        <p:spPr>
          <a:xfrm>
            <a:off x="537410" y="342905"/>
            <a:ext cx="9063789" cy="471424"/>
          </a:xfrm>
        </p:spPr>
        <p:txBody>
          <a:bodyPr wrap="square" anchor="ctr">
            <a:normAutofit/>
          </a:bodyPr>
          <a:lstStyle/>
          <a:p>
            <a:r>
              <a:rPr lang="en-US" sz="2000" b="1" dirty="0">
                <a:solidFill>
                  <a:srgbClr val="6B801F"/>
                </a:solidFill>
              </a:rPr>
              <a:t>BEST PRACTICE OF ECOTOURISM DESTINATIONS 2</a:t>
            </a:r>
            <a:endParaRPr lang="it-IT" b="1" dirty="0">
              <a:solidFill>
                <a:srgbClr val="6B801F"/>
              </a:solidFill>
            </a:endParaRPr>
          </a:p>
        </p:txBody>
      </p:sp>
      <p:sp>
        <p:nvSpPr>
          <p:cNvPr id="2" name="TextBox 1">
            <a:extLst>
              <a:ext uri="{FF2B5EF4-FFF2-40B4-BE49-F238E27FC236}">
                <a16:creationId xmlns:a16="http://schemas.microsoft.com/office/drawing/2014/main" id="{A712C585-FC5C-4C66-C9BD-25D2AC86BE9B}"/>
              </a:ext>
            </a:extLst>
          </p:cNvPr>
          <p:cNvSpPr txBox="1"/>
          <p:nvPr/>
        </p:nvSpPr>
        <p:spPr>
          <a:xfrm>
            <a:off x="537409" y="2209936"/>
            <a:ext cx="11117181" cy="4980787"/>
          </a:xfrm>
          <a:prstGeom prst="rect">
            <a:avLst/>
          </a:prstGeom>
          <a:noFill/>
        </p:spPr>
        <p:txBody>
          <a:bodyPr wrap="square">
            <a:spAutoFit/>
          </a:bodyPr>
          <a:lstStyle/>
          <a:p>
            <a:pPr lvl="0">
              <a:lnSpc>
                <a:spcPct val="125000"/>
              </a:lnSpc>
              <a:spcAft>
                <a:spcPts val="600"/>
              </a:spcAft>
            </a:pPr>
            <a:r>
              <a:rPr lang="en-US" sz="2400" dirty="0">
                <a:solidFill>
                  <a:srgbClr val="6B801F"/>
                </a:solidFill>
                <a:latin typeface="Open Sans" panose="020B0606030504020204" pitchFamily="34" charset="0"/>
                <a:ea typeface="Open Sans" panose="020B0606030504020204" pitchFamily="34" charset="0"/>
                <a:cs typeface="Open Sans" panose="020B0606030504020204" pitchFamily="34" charset="0"/>
              </a:rPr>
              <a:t>Lanzarote is a UNESCO Biosphere Reserve known for its unique volcanic landscapes and commitment to sustainable tourism practices.</a:t>
            </a:r>
          </a:p>
          <a:p>
            <a:pPr>
              <a:lnSpc>
                <a:spcPct val="125000"/>
              </a:lnSpc>
              <a:spcAft>
                <a:spcPts val="600"/>
              </a:spcAft>
            </a:pPr>
            <a:r>
              <a:rPr lang="en-US" sz="2400" b="1" dirty="0">
                <a:solidFill>
                  <a:srgbClr val="6B801F"/>
                </a:solidFill>
                <a:latin typeface="Open Sans" panose="020B0606030504020204" pitchFamily="34" charset="0"/>
                <a:ea typeface="Open Sans" panose="020B0606030504020204" pitchFamily="34" charset="0"/>
                <a:cs typeface="Open Sans" panose="020B0606030504020204" pitchFamily="34" charset="0"/>
              </a:rPr>
              <a:t>The island has implemented strict environmental regulations, such as limiting high-rise buildings, promoting renewable energy, and protecting natural areas.</a:t>
            </a:r>
          </a:p>
          <a:p>
            <a:pPr>
              <a:lnSpc>
                <a:spcPct val="125000"/>
              </a:lnSpc>
              <a:spcAft>
                <a:spcPts val="600"/>
              </a:spcAft>
            </a:pPr>
            <a:r>
              <a:rPr lang="en-US" sz="2400" dirty="0">
                <a:solidFill>
                  <a:srgbClr val="6B801F"/>
                </a:solidFill>
                <a:latin typeface="Open Sans" panose="020B0606030504020204" pitchFamily="34" charset="0"/>
                <a:ea typeface="Open Sans" panose="020B0606030504020204" pitchFamily="34" charset="0"/>
                <a:cs typeface="Open Sans" panose="020B0606030504020204" pitchFamily="34" charset="0"/>
              </a:rPr>
              <a:t>Visitors can explore the island's natural wonders, such as the </a:t>
            </a:r>
            <a:r>
              <a:rPr lang="en-US" sz="2400" dirty="0" err="1">
                <a:solidFill>
                  <a:srgbClr val="6B801F"/>
                </a:solidFill>
                <a:latin typeface="Open Sans" panose="020B0606030504020204" pitchFamily="34" charset="0"/>
                <a:ea typeface="Open Sans" panose="020B0606030504020204" pitchFamily="34" charset="0"/>
                <a:cs typeface="Open Sans" panose="020B0606030504020204" pitchFamily="34" charset="0"/>
              </a:rPr>
              <a:t>Timanfaya</a:t>
            </a:r>
            <a:r>
              <a:rPr lang="en-US" sz="2400" dirty="0">
                <a:solidFill>
                  <a:srgbClr val="6B801F"/>
                </a:solidFill>
                <a:latin typeface="Open Sans" panose="020B0606030504020204" pitchFamily="34" charset="0"/>
                <a:ea typeface="Open Sans" panose="020B0606030504020204" pitchFamily="34" charset="0"/>
                <a:cs typeface="Open Sans" panose="020B0606030504020204" pitchFamily="34" charset="0"/>
              </a:rPr>
              <a:t> National Park, while staying in eco-friendly accommodations and supporting local businesses.</a:t>
            </a:r>
          </a:p>
          <a:p>
            <a:pPr>
              <a:lnSpc>
                <a:spcPct val="125000"/>
              </a:lnSpc>
              <a:spcAft>
                <a:spcPts val="600"/>
              </a:spcAft>
            </a:pPr>
            <a:endParaRPr lang="en-US" sz="2400" dirty="0">
              <a:solidFill>
                <a:srgbClr val="6B801F"/>
              </a:solidFill>
              <a:latin typeface="Open Sans" panose="020B0606030504020204" pitchFamily="34" charset="0"/>
              <a:ea typeface="Open Sans" panose="020B0606030504020204" pitchFamily="34" charset="0"/>
              <a:cs typeface="Open Sans" panose="020B0606030504020204" pitchFamily="34" charset="0"/>
            </a:endParaRPr>
          </a:p>
          <a:p>
            <a:pPr lvl="0">
              <a:lnSpc>
                <a:spcPct val="125000"/>
              </a:lnSpc>
              <a:spcAft>
                <a:spcPts val="600"/>
              </a:spcAft>
            </a:pPr>
            <a:endParaRPr lang="en-US" sz="2400" dirty="0">
              <a:solidFill>
                <a:srgbClr val="6B801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itolo 4">
            <a:extLst>
              <a:ext uri="{FF2B5EF4-FFF2-40B4-BE49-F238E27FC236}">
                <a16:creationId xmlns:a16="http://schemas.microsoft.com/office/drawing/2014/main" id="{5D75ADC9-C257-4D3D-CCC6-96654105F3C0}"/>
              </a:ext>
            </a:extLst>
          </p:cNvPr>
          <p:cNvSpPr txBox="1">
            <a:spLocks/>
          </p:cNvSpPr>
          <p:nvPr/>
        </p:nvSpPr>
        <p:spPr>
          <a:xfrm>
            <a:off x="537410" y="674896"/>
            <a:ext cx="9063789" cy="1631581"/>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b="1" dirty="0">
                <a:solidFill>
                  <a:srgbClr val="6B801F"/>
                </a:solidFill>
              </a:rPr>
              <a:t>Lanzarote, Canary Islands (Spain)</a:t>
            </a:r>
            <a:endParaRPr lang="it-IT" b="1" dirty="0">
              <a:solidFill>
                <a:srgbClr val="6B801F"/>
              </a:solidFill>
            </a:endParaRPr>
          </a:p>
        </p:txBody>
      </p:sp>
    </p:spTree>
    <p:extLst>
      <p:ext uri="{BB962C8B-B14F-4D97-AF65-F5344CB8AC3E}">
        <p14:creationId xmlns:p14="http://schemas.microsoft.com/office/powerpoint/2010/main" val="32105386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E8A79BB5-BEF4-EE32-C64D-0F16E203D164}"/>
              </a:ext>
            </a:extLst>
          </p:cNvPr>
          <p:cNvSpPr>
            <a:spLocks noGrp="1"/>
          </p:cNvSpPr>
          <p:nvPr>
            <p:ph type="title"/>
          </p:nvPr>
        </p:nvSpPr>
        <p:spPr>
          <a:xfrm>
            <a:off x="537410" y="342905"/>
            <a:ext cx="9063789" cy="471424"/>
          </a:xfrm>
        </p:spPr>
        <p:txBody>
          <a:bodyPr wrap="square" anchor="ctr">
            <a:normAutofit/>
          </a:bodyPr>
          <a:lstStyle/>
          <a:p>
            <a:r>
              <a:rPr lang="en-US" sz="2000" b="1" dirty="0">
                <a:solidFill>
                  <a:srgbClr val="6B801F"/>
                </a:solidFill>
              </a:rPr>
              <a:t>BEST PRACTICE OF ECOTOURISM DESTINATIONS 3</a:t>
            </a:r>
            <a:endParaRPr lang="it-IT" b="1" dirty="0">
              <a:solidFill>
                <a:srgbClr val="6B801F"/>
              </a:solidFill>
            </a:endParaRPr>
          </a:p>
        </p:txBody>
      </p:sp>
      <p:sp>
        <p:nvSpPr>
          <p:cNvPr id="2" name="TextBox 1">
            <a:extLst>
              <a:ext uri="{FF2B5EF4-FFF2-40B4-BE49-F238E27FC236}">
                <a16:creationId xmlns:a16="http://schemas.microsoft.com/office/drawing/2014/main" id="{A712C585-FC5C-4C66-C9BD-25D2AC86BE9B}"/>
              </a:ext>
            </a:extLst>
          </p:cNvPr>
          <p:cNvSpPr txBox="1"/>
          <p:nvPr/>
        </p:nvSpPr>
        <p:spPr>
          <a:xfrm>
            <a:off x="537409" y="1644317"/>
            <a:ext cx="11117181" cy="4519122"/>
          </a:xfrm>
          <a:prstGeom prst="rect">
            <a:avLst/>
          </a:prstGeom>
          <a:noFill/>
        </p:spPr>
        <p:txBody>
          <a:bodyPr wrap="square">
            <a:spAutoFit/>
          </a:bodyPr>
          <a:lstStyle/>
          <a:p>
            <a:pPr lvl="0">
              <a:lnSpc>
                <a:spcPct val="125000"/>
              </a:lnSpc>
              <a:spcAft>
                <a:spcPts val="600"/>
              </a:spcAft>
            </a:pPr>
            <a:r>
              <a:rPr lang="en-US" sz="2400" b="0" i="0" dirty="0">
                <a:solidFill>
                  <a:srgbClr val="6B801F"/>
                </a:solidFill>
                <a:latin typeface="Open Sans" panose="020B0606030504020204" pitchFamily="34" charset="0"/>
                <a:ea typeface="Open Sans" panose="020B0606030504020204" pitchFamily="34" charset="0"/>
                <a:cs typeface="Open Sans" panose="020B0606030504020204" pitchFamily="34" charset="0"/>
              </a:rPr>
              <a:t>The Soca Valley is a region in western Slovenia, known for its crystal-clear rivers, lush forests, and outdoor adventure opportunities.</a:t>
            </a:r>
          </a:p>
          <a:p>
            <a:pPr>
              <a:lnSpc>
                <a:spcPct val="125000"/>
              </a:lnSpc>
              <a:spcAft>
                <a:spcPts val="600"/>
              </a:spcAft>
            </a:pPr>
            <a:r>
              <a:rPr lang="en-US" sz="2400" b="0" i="0" dirty="0">
                <a:solidFill>
                  <a:srgbClr val="6B801F"/>
                </a:solidFill>
                <a:latin typeface="Open Sans" panose="020B0606030504020204" pitchFamily="34" charset="0"/>
                <a:ea typeface="Open Sans" panose="020B0606030504020204" pitchFamily="34" charset="0"/>
                <a:cs typeface="Open Sans" panose="020B0606030504020204" pitchFamily="34" charset="0"/>
              </a:rPr>
              <a:t>The region promotes eco-tourism practices, such as eco-friendly accommodations, local food production, and low-impact activities like hiking, cycling, and river sports.</a:t>
            </a:r>
          </a:p>
          <a:p>
            <a:pPr>
              <a:lnSpc>
                <a:spcPct val="125000"/>
              </a:lnSpc>
              <a:spcAft>
                <a:spcPts val="600"/>
              </a:spcAft>
            </a:pPr>
            <a:r>
              <a:rPr lang="en-US" sz="2400" b="0" i="0" dirty="0">
                <a:solidFill>
                  <a:srgbClr val="6B801F"/>
                </a:solidFill>
                <a:latin typeface="Open Sans" panose="020B0606030504020204" pitchFamily="34" charset="0"/>
                <a:ea typeface="Open Sans" panose="020B0606030504020204" pitchFamily="34" charset="0"/>
                <a:cs typeface="Open Sans" panose="020B0606030504020204" pitchFamily="34" charset="0"/>
              </a:rPr>
              <a:t>Visitors can explore the valley's natural beauty, learn about its history and culture, and support local communities through responsible tourism.</a:t>
            </a:r>
            <a:endParaRPr lang="en-US" sz="2400" dirty="0">
              <a:solidFill>
                <a:srgbClr val="6B801F"/>
              </a:solidFill>
              <a:latin typeface="Open Sans" panose="020B0606030504020204" pitchFamily="34" charset="0"/>
              <a:ea typeface="Open Sans" panose="020B0606030504020204" pitchFamily="34" charset="0"/>
              <a:cs typeface="Open Sans" panose="020B0606030504020204" pitchFamily="34" charset="0"/>
            </a:endParaRPr>
          </a:p>
          <a:p>
            <a:pPr>
              <a:lnSpc>
                <a:spcPct val="125000"/>
              </a:lnSpc>
              <a:spcAft>
                <a:spcPts val="600"/>
              </a:spcAft>
            </a:pPr>
            <a:endParaRPr lang="en-US" sz="2400" dirty="0">
              <a:solidFill>
                <a:srgbClr val="6B801F"/>
              </a:solidFill>
              <a:latin typeface="Open Sans" panose="020B0606030504020204" pitchFamily="34" charset="0"/>
              <a:ea typeface="Open Sans" panose="020B0606030504020204" pitchFamily="34" charset="0"/>
              <a:cs typeface="Open Sans" panose="020B0606030504020204" pitchFamily="34" charset="0"/>
            </a:endParaRPr>
          </a:p>
          <a:p>
            <a:pPr lvl="0">
              <a:lnSpc>
                <a:spcPct val="125000"/>
              </a:lnSpc>
              <a:spcAft>
                <a:spcPts val="600"/>
              </a:spcAft>
            </a:pPr>
            <a:endParaRPr lang="en-US" sz="2400" dirty="0">
              <a:solidFill>
                <a:srgbClr val="6B801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itolo 4">
            <a:extLst>
              <a:ext uri="{FF2B5EF4-FFF2-40B4-BE49-F238E27FC236}">
                <a16:creationId xmlns:a16="http://schemas.microsoft.com/office/drawing/2014/main" id="{5D75ADC9-C257-4D3D-CCC6-96654105F3C0}"/>
              </a:ext>
            </a:extLst>
          </p:cNvPr>
          <p:cNvSpPr txBox="1">
            <a:spLocks/>
          </p:cNvSpPr>
          <p:nvPr/>
        </p:nvSpPr>
        <p:spPr>
          <a:xfrm>
            <a:off x="537410" y="674897"/>
            <a:ext cx="9063789" cy="96942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b="1" dirty="0" err="1">
                <a:solidFill>
                  <a:srgbClr val="6B801F"/>
                </a:solidFill>
              </a:rPr>
              <a:t>Soča</a:t>
            </a:r>
            <a:r>
              <a:rPr lang="en-US" b="1" dirty="0">
                <a:solidFill>
                  <a:srgbClr val="6B801F"/>
                </a:solidFill>
              </a:rPr>
              <a:t> Valley (Slovenia)</a:t>
            </a:r>
            <a:endParaRPr lang="it-IT" b="1" dirty="0">
              <a:solidFill>
                <a:srgbClr val="6B801F"/>
              </a:solidFill>
            </a:endParaRPr>
          </a:p>
        </p:txBody>
      </p:sp>
    </p:spTree>
    <p:extLst>
      <p:ext uri="{BB962C8B-B14F-4D97-AF65-F5344CB8AC3E}">
        <p14:creationId xmlns:p14="http://schemas.microsoft.com/office/powerpoint/2010/main" val="2672295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E8A79BB5-BEF4-EE32-C64D-0F16E203D164}"/>
              </a:ext>
            </a:extLst>
          </p:cNvPr>
          <p:cNvSpPr>
            <a:spLocks noGrp="1"/>
          </p:cNvSpPr>
          <p:nvPr>
            <p:ph type="title"/>
          </p:nvPr>
        </p:nvSpPr>
        <p:spPr>
          <a:xfrm>
            <a:off x="537410" y="342905"/>
            <a:ext cx="9063789" cy="471424"/>
          </a:xfrm>
        </p:spPr>
        <p:txBody>
          <a:bodyPr wrap="square" anchor="ctr">
            <a:normAutofit/>
          </a:bodyPr>
          <a:lstStyle/>
          <a:p>
            <a:r>
              <a:rPr lang="en-US" sz="2000" b="1" dirty="0">
                <a:solidFill>
                  <a:srgbClr val="6B801F"/>
                </a:solidFill>
              </a:rPr>
              <a:t>BEST PRACTICE OF ECOTOURISM DESTINATIONS 3</a:t>
            </a:r>
            <a:endParaRPr lang="it-IT" b="1" dirty="0">
              <a:solidFill>
                <a:srgbClr val="6B801F"/>
              </a:solidFill>
            </a:endParaRPr>
          </a:p>
        </p:txBody>
      </p:sp>
      <p:sp>
        <p:nvSpPr>
          <p:cNvPr id="2" name="TextBox 1">
            <a:extLst>
              <a:ext uri="{FF2B5EF4-FFF2-40B4-BE49-F238E27FC236}">
                <a16:creationId xmlns:a16="http://schemas.microsoft.com/office/drawing/2014/main" id="{A712C585-FC5C-4C66-C9BD-25D2AC86BE9B}"/>
              </a:ext>
            </a:extLst>
          </p:cNvPr>
          <p:cNvSpPr txBox="1"/>
          <p:nvPr/>
        </p:nvSpPr>
        <p:spPr>
          <a:xfrm>
            <a:off x="537409" y="1644317"/>
            <a:ext cx="11117181" cy="4519122"/>
          </a:xfrm>
          <a:prstGeom prst="rect">
            <a:avLst/>
          </a:prstGeom>
          <a:noFill/>
        </p:spPr>
        <p:txBody>
          <a:bodyPr wrap="square">
            <a:spAutoFit/>
          </a:bodyPr>
          <a:lstStyle/>
          <a:p>
            <a:pPr lvl="0">
              <a:lnSpc>
                <a:spcPct val="125000"/>
              </a:lnSpc>
              <a:spcAft>
                <a:spcPts val="600"/>
              </a:spcAft>
            </a:pPr>
            <a:r>
              <a:rPr lang="en-US" sz="2400" dirty="0">
                <a:solidFill>
                  <a:srgbClr val="6B801F"/>
                </a:solidFill>
                <a:latin typeface="Open Sans" panose="020B0606030504020204" pitchFamily="34" charset="0"/>
                <a:ea typeface="Open Sans" panose="020B0606030504020204" pitchFamily="34" charset="0"/>
                <a:cs typeface="Open Sans" panose="020B0606030504020204" pitchFamily="34" charset="0"/>
              </a:rPr>
              <a:t>Lapland, the northernmost region of Finland, is known for its pristine wilderness, stunning Northern Lights, and the indigenous Sami culture.</a:t>
            </a:r>
          </a:p>
          <a:p>
            <a:pPr>
              <a:lnSpc>
                <a:spcPct val="125000"/>
              </a:lnSpc>
              <a:spcAft>
                <a:spcPts val="600"/>
              </a:spcAft>
            </a:pPr>
            <a:r>
              <a:rPr lang="en-US" sz="2400" dirty="0">
                <a:solidFill>
                  <a:srgbClr val="6B801F"/>
                </a:solidFill>
                <a:latin typeface="Open Sans" panose="020B0606030504020204" pitchFamily="34" charset="0"/>
                <a:ea typeface="Open Sans" panose="020B0606030504020204" pitchFamily="34" charset="0"/>
                <a:cs typeface="Open Sans" panose="020B0606030504020204" pitchFamily="34" charset="0"/>
              </a:rPr>
              <a:t>Ecotourism activities in Lapland include hiking, cross-country skiing, and staying in eco-friendly accommodations like glass igloos and traditional Sami tents.</a:t>
            </a:r>
          </a:p>
          <a:p>
            <a:pPr>
              <a:lnSpc>
                <a:spcPct val="125000"/>
              </a:lnSpc>
              <a:spcAft>
                <a:spcPts val="600"/>
              </a:spcAft>
            </a:pPr>
            <a:r>
              <a:rPr lang="en-US" sz="2400" dirty="0">
                <a:solidFill>
                  <a:srgbClr val="6B801F"/>
                </a:solidFill>
                <a:latin typeface="Open Sans" panose="020B0606030504020204" pitchFamily="34" charset="0"/>
                <a:ea typeface="Open Sans" panose="020B0606030504020204" pitchFamily="34" charset="0"/>
                <a:cs typeface="Open Sans" panose="020B0606030504020204" pitchFamily="34" charset="0"/>
              </a:rPr>
              <a:t>Visitors can learn about Sami culture, participate in reindeer sledding, and support local communities through responsible tourism practices.</a:t>
            </a:r>
          </a:p>
          <a:p>
            <a:pPr>
              <a:lnSpc>
                <a:spcPct val="125000"/>
              </a:lnSpc>
              <a:spcAft>
                <a:spcPts val="600"/>
              </a:spcAft>
            </a:pPr>
            <a:endParaRPr lang="en-US" sz="2400" dirty="0">
              <a:solidFill>
                <a:srgbClr val="6B801F"/>
              </a:solidFill>
              <a:latin typeface="Open Sans" panose="020B0606030504020204" pitchFamily="34" charset="0"/>
              <a:ea typeface="Open Sans" panose="020B0606030504020204" pitchFamily="34" charset="0"/>
              <a:cs typeface="Open Sans" panose="020B0606030504020204" pitchFamily="34" charset="0"/>
            </a:endParaRPr>
          </a:p>
          <a:p>
            <a:pPr lvl="0">
              <a:lnSpc>
                <a:spcPct val="125000"/>
              </a:lnSpc>
              <a:spcAft>
                <a:spcPts val="600"/>
              </a:spcAft>
            </a:pPr>
            <a:endParaRPr lang="en-US" sz="2400" dirty="0">
              <a:solidFill>
                <a:srgbClr val="6B801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itolo 4">
            <a:extLst>
              <a:ext uri="{FF2B5EF4-FFF2-40B4-BE49-F238E27FC236}">
                <a16:creationId xmlns:a16="http://schemas.microsoft.com/office/drawing/2014/main" id="{5D75ADC9-C257-4D3D-CCC6-96654105F3C0}"/>
              </a:ext>
            </a:extLst>
          </p:cNvPr>
          <p:cNvSpPr txBox="1">
            <a:spLocks/>
          </p:cNvSpPr>
          <p:nvPr/>
        </p:nvSpPr>
        <p:spPr>
          <a:xfrm>
            <a:off x="537410" y="674897"/>
            <a:ext cx="9063789" cy="96942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b="1" dirty="0">
                <a:solidFill>
                  <a:srgbClr val="6B801F"/>
                </a:solidFill>
              </a:rPr>
              <a:t>Lapland (Finland)</a:t>
            </a:r>
            <a:endParaRPr lang="it-IT" b="1" dirty="0">
              <a:solidFill>
                <a:srgbClr val="6B801F"/>
              </a:solidFill>
            </a:endParaRPr>
          </a:p>
        </p:txBody>
      </p:sp>
    </p:spTree>
    <p:extLst>
      <p:ext uri="{BB962C8B-B14F-4D97-AF65-F5344CB8AC3E}">
        <p14:creationId xmlns:p14="http://schemas.microsoft.com/office/powerpoint/2010/main" val="12548300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5" name="Picture 4" descr="A screenshot of a video game&#10;&#10;Description automatically generated">
            <a:extLst>
              <a:ext uri="{FF2B5EF4-FFF2-40B4-BE49-F238E27FC236}">
                <a16:creationId xmlns:a16="http://schemas.microsoft.com/office/drawing/2014/main" id="{BB8620CC-E5E4-E97E-038A-6B7A8CB6E8EE}"/>
              </a:ext>
            </a:extLst>
          </p:cNvPr>
          <p:cNvPicPr>
            <a:picLocks noChangeAspect="1"/>
          </p:cNvPicPr>
          <p:nvPr/>
        </p:nvPicPr>
        <p:blipFill>
          <a:blip r:embed="rId3"/>
          <a:stretch>
            <a:fillRect/>
          </a:stretch>
        </p:blipFill>
        <p:spPr>
          <a:xfrm>
            <a:off x="2466" y="0"/>
            <a:ext cx="12189533" cy="6859388"/>
          </a:xfrm>
          <a:prstGeom prst="rect">
            <a:avLst/>
          </a:prstGeom>
        </p:spPr>
      </p:pic>
      <p:sp>
        <p:nvSpPr>
          <p:cNvPr id="6" name="Titolo 1">
            <a:extLst>
              <a:ext uri="{FF2B5EF4-FFF2-40B4-BE49-F238E27FC236}">
                <a16:creationId xmlns:a16="http://schemas.microsoft.com/office/drawing/2014/main" id="{F767AF6D-6423-A98F-FE18-C7ED10A5AB1B}"/>
              </a:ext>
            </a:extLst>
          </p:cNvPr>
          <p:cNvSpPr txBox="1">
            <a:spLocks/>
          </p:cNvSpPr>
          <p:nvPr/>
        </p:nvSpPr>
        <p:spPr>
          <a:xfrm>
            <a:off x="359583" y="109928"/>
            <a:ext cx="1695345" cy="318769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lnSpc>
                <a:spcPct val="100000"/>
              </a:lnSpc>
            </a:pPr>
            <a:r>
              <a:rPr lang="en-GB" sz="20000" b="1" i="0" u="none" strike="noStrike" cap="none" dirty="0">
                <a:solidFill>
                  <a:srgbClr val="2EA6BA"/>
                </a:solidFill>
                <a:latin typeface="Open Sans" panose="020B0606030504020204" pitchFamily="34" charset="0"/>
                <a:ea typeface="Open Sans" panose="020B0606030504020204" pitchFamily="34" charset="0"/>
                <a:cs typeface="Open Sans" panose="020B0606030504020204" pitchFamily="34" charset="0"/>
                <a:sym typeface="Calibri"/>
              </a:rPr>
              <a:t>3</a:t>
            </a:r>
          </a:p>
        </p:txBody>
      </p:sp>
      <p:sp>
        <p:nvSpPr>
          <p:cNvPr id="7" name="Titolo 1">
            <a:extLst>
              <a:ext uri="{FF2B5EF4-FFF2-40B4-BE49-F238E27FC236}">
                <a16:creationId xmlns:a16="http://schemas.microsoft.com/office/drawing/2014/main" id="{BDF961C4-F18F-3B4B-C1C8-5654BBD5F286}"/>
              </a:ext>
            </a:extLst>
          </p:cNvPr>
          <p:cNvSpPr txBox="1">
            <a:spLocks/>
          </p:cNvSpPr>
          <p:nvPr/>
        </p:nvSpPr>
        <p:spPr>
          <a:xfrm>
            <a:off x="702514" y="1777350"/>
            <a:ext cx="5276255" cy="304055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lnSpc>
                <a:spcPct val="100000"/>
              </a:lnSpc>
            </a:pPr>
            <a:r>
              <a:rPr lang="en-GB" sz="6600" b="1"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Calibri"/>
              </a:rPr>
              <a:t>Eco-cultural tourism</a:t>
            </a:r>
          </a:p>
        </p:txBody>
      </p:sp>
    </p:spTree>
    <p:extLst>
      <p:ext uri="{BB962C8B-B14F-4D97-AF65-F5344CB8AC3E}">
        <p14:creationId xmlns:p14="http://schemas.microsoft.com/office/powerpoint/2010/main" val="39205857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E8A79BB5-BEF4-EE32-C64D-0F16E203D164}"/>
              </a:ext>
            </a:extLst>
          </p:cNvPr>
          <p:cNvSpPr>
            <a:spLocks noGrp="1"/>
          </p:cNvSpPr>
          <p:nvPr>
            <p:ph type="title"/>
          </p:nvPr>
        </p:nvSpPr>
        <p:spPr>
          <a:xfrm>
            <a:off x="537411" y="365125"/>
            <a:ext cx="8317831" cy="1325563"/>
          </a:xfrm>
        </p:spPr>
        <p:txBody>
          <a:bodyPr wrap="square" anchor="ctr">
            <a:normAutofit/>
          </a:bodyPr>
          <a:lstStyle/>
          <a:p>
            <a:r>
              <a:rPr lang="en-US" b="1" dirty="0">
                <a:solidFill>
                  <a:srgbClr val="6B801F"/>
                </a:solidFill>
              </a:rPr>
              <a:t>What is eco-cultural tourism?</a:t>
            </a:r>
            <a:endParaRPr lang="it-IT" b="1" dirty="0">
              <a:solidFill>
                <a:srgbClr val="6B801F"/>
              </a:solidFill>
            </a:endParaRPr>
          </a:p>
        </p:txBody>
      </p:sp>
      <p:sp>
        <p:nvSpPr>
          <p:cNvPr id="6" name="TextBox 5">
            <a:extLst>
              <a:ext uri="{FF2B5EF4-FFF2-40B4-BE49-F238E27FC236}">
                <a16:creationId xmlns:a16="http://schemas.microsoft.com/office/drawing/2014/main" id="{6189EABB-D450-D63C-2572-84947838FB7A}"/>
              </a:ext>
            </a:extLst>
          </p:cNvPr>
          <p:cNvSpPr txBox="1"/>
          <p:nvPr/>
        </p:nvSpPr>
        <p:spPr>
          <a:xfrm>
            <a:off x="537411" y="1584660"/>
            <a:ext cx="7892715" cy="4832861"/>
          </a:xfrm>
          <a:prstGeom prst="rect">
            <a:avLst/>
          </a:prstGeom>
          <a:noFill/>
        </p:spPr>
        <p:txBody>
          <a:bodyPr wrap="square">
            <a:spAutoFit/>
          </a:bodyPr>
          <a:lstStyle/>
          <a:p>
            <a:pPr>
              <a:lnSpc>
                <a:spcPct val="125000"/>
              </a:lnSpc>
              <a:spcAft>
                <a:spcPts val="600"/>
              </a:spcAft>
            </a:pPr>
            <a:r>
              <a:rPr lang="en-US" sz="2000" dirty="0">
                <a:solidFill>
                  <a:srgbClr val="6B801F"/>
                </a:solidFill>
                <a:latin typeface="Open Sans" panose="020B0606030504020204" pitchFamily="34" charset="0"/>
                <a:ea typeface="Open Sans" panose="020B0606030504020204" pitchFamily="34" charset="0"/>
                <a:cs typeface="Open Sans" panose="020B0606030504020204" pitchFamily="34" charset="0"/>
              </a:rPr>
              <a:t>Eco-cultural tourism is a </a:t>
            </a:r>
            <a:r>
              <a:rPr lang="en-US" sz="2000" b="1" dirty="0">
                <a:solidFill>
                  <a:srgbClr val="6B801F"/>
                </a:solidFill>
                <a:latin typeface="Open Sans" panose="020B0606030504020204" pitchFamily="34" charset="0"/>
                <a:ea typeface="Open Sans" panose="020B0606030504020204" pitchFamily="34" charset="0"/>
                <a:cs typeface="Open Sans" panose="020B0606030504020204" pitchFamily="34" charset="0"/>
              </a:rPr>
              <a:t>form of sustainable tourism that focuses on the responsible exploration and appreciation of both natural and cultural heritage.</a:t>
            </a:r>
            <a:r>
              <a:rPr lang="en-US" sz="2000" dirty="0">
                <a:solidFill>
                  <a:srgbClr val="6B801F"/>
                </a:solidFill>
                <a:latin typeface="Open Sans" panose="020B0606030504020204" pitchFamily="34" charset="0"/>
                <a:ea typeface="Open Sans" panose="020B0606030504020204" pitchFamily="34" charset="0"/>
                <a:cs typeface="Open Sans" panose="020B0606030504020204" pitchFamily="34" charset="0"/>
              </a:rPr>
              <a:t> </a:t>
            </a:r>
          </a:p>
          <a:p>
            <a:pPr>
              <a:lnSpc>
                <a:spcPct val="125000"/>
              </a:lnSpc>
              <a:spcAft>
                <a:spcPts val="600"/>
              </a:spcAft>
            </a:pPr>
            <a:r>
              <a:rPr lang="en-US" sz="2000" dirty="0">
                <a:solidFill>
                  <a:srgbClr val="6B801F"/>
                </a:solidFill>
                <a:latin typeface="Open Sans" panose="020B0606030504020204" pitchFamily="34" charset="0"/>
                <a:ea typeface="Open Sans" panose="020B0606030504020204" pitchFamily="34" charset="0"/>
                <a:cs typeface="Open Sans" panose="020B0606030504020204" pitchFamily="34" charset="0"/>
              </a:rPr>
              <a:t>It combines the principles of ecotourism, which emphasizes the conservation of natural resources and biodiversity, with cultural tourism based on the learning, celebration, discovery and preservation of local cultures, traditions, and ways of life.</a:t>
            </a:r>
          </a:p>
          <a:p>
            <a:pPr>
              <a:lnSpc>
                <a:spcPct val="125000"/>
              </a:lnSpc>
              <a:spcAft>
                <a:spcPts val="600"/>
              </a:spcAft>
            </a:pPr>
            <a:r>
              <a:rPr lang="en-US" sz="2000" dirty="0">
                <a:solidFill>
                  <a:srgbClr val="6B801F"/>
                </a:solidFill>
                <a:latin typeface="Open Sans" panose="020B0606030504020204" pitchFamily="34" charset="0"/>
                <a:ea typeface="Open Sans" panose="020B0606030504020204" pitchFamily="34" charset="0"/>
                <a:cs typeface="Open Sans" panose="020B0606030504020204" pitchFamily="34" charset="0"/>
              </a:rPr>
              <a:t>By combining the principles of ecotourism and cultural tourism, eco-cultural tourism aims to create a mutually beneficial relationship between tourism, the environment, and local communities, ensuring the long-term sustainability of both natural and cultural resources.</a:t>
            </a:r>
            <a:endParaRPr lang="it-IT" sz="2000" dirty="0">
              <a:solidFill>
                <a:srgbClr val="6B801F"/>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3" name="Picture 12" descr="A kite with strings on a black background&#10;&#10;Description automatically generated">
            <a:extLst>
              <a:ext uri="{FF2B5EF4-FFF2-40B4-BE49-F238E27FC236}">
                <a16:creationId xmlns:a16="http://schemas.microsoft.com/office/drawing/2014/main" id="{5866C3CD-1FAB-3720-9A39-7768D68003ED}"/>
              </a:ext>
            </a:extLst>
          </p:cNvPr>
          <p:cNvPicPr>
            <a:picLocks noChangeAspect="1"/>
          </p:cNvPicPr>
          <p:nvPr/>
        </p:nvPicPr>
        <p:blipFill>
          <a:blip r:embed="rId2"/>
          <a:stretch>
            <a:fillRect/>
          </a:stretch>
        </p:blipFill>
        <p:spPr>
          <a:xfrm>
            <a:off x="7072365" y="-191679"/>
            <a:ext cx="5370490" cy="6858000"/>
          </a:xfrm>
          <a:prstGeom prst="rect">
            <a:avLst/>
          </a:prstGeom>
        </p:spPr>
      </p:pic>
    </p:spTree>
    <p:extLst>
      <p:ext uri="{BB962C8B-B14F-4D97-AF65-F5344CB8AC3E}">
        <p14:creationId xmlns:p14="http://schemas.microsoft.com/office/powerpoint/2010/main" val="16520118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E8A79BB5-BEF4-EE32-C64D-0F16E203D164}"/>
              </a:ext>
            </a:extLst>
          </p:cNvPr>
          <p:cNvSpPr>
            <a:spLocks noGrp="1"/>
          </p:cNvSpPr>
          <p:nvPr>
            <p:ph type="title"/>
          </p:nvPr>
        </p:nvSpPr>
        <p:spPr>
          <a:xfrm>
            <a:off x="537410" y="365125"/>
            <a:ext cx="10146631" cy="1325563"/>
          </a:xfrm>
        </p:spPr>
        <p:txBody>
          <a:bodyPr wrap="square" anchor="ctr">
            <a:normAutofit/>
          </a:bodyPr>
          <a:lstStyle/>
          <a:p>
            <a:r>
              <a:rPr lang="en-US" b="1" dirty="0">
                <a:solidFill>
                  <a:srgbClr val="6B801F"/>
                </a:solidFill>
              </a:rPr>
              <a:t>Key aspects of eco-cultural tourism</a:t>
            </a:r>
            <a:endParaRPr lang="it-IT" b="1" dirty="0">
              <a:solidFill>
                <a:srgbClr val="6B801F"/>
              </a:solidFill>
            </a:endParaRPr>
          </a:p>
        </p:txBody>
      </p:sp>
      <p:sp>
        <p:nvSpPr>
          <p:cNvPr id="4" name="TextBox 3">
            <a:extLst>
              <a:ext uri="{FF2B5EF4-FFF2-40B4-BE49-F238E27FC236}">
                <a16:creationId xmlns:a16="http://schemas.microsoft.com/office/drawing/2014/main" id="{90ADFD2D-3C19-CC00-2F6D-D3F743B39A3B}"/>
              </a:ext>
            </a:extLst>
          </p:cNvPr>
          <p:cNvSpPr txBox="1"/>
          <p:nvPr/>
        </p:nvSpPr>
        <p:spPr>
          <a:xfrm>
            <a:off x="1219200" y="1690689"/>
            <a:ext cx="2671011" cy="2225802"/>
          </a:xfrm>
          <a:prstGeom prst="rect">
            <a:avLst/>
          </a:prstGeom>
          <a:noFill/>
        </p:spPr>
        <p:txBody>
          <a:bodyPr wrap="square">
            <a:spAutoFit/>
          </a:bodyPr>
          <a:lstStyle/>
          <a:p>
            <a:pPr lvl="0">
              <a:lnSpc>
                <a:spcPct val="125000"/>
              </a:lnSpc>
            </a:pPr>
            <a:r>
              <a:rPr lang="en-US" b="1" i="0" dirty="0">
                <a:solidFill>
                  <a:srgbClr val="6B801F"/>
                </a:solidFill>
                <a:latin typeface="Open Sans" panose="020B0606030504020204" pitchFamily="34" charset="0"/>
                <a:ea typeface="Open Sans" panose="020B0606030504020204" pitchFamily="34" charset="0"/>
                <a:cs typeface="Open Sans" panose="020B0606030504020204" pitchFamily="34" charset="0"/>
              </a:rPr>
              <a:t>ENVIRONMENTAL CONSERVATION: </a:t>
            </a:r>
            <a:br>
              <a:rPr lang="en-US" b="0" i="0" dirty="0">
                <a:solidFill>
                  <a:srgbClr val="6B801F"/>
                </a:solidFill>
                <a:latin typeface="Open Sans" panose="020B0606030504020204" pitchFamily="34" charset="0"/>
                <a:ea typeface="Open Sans" panose="020B0606030504020204" pitchFamily="34" charset="0"/>
                <a:cs typeface="Open Sans" panose="020B0606030504020204" pitchFamily="34" charset="0"/>
              </a:rPr>
            </a:br>
            <a:r>
              <a:rPr lang="en-US" b="0" i="0" dirty="0">
                <a:solidFill>
                  <a:srgbClr val="6B801F"/>
                </a:solidFill>
                <a:latin typeface="Open Sans" panose="020B0606030504020204" pitchFamily="34" charset="0"/>
                <a:ea typeface="Open Sans" panose="020B0606030504020204" pitchFamily="34" charset="0"/>
                <a:cs typeface="Open Sans" panose="020B0606030504020204" pitchFamily="34" charset="0"/>
              </a:rPr>
              <a:t>Eco-cultural tourism promotes the protection of natural habitats, ecosystems, and wildlife while minimizing the negative impact of tourism on the environment.</a:t>
            </a:r>
            <a:endParaRPr lang="en-US" dirty="0">
              <a:solidFill>
                <a:srgbClr val="6B801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 name="Oval 20">
            <a:extLst>
              <a:ext uri="{FF2B5EF4-FFF2-40B4-BE49-F238E27FC236}">
                <a16:creationId xmlns:a16="http://schemas.microsoft.com/office/drawing/2014/main" id="{3FAF9B0C-65EC-1E17-6840-40F59F3081DC}"/>
              </a:ext>
            </a:extLst>
          </p:cNvPr>
          <p:cNvSpPr/>
          <p:nvPr/>
        </p:nvSpPr>
        <p:spPr>
          <a:xfrm>
            <a:off x="537411" y="1744612"/>
            <a:ext cx="577515" cy="577515"/>
          </a:xfrm>
          <a:prstGeom prst="ellipse">
            <a:avLst/>
          </a:prstGeom>
          <a:solidFill>
            <a:srgbClr val="97B0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HR" b="1" dirty="0">
                <a:solidFill>
                  <a:srgbClr val="D6F248"/>
                </a:solidFill>
                <a:latin typeface="Open Sans" panose="020B0606030504020204" pitchFamily="34" charset="0"/>
                <a:ea typeface="Open Sans" panose="020B0606030504020204" pitchFamily="34" charset="0"/>
                <a:cs typeface="Open Sans" panose="020B0606030504020204" pitchFamily="34" charset="0"/>
              </a:rPr>
              <a:t>01</a:t>
            </a:r>
            <a:endParaRPr lang="en-HR" sz="1100" b="1" dirty="0">
              <a:solidFill>
                <a:srgbClr val="D6F248"/>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Oval 1">
            <a:extLst>
              <a:ext uri="{FF2B5EF4-FFF2-40B4-BE49-F238E27FC236}">
                <a16:creationId xmlns:a16="http://schemas.microsoft.com/office/drawing/2014/main" id="{1F3CECC3-DDF8-9564-CC6B-0D1C580B7BB5}"/>
              </a:ext>
            </a:extLst>
          </p:cNvPr>
          <p:cNvSpPr/>
          <p:nvPr/>
        </p:nvSpPr>
        <p:spPr>
          <a:xfrm>
            <a:off x="4138861" y="1744612"/>
            <a:ext cx="577515" cy="577515"/>
          </a:xfrm>
          <a:prstGeom prst="ellipse">
            <a:avLst/>
          </a:prstGeom>
          <a:solidFill>
            <a:srgbClr val="97B0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HR" b="1" dirty="0">
                <a:solidFill>
                  <a:srgbClr val="D6F248"/>
                </a:solidFill>
                <a:latin typeface="Open Sans" panose="020B0606030504020204" pitchFamily="34" charset="0"/>
                <a:ea typeface="Open Sans" panose="020B0606030504020204" pitchFamily="34" charset="0"/>
                <a:cs typeface="Open Sans" panose="020B0606030504020204" pitchFamily="34" charset="0"/>
              </a:rPr>
              <a:t>02</a:t>
            </a:r>
            <a:endParaRPr lang="en-HR" sz="1100" b="1" dirty="0">
              <a:solidFill>
                <a:srgbClr val="D6F248"/>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CCA2C2B1-BB35-C9A2-0220-5A0115ED92C8}"/>
              </a:ext>
            </a:extLst>
          </p:cNvPr>
          <p:cNvSpPr txBox="1"/>
          <p:nvPr/>
        </p:nvSpPr>
        <p:spPr>
          <a:xfrm>
            <a:off x="4844715" y="1690688"/>
            <a:ext cx="2775284" cy="2225802"/>
          </a:xfrm>
          <a:prstGeom prst="rect">
            <a:avLst/>
          </a:prstGeom>
          <a:noFill/>
        </p:spPr>
        <p:txBody>
          <a:bodyPr wrap="square">
            <a:spAutoFit/>
          </a:bodyPr>
          <a:lstStyle/>
          <a:p>
            <a:pPr lvl="0">
              <a:lnSpc>
                <a:spcPct val="125000"/>
              </a:lnSpc>
              <a:spcAft>
                <a:spcPts val="600"/>
              </a:spcAft>
            </a:pPr>
            <a:r>
              <a:rPr lang="en-US" b="1" i="0" dirty="0">
                <a:solidFill>
                  <a:srgbClr val="6B801F"/>
                </a:solidFill>
                <a:latin typeface="Open Sans" panose="020B0606030504020204" pitchFamily="34" charset="0"/>
                <a:ea typeface="Open Sans" panose="020B0606030504020204" pitchFamily="34" charset="0"/>
                <a:cs typeface="Open Sans" panose="020B0606030504020204" pitchFamily="34" charset="0"/>
              </a:rPr>
              <a:t>CULTURAL PRESERVATION: </a:t>
            </a:r>
            <a:r>
              <a:rPr lang="en-US" b="0" i="0" dirty="0">
                <a:solidFill>
                  <a:srgbClr val="6B801F"/>
                </a:solidFill>
                <a:latin typeface="Open Sans" panose="020B0606030504020204" pitchFamily="34" charset="0"/>
                <a:ea typeface="Open Sans" panose="020B0606030504020204" pitchFamily="34" charset="0"/>
                <a:cs typeface="Open Sans" panose="020B0606030504020204" pitchFamily="34" charset="0"/>
              </a:rPr>
              <a:t>It encourages the safeguarding and promotion of local cultures, traditions, arts, crafts, and heritage sites, ensuring that they are respected and maintained for future generations.</a:t>
            </a:r>
            <a:endParaRPr lang="en-US" dirty="0">
              <a:solidFill>
                <a:srgbClr val="6B801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Oval 5">
            <a:extLst>
              <a:ext uri="{FF2B5EF4-FFF2-40B4-BE49-F238E27FC236}">
                <a16:creationId xmlns:a16="http://schemas.microsoft.com/office/drawing/2014/main" id="{62C9CFDF-C4D3-3F84-C5D5-C8EF7C67049C}"/>
              </a:ext>
            </a:extLst>
          </p:cNvPr>
          <p:cNvSpPr/>
          <p:nvPr/>
        </p:nvSpPr>
        <p:spPr>
          <a:xfrm>
            <a:off x="7868650" y="1744612"/>
            <a:ext cx="577515" cy="577515"/>
          </a:xfrm>
          <a:prstGeom prst="ellipse">
            <a:avLst/>
          </a:prstGeom>
          <a:solidFill>
            <a:srgbClr val="97B0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HR" b="1" dirty="0">
                <a:solidFill>
                  <a:srgbClr val="D6F248"/>
                </a:solidFill>
                <a:latin typeface="Open Sans" panose="020B0606030504020204" pitchFamily="34" charset="0"/>
                <a:ea typeface="Open Sans" panose="020B0606030504020204" pitchFamily="34" charset="0"/>
                <a:cs typeface="Open Sans" panose="020B0606030504020204" pitchFamily="34" charset="0"/>
              </a:rPr>
              <a:t>03</a:t>
            </a:r>
            <a:endParaRPr lang="en-HR" sz="1100" b="1" dirty="0">
              <a:solidFill>
                <a:srgbClr val="D6F248"/>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6FF8816A-59B2-D4E9-4260-C7F460B2C831}"/>
              </a:ext>
            </a:extLst>
          </p:cNvPr>
          <p:cNvSpPr txBox="1"/>
          <p:nvPr/>
        </p:nvSpPr>
        <p:spPr>
          <a:xfrm>
            <a:off x="8574503" y="1690688"/>
            <a:ext cx="3176337" cy="2225802"/>
          </a:xfrm>
          <a:prstGeom prst="rect">
            <a:avLst/>
          </a:prstGeom>
          <a:noFill/>
        </p:spPr>
        <p:txBody>
          <a:bodyPr wrap="square">
            <a:spAutoFit/>
          </a:bodyPr>
          <a:lstStyle/>
          <a:p>
            <a:pPr lvl="0">
              <a:lnSpc>
                <a:spcPct val="125000"/>
              </a:lnSpc>
              <a:spcAft>
                <a:spcPts val="600"/>
              </a:spcAft>
            </a:pPr>
            <a:r>
              <a:rPr lang="en-US" b="1" i="0" dirty="0">
                <a:solidFill>
                  <a:srgbClr val="6B801F"/>
                </a:solidFill>
                <a:latin typeface="Open Sans" panose="020B0606030504020204" pitchFamily="34" charset="0"/>
                <a:ea typeface="Open Sans" panose="020B0606030504020204" pitchFamily="34" charset="0"/>
                <a:cs typeface="Open Sans" panose="020B0606030504020204" pitchFamily="34" charset="0"/>
              </a:rPr>
              <a:t>COMMUNITY INVOLVEMENT: </a:t>
            </a:r>
            <a:r>
              <a:rPr lang="en-US" b="0" i="0" dirty="0">
                <a:solidFill>
                  <a:srgbClr val="6B801F"/>
                </a:solidFill>
                <a:latin typeface="Open Sans" panose="020B0606030504020204" pitchFamily="34" charset="0"/>
                <a:ea typeface="Open Sans" panose="020B0606030504020204" pitchFamily="34" charset="0"/>
                <a:cs typeface="Open Sans" panose="020B0606030504020204" pitchFamily="34" charset="0"/>
              </a:rPr>
              <a:t>Eco-cultural tourism actively involves local communities in the planning, management, and benefits of tourism activities, providing them with economic opportunities and empowering them to preserve their cultural identity.</a:t>
            </a:r>
            <a:endParaRPr lang="en-US" dirty="0">
              <a:solidFill>
                <a:srgbClr val="6B801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44BF6371-3D43-0CFF-7104-C86A49B71E01}"/>
              </a:ext>
            </a:extLst>
          </p:cNvPr>
          <p:cNvSpPr txBox="1"/>
          <p:nvPr/>
        </p:nvSpPr>
        <p:spPr>
          <a:xfrm>
            <a:off x="1219200" y="4121069"/>
            <a:ext cx="2671011" cy="2495107"/>
          </a:xfrm>
          <a:prstGeom prst="rect">
            <a:avLst/>
          </a:prstGeom>
          <a:noFill/>
        </p:spPr>
        <p:txBody>
          <a:bodyPr wrap="square">
            <a:spAutoFit/>
          </a:bodyPr>
          <a:lstStyle/>
          <a:p>
            <a:pPr lvl="0">
              <a:lnSpc>
                <a:spcPct val="125000"/>
              </a:lnSpc>
              <a:spcAft>
                <a:spcPts val="600"/>
              </a:spcAft>
            </a:pPr>
            <a:r>
              <a:rPr lang="en-US" b="1" i="0" dirty="0">
                <a:solidFill>
                  <a:srgbClr val="6B801F"/>
                </a:solidFill>
                <a:latin typeface="Open Sans" panose="020B0606030504020204" pitchFamily="34" charset="0"/>
                <a:ea typeface="Open Sans" panose="020B0606030504020204" pitchFamily="34" charset="0"/>
                <a:cs typeface="Open Sans" panose="020B0606030504020204" pitchFamily="34" charset="0"/>
              </a:rPr>
              <a:t>AUTHENTIC EXPERIENCES: </a:t>
            </a:r>
            <a:r>
              <a:rPr lang="en-US" b="0" i="0" dirty="0">
                <a:solidFill>
                  <a:srgbClr val="6B801F"/>
                </a:solidFill>
                <a:latin typeface="Open Sans" panose="020B0606030504020204" pitchFamily="34" charset="0"/>
                <a:ea typeface="Open Sans" panose="020B0606030504020204" pitchFamily="34" charset="0"/>
                <a:cs typeface="Open Sans" panose="020B0606030504020204" pitchFamily="34" charset="0"/>
              </a:rPr>
              <a:t>Visitors engage in genuine, immersive experiences that allow them to connect with the natural environment and local cultures, fostering a deeper understanding and appreciation of the destinations they visit.</a:t>
            </a:r>
            <a:endParaRPr lang="en-US" dirty="0">
              <a:solidFill>
                <a:srgbClr val="6B801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Oval 9">
            <a:extLst>
              <a:ext uri="{FF2B5EF4-FFF2-40B4-BE49-F238E27FC236}">
                <a16:creationId xmlns:a16="http://schemas.microsoft.com/office/drawing/2014/main" id="{250C3761-FF66-D4D3-0020-3F12CF4D5A50}"/>
              </a:ext>
            </a:extLst>
          </p:cNvPr>
          <p:cNvSpPr/>
          <p:nvPr/>
        </p:nvSpPr>
        <p:spPr>
          <a:xfrm>
            <a:off x="537411" y="4174992"/>
            <a:ext cx="577515" cy="577515"/>
          </a:xfrm>
          <a:prstGeom prst="ellipse">
            <a:avLst/>
          </a:prstGeom>
          <a:solidFill>
            <a:srgbClr val="97B0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HR" b="1" dirty="0">
                <a:solidFill>
                  <a:srgbClr val="D6F248"/>
                </a:solidFill>
                <a:latin typeface="Open Sans" panose="020B0606030504020204" pitchFamily="34" charset="0"/>
                <a:ea typeface="Open Sans" panose="020B0606030504020204" pitchFamily="34" charset="0"/>
                <a:cs typeface="Open Sans" panose="020B0606030504020204" pitchFamily="34" charset="0"/>
              </a:rPr>
              <a:t>04</a:t>
            </a:r>
            <a:endParaRPr lang="en-HR" sz="1100" b="1" dirty="0">
              <a:solidFill>
                <a:srgbClr val="D6F248"/>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Oval 10">
            <a:extLst>
              <a:ext uri="{FF2B5EF4-FFF2-40B4-BE49-F238E27FC236}">
                <a16:creationId xmlns:a16="http://schemas.microsoft.com/office/drawing/2014/main" id="{88DABFF6-6A1A-4FAF-11E3-3A99A1ABD4AA}"/>
              </a:ext>
            </a:extLst>
          </p:cNvPr>
          <p:cNvSpPr/>
          <p:nvPr/>
        </p:nvSpPr>
        <p:spPr>
          <a:xfrm>
            <a:off x="4138861" y="4174992"/>
            <a:ext cx="577515" cy="577515"/>
          </a:xfrm>
          <a:prstGeom prst="ellipse">
            <a:avLst/>
          </a:prstGeom>
          <a:solidFill>
            <a:srgbClr val="97B0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HR" b="1" dirty="0">
                <a:solidFill>
                  <a:srgbClr val="D6F248"/>
                </a:solidFill>
                <a:latin typeface="Open Sans" panose="020B0606030504020204" pitchFamily="34" charset="0"/>
                <a:ea typeface="Open Sans" panose="020B0606030504020204" pitchFamily="34" charset="0"/>
                <a:cs typeface="Open Sans" panose="020B0606030504020204" pitchFamily="34" charset="0"/>
              </a:rPr>
              <a:t>05</a:t>
            </a:r>
            <a:endParaRPr lang="en-HR" sz="1100" b="1" dirty="0">
              <a:solidFill>
                <a:srgbClr val="D6F248"/>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TextBox 11">
            <a:extLst>
              <a:ext uri="{FF2B5EF4-FFF2-40B4-BE49-F238E27FC236}">
                <a16:creationId xmlns:a16="http://schemas.microsoft.com/office/drawing/2014/main" id="{A650617A-3A1F-CFB5-1D22-7624734925BF}"/>
              </a:ext>
            </a:extLst>
          </p:cNvPr>
          <p:cNvSpPr txBox="1"/>
          <p:nvPr/>
        </p:nvSpPr>
        <p:spPr>
          <a:xfrm>
            <a:off x="4844715" y="4121068"/>
            <a:ext cx="2775284" cy="2225802"/>
          </a:xfrm>
          <a:prstGeom prst="rect">
            <a:avLst/>
          </a:prstGeom>
          <a:noFill/>
        </p:spPr>
        <p:txBody>
          <a:bodyPr wrap="square">
            <a:spAutoFit/>
          </a:bodyPr>
          <a:lstStyle/>
          <a:p>
            <a:pPr lvl="0">
              <a:lnSpc>
                <a:spcPct val="125000"/>
              </a:lnSpc>
              <a:spcAft>
                <a:spcPts val="600"/>
              </a:spcAft>
            </a:pPr>
            <a:r>
              <a:rPr lang="en-US" b="1" i="0" dirty="0">
                <a:solidFill>
                  <a:srgbClr val="6B801F"/>
                </a:solidFill>
                <a:latin typeface="Open Sans" panose="020B0606030504020204" pitchFamily="34" charset="0"/>
                <a:ea typeface="Open Sans" panose="020B0606030504020204" pitchFamily="34" charset="0"/>
                <a:cs typeface="Open Sans" panose="020B0606030504020204" pitchFamily="34" charset="0"/>
              </a:rPr>
              <a:t>SUSTAINABLE PRACTICES: </a:t>
            </a:r>
            <a:r>
              <a:rPr lang="en-US" b="0" i="0" dirty="0">
                <a:solidFill>
                  <a:srgbClr val="6B801F"/>
                </a:solidFill>
                <a:latin typeface="Open Sans" panose="020B0606030504020204" pitchFamily="34" charset="0"/>
                <a:ea typeface="Open Sans" panose="020B0606030504020204" pitchFamily="34" charset="0"/>
                <a:cs typeface="Open Sans" panose="020B0606030504020204" pitchFamily="34" charset="0"/>
              </a:rPr>
              <a:t>Eco-cultural tourism operators adopt environmentally friendly practices, such as using renewable energy, reducing waste, and supporting local businesses that adhere to sustainable principles.</a:t>
            </a:r>
            <a:endParaRPr lang="en-US" dirty="0">
              <a:solidFill>
                <a:srgbClr val="6B801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Oval 12">
            <a:extLst>
              <a:ext uri="{FF2B5EF4-FFF2-40B4-BE49-F238E27FC236}">
                <a16:creationId xmlns:a16="http://schemas.microsoft.com/office/drawing/2014/main" id="{A9766824-0410-AAF3-AB39-297863E4CF2F}"/>
              </a:ext>
            </a:extLst>
          </p:cNvPr>
          <p:cNvSpPr/>
          <p:nvPr/>
        </p:nvSpPr>
        <p:spPr>
          <a:xfrm>
            <a:off x="7868650" y="4174992"/>
            <a:ext cx="577515" cy="577515"/>
          </a:xfrm>
          <a:prstGeom prst="ellipse">
            <a:avLst/>
          </a:prstGeom>
          <a:solidFill>
            <a:srgbClr val="97B02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HR" b="1" dirty="0">
                <a:solidFill>
                  <a:srgbClr val="D6F248"/>
                </a:solidFill>
                <a:latin typeface="Open Sans" panose="020B0606030504020204" pitchFamily="34" charset="0"/>
                <a:ea typeface="Open Sans" panose="020B0606030504020204" pitchFamily="34" charset="0"/>
                <a:cs typeface="Open Sans" panose="020B0606030504020204" pitchFamily="34" charset="0"/>
              </a:rPr>
              <a:t>06</a:t>
            </a:r>
            <a:endParaRPr lang="en-HR" sz="1100" b="1" dirty="0">
              <a:solidFill>
                <a:srgbClr val="D6F248"/>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 name="TextBox 14">
            <a:extLst>
              <a:ext uri="{FF2B5EF4-FFF2-40B4-BE49-F238E27FC236}">
                <a16:creationId xmlns:a16="http://schemas.microsoft.com/office/drawing/2014/main" id="{4268815C-A00F-0AA8-5E87-E0881A5DFE89}"/>
              </a:ext>
            </a:extLst>
          </p:cNvPr>
          <p:cNvSpPr txBox="1"/>
          <p:nvPr/>
        </p:nvSpPr>
        <p:spPr>
          <a:xfrm>
            <a:off x="8574503" y="4121068"/>
            <a:ext cx="3176337" cy="2225802"/>
          </a:xfrm>
          <a:prstGeom prst="rect">
            <a:avLst/>
          </a:prstGeom>
          <a:noFill/>
        </p:spPr>
        <p:txBody>
          <a:bodyPr wrap="square">
            <a:spAutoFit/>
          </a:bodyPr>
          <a:lstStyle/>
          <a:p>
            <a:pPr lvl="0">
              <a:lnSpc>
                <a:spcPct val="125000"/>
              </a:lnSpc>
              <a:spcAft>
                <a:spcPts val="600"/>
              </a:spcAft>
            </a:pPr>
            <a:r>
              <a:rPr lang="en-US" b="1" i="0" dirty="0">
                <a:solidFill>
                  <a:srgbClr val="6B801F"/>
                </a:solidFill>
                <a:latin typeface="Open Sans" panose="020B0606030504020204" pitchFamily="34" charset="0"/>
                <a:ea typeface="Open Sans" panose="020B0606030504020204" pitchFamily="34" charset="0"/>
                <a:cs typeface="Open Sans" panose="020B0606030504020204" pitchFamily="34" charset="0"/>
              </a:rPr>
              <a:t>EDUCATION AND AWARENESS: </a:t>
            </a:r>
            <a:r>
              <a:rPr lang="en-US" b="0" i="0" dirty="0">
                <a:solidFill>
                  <a:srgbClr val="6B801F"/>
                </a:solidFill>
                <a:latin typeface="Open Sans" panose="020B0606030504020204" pitchFamily="34" charset="0"/>
                <a:ea typeface="Open Sans" panose="020B0606030504020204" pitchFamily="34" charset="0"/>
                <a:cs typeface="Open Sans" panose="020B0606030504020204" pitchFamily="34" charset="0"/>
              </a:rPr>
              <a:t>Eco-cultural tourism promotes environmental education and cultural awareness, encouraging visitors to learn about the importance of conservation, cultural diversity, and responsible travel practices.</a:t>
            </a:r>
            <a:endParaRPr lang="en-US" dirty="0">
              <a:solidFill>
                <a:srgbClr val="6B801F"/>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2234760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E8A79BB5-BEF4-EE32-C64D-0F16E203D164}"/>
              </a:ext>
            </a:extLst>
          </p:cNvPr>
          <p:cNvSpPr>
            <a:spLocks noGrp="1"/>
          </p:cNvSpPr>
          <p:nvPr>
            <p:ph type="title"/>
          </p:nvPr>
        </p:nvSpPr>
        <p:spPr>
          <a:xfrm>
            <a:off x="537410" y="365125"/>
            <a:ext cx="10146631" cy="1325563"/>
          </a:xfrm>
        </p:spPr>
        <p:txBody>
          <a:bodyPr wrap="square" anchor="ctr">
            <a:normAutofit/>
          </a:bodyPr>
          <a:lstStyle/>
          <a:p>
            <a:r>
              <a:rPr lang="en-US" b="1" dirty="0">
                <a:solidFill>
                  <a:srgbClr val="6B801F"/>
                </a:solidFill>
              </a:rPr>
              <a:t>Key differences (1)</a:t>
            </a:r>
            <a:endParaRPr lang="it-IT" b="1" dirty="0">
              <a:solidFill>
                <a:srgbClr val="6B801F"/>
              </a:solidFill>
            </a:endParaRPr>
          </a:p>
        </p:txBody>
      </p:sp>
      <p:sp>
        <p:nvSpPr>
          <p:cNvPr id="16" name="TextBox 15">
            <a:extLst>
              <a:ext uri="{FF2B5EF4-FFF2-40B4-BE49-F238E27FC236}">
                <a16:creationId xmlns:a16="http://schemas.microsoft.com/office/drawing/2014/main" id="{2EFABDC7-EF35-5F11-1BAB-BD9C8F2A264E}"/>
              </a:ext>
            </a:extLst>
          </p:cNvPr>
          <p:cNvSpPr txBox="1"/>
          <p:nvPr/>
        </p:nvSpPr>
        <p:spPr>
          <a:xfrm>
            <a:off x="537411" y="2989700"/>
            <a:ext cx="1612231" cy="588944"/>
          </a:xfrm>
          <a:prstGeom prst="rect">
            <a:avLst/>
          </a:prstGeom>
          <a:noFill/>
        </p:spPr>
        <p:txBody>
          <a:bodyPr wrap="square">
            <a:spAutoFit/>
          </a:bodyPr>
          <a:lstStyle/>
          <a:p>
            <a:pPr lvl="0">
              <a:lnSpc>
                <a:spcPct val="125000"/>
              </a:lnSpc>
              <a:spcAft>
                <a:spcPts val="600"/>
              </a:spcAft>
            </a:pPr>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FOCUS</a:t>
            </a:r>
            <a:endPar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TextBox 16">
            <a:extLst>
              <a:ext uri="{FF2B5EF4-FFF2-40B4-BE49-F238E27FC236}">
                <a16:creationId xmlns:a16="http://schemas.microsoft.com/office/drawing/2014/main" id="{48DA3334-6EAB-DB8C-95AD-2381219FB04A}"/>
              </a:ext>
            </a:extLst>
          </p:cNvPr>
          <p:cNvSpPr txBox="1"/>
          <p:nvPr/>
        </p:nvSpPr>
        <p:spPr>
          <a:xfrm>
            <a:off x="3328737" y="1691445"/>
            <a:ext cx="2614863" cy="588944"/>
          </a:xfrm>
          <a:prstGeom prst="rect">
            <a:avLst/>
          </a:prstGeom>
          <a:noFill/>
        </p:spPr>
        <p:txBody>
          <a:bodyPr wrap="square">
            <a:spAutoFit/>
          </a:bodyPr>
          <a:lstStyle/>
          <a:p>
            <a:pPr lvl="0">
              <a:lnSpc>
                <a:spcPct val="125000"/>
              </a:lnSpc>
              <a:spcAft>
                <a:spcPts val="600"/>
              </a:spcAft>
            </a:pPr>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ECOTOURISM</a:t>
            </a:r>
            <a:endPar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 name="TextBox 17">
            <a:extLst>
              <a:ext uri="{FF2B5EF4-FFF2-40B4-BE49-F238E27FC236}">
                <a16:creationId xmlns:a16="http://schemas.microsoft.com/office/drawing/2014/main" id="{879D831F-E450-6AA5-9917-8B14BA5FCC1F}"/>
              </a:ext>
            </a:extLst>
          </p:cNvPr>
          <p:cNvSpPr txBox="1"/>
          <p:nvPr/>
        </p:nvSpPr>
        <p:spPr>
          <a:xfrm>
            <a:off x="7555833" y="1708787"/>
            <a:ext cx="3288632" cy="1127553"/>
          </a:xfrm>
          <a:prstGeom prst="rect">
            <a:avLst/>
          </a:prstGeom>
          <a:noFill/>
        </p:spPr>
        <p:txBody>
          <a:bodyPr wrap="square">
            <a:spAutoFit/>
          </a:bodyPr>
          <a:lstStyle/>
          <a:p>
            <a:pPr lvl="0">
              <a:lnSpc>
                <a:spcPct val="125000"/>
              </a:lnSpc>
              <a:spcAft>
                <a:spcPts val="600"/>
              </a:spcAft>
            </a:pPr>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ECO-CULTURAL TOURISM</a:t>
            </a:r>
            <a:endPar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 name="TextBox 18">
            <a:extLst>
              <a:ext uri="{FF2B5EF4-FFF2-40B4-BE49-F238E27FC236}">
                <a16:creationId xmlns:a16="http://schemas.microsoft.com/office/drawing/2014/main" id="{7E14EDDB-827E-3E59-9A87-FFBEBE2FB4F1}"/>
              </a:ext>
            </a:extLst>
          </p:cNvPr>
          <p:cNvSpPr txBox="1"/>
          <p:nvPr/>
        </p:nvSpPr>
        <p:spPr>
          <a:xfrm>
            <a:off x="3360821" y="3026390"/>
            <a:ext cx="3529263" cy="985398"/>
          </a:xfrm>
          <a:prstGeom prst="rect">
            <a:avLst/>
          </a:prstGeom>
          <a:noFill/>
        </p:spPr>
        <p:txBody>
          <a:bodyPr wrap="square">
            <a:spAutoFit/>
          </a:bodyPr>
          <a:lstStyle/>
          <a:p>
            <a:pPr>
              <a:lnSpc>
                <a:spcPct val="125000"/>
              </a:lnSpc>
            </a:pPr>
            <a:r>
              <a:rPr lang="en-US" sz="1600" dirty="0">
                <a:solidFill>
                  <a:srgbClr val="6B801F"/>
                </a:solidFill>
              </a:rPr>
              <a:t>Primary focus is on the conservation and appreciation of natural environments and biodiversity.</a:t>
            </a:r>
          </a:p>
        </p:txBody>
      </p:sp>
      <p:sp>
        <p:nvSpPr>
          <p:cNvPr id="20" name="TextBox 19">
            <a:extLst>
              <a:ext uri="{FF2B5EF4-FFF2-40B4-BE49-F238E27FC236}">
                <a16:creationId xmlns:a16="http://schemas.microsoft.com/office/drawing/2014/main" id="{44F7667E-8B45-2AA6-38EC-D1CE807BDB6E}"/>
              </a:ext>
            </a:extLst>
          </p:cNvPr>
          <p:cNvSpPr txBox="1"/>
          <p:nvPr/>
        </p:nvSpPr>
        <p:spPr>
          <a:xfrm>
            <a:off x="7555833" y="3026390"/>
            <a:ext cx="4098756" cy="1293175"/>
          </a:xfrm>
          <a:prstGeom prst="rect">
            <a:avLst/>
          </a:prstGeom>
          <a:noFill/>
        </p:spPr>
        <p:txBody>
          <a:bodyPr wrap="square" lIns="90000">
            <a:spAutoFit/>
          </a:bodyPr>
          <a:lstStyle/>
          <a:p>
            <a:pPr>
              <a:lnSpc>
                <a:spcPct val="125000"/>
              </a:lnSpc>
            </a:pPr>
            <a:r>
              <a:rPr lang="en-US" sz="1600" dirty="0">
                <a:solidFill>
                  <a:srgbClr val="6B801F"/>
                </a:solidFill>
              </a:rPr>
              <a:t>Eco-cultural tourism combines the environmental focus of ecotourism with an emphasis on the preservation and celebration of local cultures and heritage.</a:t>
            </a:r>
          </a:p>
        </p:txBody>
      </p:sp>
      <p:sp>
        <p:nvSpPr>
          <p:cNvPr id="22" name="TextBox 21">
            <a:extLst>
              <a:ext uri="{FF2B5EF4-FFF2-40B4-BE49-F238E27FC236}">
                <a16:creationId xmlns:a16="http://schemas.microsoft.com/office/drawing/2014/main" id="{5D25A80C-8E01-067A-B73F-47B7451D0E18}"/>
              </a:ext>
            </a:extLst>
          </p:cNvPr>
          <p:cNvSpPr txBox="1"/>
          <p:nvPr/>
        </p:nvSpPr>
        <p:spPr>
          <a:xfrm>
            <a:off x="3360821" y="4783000"/>
            <a:ext cx="3529263" cy="985398"/>
          </a:xfrm>
          <a:prstGeom prst="rect">
            <a:avLst/>
          </a:prstGeom>
          <a:noFill/>
        </p:spPr>
        <p:txBody>
          <a:bodyPr wrap="square">
            <a:spAutoFit/>
          </a:bodyPr>
          <a:lstStyle/>
          <a:p>
            <a:pPr>
              <a:lnSpc>
                <a:spcPct val="125000"/>
              </a:lnSpc>
            </a:pPr>
            <a:r>
              <a:rPr lang="en-US" sz="1600" dirty="0">
                <a:solidFill>
                  <a:srgbClr val="6B801F"/>
                </a:solidFill>
              </a:rPr>
              <a:t>Ecotourism may include some cultural elements, but they are not the primary focus.</a:t>
            </a:r>
          </a:p>
        </p:txBody>
      </p:sp>
      <p:sp>
        <p:nvSpPr>
          <p:cNvPr id="23" name="TextBox 22">
            <a:extLst>
              <a:ext uri="{FF2B5EF4-FFF2-40B4-BE49-F238E27FC236}">
                <a16:creationId xmlns:a16="http://schemas.microsoft.com/office/drawing/2014/main" id="{2BF03C14-7604-8FED-113F-A84AE1B8DB93}"/>
              </a:ext>
            </a:extLst>
          </p:cNvPr>
          <p:cNvSpPr txBox="1"/>
          <p:nvPr/>
        </p:nvSpPr>
        <p:spPr>
          <a:xfrm>
            <a:off x="7555833" y="4783000"/>
            <a:ext cx="4098756" cy="1293175"/>
          </a:xfrm>
          <a:prstGeom prst="rect">
            <a:avLst/>
          </a:prstGeom>
          <a:noFill/>
        </p:spPr>
        <p:txBody>
          <a:bodyPr wrap="square" lIns="90000">
            <a:spAutoFit/>
          </a:bodyPr>
          <a:lstStyle/>
          <a:p>
            <a:pPr>
              <a:lnSpc>
                <a:spcPct val="125000"/>
              </a:lnSpc>
            </a:pPr>
            <a:r>
              <a:rPr lang="en-US" sz="1600" dirty="0">
                <a:solidFill>
                  <a:srgbClr val="6B801F"/>
                </a:solidFill>
              </a:rPr>
              <a:t>Eco-cultural tourism actively seeks to showcase and protect local cultures, traditions, arts, crafts, and heritage sites as an integral part of the tourism experience.</a:t>
            </a:r>
          </a:p>
        </p:txBody>
      </p:sp>
      <p:sp>
        <p:nvSpPr>
          <p:cNvPr id="24" name="TextBox 23">
            <a:extLst>
              <a:ext uri="{FF2B5EF4-FFF2-40B4-BE49-F238E27FC236}">
                <a16:creationId xmlns:a16="http://schemas.microsoft.com/office/drawing/2014/main" id="{639B2D20-E5EA-ACC4-1132-B8605E438240}"/>
              </a:ext>
            </a:extLst>
          </p:cNvPr>
          <p:cNvSpPr txBox="1"/>
          <p:nvPr/>
        </p:nvSpPr>
        <p:spPr>
          <a:xfrm>
            <a:off x="537411" y="4686755"/>
            <a:ext cx="2253915" cy="1127553"/>
          </a:xfrm>
          <a:prstGeom prst="rect">
            <a:avLst/>
          </a:prstGeom>
          <a:noFill/>
        </p:spPr>
        <p:txBody>
          <a:bodyPr wrap="square">
            <a:spAutoFit/>
          </a:bodyPr>
          <a:lstStyle/>
          <a:p>
            <a:pPr lvl="0">
              <a:lnSpc>
                <a:spcPct val="125000"/>
              </a:lnSpc>
              <a:spcAft>
                <a:spcPts val="600"/>
              </a:spcAft>
            </a:pPr>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CULTURAL ASPECTS</a:t>
            </a:r>
            <a:endPar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42765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9" name="Google Shape;249;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it-IT"/>
              <a:t>3</a:t>
            </a:fld>
            <a:endParaRPr/>
          </a:p>
        </p:txBody>
      </p:sp>
      <p:pic>
        <p:nvPicPr>
          <p:cNvPr id="5" name="Picture 4" descr="A cartoon of a landscape with buildings and trees&#10;&#10;Description automatically generated">
            <a:extLst>
              <a:ext uri="{FF2B5EF4-FFF2-40B4-BE49-F238E27FC236}">
                <a16:creationId xmlns:a16="http://schemas.microsoft.com/office/drawing/2014/main" id="{89493D86-1F79-BB51-A080-585025DF546C}"/>
              </a:ext>
            </a:extLst>
          </p:cNvPr>
          <p:cNvPicPr>
            <a:picLocks noChangeAspect="1"/>
          </p:cNvPicPr>
          <p:nvPr/>
        </p:nvPicPr>
        <p:blipFill>
          <a:blip r:embed="rId3"/>
          <a:stretch>
            <a:fillRect/>
          </a:stretch>
        </p:blipFill>
        <p:spPr>
          <a:xfrm>
            <a:off x="2467" y="0"/>
            <a:ext cx="12187066" cy="6858000"/>
          </a:xfrm>
          <a:prstGeom prst="rect">
            <a:avLst/>
          </a:prstGeom>
        </p:spPr>
      </p:pic>
      <p:sp>
        <p:nvSpPr>
          <p:cNvPr id="6" name="Titolo 1">
            <a:extLst>
              <a:ext uri="{FF2B5EF4-FFF2-40B4-BE49-F238E27FC236}">
                <a16:creationId xmlns:a16="http://schemas.microsoft.com/office/drawing/2014/main" id="{4EC4B4AF-BEA4-B726-24D6-CBF363D9246C}"/>
              </a:ext>
            </a:extLst>
          </p:cNvPr>
          <p:cNvSpPr txBox="1">
            <a:spLocks/>
          </p:cNvSpPr>
          <p:nvPr/>
        </p:nvSpPr>
        <p:spPr>
          <a:xfrm>
            <a:off x="359583" y="109928"/>
            <a:ext cx="1695345" cy="318769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lnSpc>
                <a:spcPct val="100000"/>
              </a:lnSpc>
            </a:pPr>
            <a:r>
              <a:rPr lang="en-GB" sz="20000" b="1" i="0" u="none" strike="noStrike" cap="none" dirty="0">
                <a:solidFill>
                  <a:srgbClr val="2EA6BA"/>
                </a:solidFill>
                <a:latin typeface="Open Sans" panose="020B0606030504020204" pitchFamily="34" charset="0"/>
                <a:ea typeface="Open Sans" panose="020B0606030504020204" pitchFamily="34" charset="0"/>
                <a:cs typeface="Open Sans" panose="020B0606030504020204" pitchFamily="34" charset="0"/>
                <a:sym typeface="Calibri"/>
              </a:rPr>
              <a:t>1</a:t>
            </a:r>
          </a:p>
        </p:txBody>
      </p:sp>
      <p:sp>
        <p:nvSpPr>
          <p:cNvPr id="7" name="Titolo 1">
            <a:extLst>
              <a:ext uri="{FF2B5EF4-FFF2-40B4-BE49-F238E27FC236}">
                <a16:creationId xmlns:a16="http://schemas.microsoft.com/office/drawing/2014/main" id="{B4EB5457-98EC-177A-327A-8C5EE295A9D5}"/>
              </a:ext>
            </a:extLst>
          </p:cNvPr>
          <p:cNvSpPr txBox="1">
            <a:spLocks/>
          </p:cNvSpPr>
          <p:nvPr/>
        </p:nvSpPr>
        <p:spPr>
          <a:xfrm>
            <a:off x="702514" y="1777350"/>
            <a:ext cx="5276255" cy="304055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lnSpc>
                <a:spcPct val="100000"/>
              </a:lnSpc>
            </a:pPr>
            <a:r>
              <a:rPr lang="en-GB" sz="6600" b="1"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Calibri"/>
              </a:rPr>
              <a:t>Sustainable tourism</a:t>
            </a:r>
          </a:p>
        </p:txBody>
      </p:sp>
    </p:spTree>
    <p:extLst>
      <p:ext uri="{BB962C8B-B14F-4D97-AF65-F5344CB8AC3E}">
        <p14:creationId xmlns:p14="http://schemas.microsoft.com/office/powerpoint/2010/main" val="3375701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E8A79BB5-BEF4-EE32-C64D-0F16E203D164}"/>
              </a:ext>
            </a:extLst>
          </p:cNvPr>
          <p:cNvSpPr>
            <a:spLocks noGrp="1"/>
          </p:cNvSpPr>
          <p:nvPr>
            <p:ph type="title"/>
          </p:nvPr>
        </p:nvSpPr>
        <p:spPr>
          <a:xfrm>
            <a:off x="537410" y="365125"/>
            <a:ext cx="10146631" cy="1325563"/>
          </a:xfrm>
        </p:spPr>
        <p:txBody>
          <a:bodyPr wrap="square" anchor="ctr">
            <a:normAutofit/>
          </a:bodyPr>
          <a:lstStyle/>
          <a:p>
            <a:r>
              <a:rPr lang="en-US" b="1" dirty="0">
                <a:solidFill>
                  <a:srgbClr val="6B801F"/>
                </a:solidFill>
              </a:rPr>
              <a:t>Key differences (2)</a:t>
            </a:r>
            <a:endParaRPr lang="it-IT" b="1" dirty="0">
              <a:solidFill>
                <a:srgbClr val="6B801F"/>
              </a:solidFill>
            </a:endParaRPr>
          </a:p>
        </p:txBody>
      </p:sp>
      <p:sp>
        <p:nvSpPr>
          <p:cNvPr id="16" name="TextBox 15">
            <a:extLst>
              <a:ext uri="{FF2B5EF4-FFF2-40B4-BE49-F238E27FC236}">
                <a16:creationId xmlns:a16="http://schemas.microsoft.com/office/drawing/2014/main" id="{2EFABDC7-EF35-5F11-1BAB-BD9C8F2A264E}"/>
              </a:ext>
            </a:extLst>
          </p:cNvPr>
          <p:cNvSpPr txBox="1"/>
          <p:nvPr/>
        </p:nvSpPr>
        <p:spPr>
          <a:xfrm>
            <a:off x="537411" y="2989700"/>
            <a:ext cx="2943726" cy="1127553"/>
          </a:xfrm>
          <a:prstGeom prst="rect">
            <a:avLst/>
          </a:prstGeom>
          <a:noFill/>
        </p:spPr>
        <p:txBody>
          <a:bodyPr wrap="square">
            <a:spAutoFit/>
          </a:bodyPr>
          <a:lstStyle/>
          <a:p>
            <a:pPr lvl="0">
              <a:lnSpc>
                <a:spcPct val="125000"/>
              </a:lnSpc>
              <a:spcAft>
                <a:spcPts val="600"/>
              </a:spcAft>
            </a:pPr>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COMMUNITY INVOLVEMENT</a:t>
            </a:r>
            <a:endPar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TextBox 16">
            <a:extLst>
              <a:ext uri="{FF2B5EF4-FFF2-40B4-BE49-F238E27FC236}">
                <a16:creationId xmlns:a16="http://schemas.microsoft.com/office/drawing/2014/main" id="{48DA3334-6EAB-DB8C-95AD-2381219FB04A}"/>
              </a:ext>
            </a:extLst>
          </p:cNvPr>
          <p:cNvSpPr txBox="1"/>
          <p:nvPr/>
        </p:nvSpPr>
        <p:spPr>
          <a:xfrm>
            <a:off x="3392906" y="1691445"/>
            <a:ext cx="2614863" cy="588944"/>
          </a:xfrm>
          <a:prstGeom prst="rect">
            <a:avLst/>
          </a:prstGeom>
          <a:noFill/>
        </p:spPr>
        <p:txBody>
          <a:bodyPr wrap="square">
            <a:spAutoFit/>
          </a:bodyPr>
          <a:lstStyle/>
          <a:p>
            <a:pPr lvl="0">
              <a:lnSpc>
                <a:spcPct val="125000"/>
              </a:lnSpc>
              <a:spcAft>
                <a:spcPts val="600"/>
              </a:spcAft>
            </a:pPr>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ECOTOURISM</a:t>
            </a:r>
            <a:endPar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 name="TextBox 17">
            <a:extLst>
              <a:ext uri="{FF2B5EF4-FFF2-40B4-BE49-F238E27FC236}">
                <a16:creationId xmlns:a16="http://schemas.microsoft.com/office/drawing/2014/main" id="{879D831F-E450-6AA5-9917-8B14BA5FCC1F}"/>
              </a:ext>
            </a:extLst>
          </p:cNvPr>
          <p:cNvSpPr txBox="1"/>
          <p:nvPr/>
        </p:nvSpPr>
        <p:spPr>
          <a:xfrm>
            <a:off x="7555833" y="1708787"/>
            <a:ext cx="3288632" cy="1127553"/>
          </a:xfrm>
          <a:prstGeom prst="rect">
            <a:avLst/>
          </a:prstGeom>
          <a:noFill/>
        </p:spPr>
        <p:txBody>
          <a:bodyPr wrap="square">
            <a:spAutoFit/>
          </a:bodyPr>
          <a:lstStyle/>
          <a:p>
            <a:pPr lvl="0">
              <a:lnSpc>
                <a:spcPct val="125000"/>
              </a:lnSpc>
              <a:spcAft>
                <a:spcPts val="600"/>
              </a:spcAft>
            </a:pPr>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ECO-CULTURAL TOURISM</a:t>
            </a:r>
            <a:endPar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 name="TextBox 18">
            <a:extLst>
              <a:ext uri="{FF2B5EF4-FFF2-40B4-BE49-F238E27FC236}">
                <a16:creationId xmlns:a16="http://schemas.microsoft.com/office/drawing/2014/main" id="{7E14EDDB-827E-3E59-9A87-FFBEBE2FB4F1}"/>
              </a:ext>
            </a:extLst>
          </p:cNvPr>
          <p:cNvSpPr txBox="1"/>
          <p:nvPr/>
        </p:nvSpPr>
        <p:spPr>
          <a:xfrm>
            <a:off x="3424990" y="3026390"/>
            <a:ext cx="3529263" cy="985398"/>
          </a:xfrm>
          <a:prstGeom prst="rect">
            <a:avLst/>
          </a:prstGeom>
          <a:noFill/>
        </p:spPr>
        <p:txBody>
          <a:bodyPr wrap="square">
            <a:spAutoFit/>
          </a:bodyPr>
          <a:lstStyle/>
          <a:p>
            <a:pPr>
              <a:lnSpc>
                <a:spcPct val="125000"/>
              </a:lnSpc>
            </a:pPr>
            <a:r>
              <a:rPr lang="en-US" sz="1600" dirty="0">
                <a:solidFill>
                  <a:srgbClr val="6B801F"/>
                </a:solidFill>
              </a:rPr>
              <a:t>Ecotourism often involves local communities, but the level of involvement may vary.</a:t>
            </a:r>
          </a:p>
        </p:txBody>
      </p:sp>
      <p:sp>
        <p:nvSpPr>
          <p:cNvPr id="20" name="TextBox 19">
            <a:extLst>
              <a:ext uri="{FF2B5EF4-FFF2-40B4-BE49-F238E27FC236}">
                <a16:creationId xmlns:a16="http://schemas.microsoft.com/office/drawing/2014/main" id="{44F7667E-8B45-2AA6-38EC-D1CE807BDB6E}"/>
              </a:ext>
            </a:extLst>
          </p:cNvPr>
          <p:cNvSpPr txBox="1"/>
          <p:nvPr/>
        </p:nvSpPr>
        <p:spPr>
          <a:xfrm>
            <a:off x="7555833" y="3026390"/>
            <a:ext cx="4098756" cy="1600951"/>
          </a:xfrm>
          <a:prstGeom prst="rect">
            <a:avLst/>
          </a:prstGeom>
          <a:noFill/>
        </p:spPr>
        <p:txBody>
          <a:bodyPr wrap="square" lIns="90000">
            <a:spAutoFit/>
          </a:bodyPr>
          <a:lstStyle/>
          <a:p>
            <a:pPr>
              <a:lnSpc>
                <a:spcPct val="125000"/>
              </a:lnSpc>
            </a:pPr>
            <a:r>
              <a:rPr lang="en-US" sz="1600" dirty="0">
                <a:solidFill>
                  <a:srgbClr val="6B801F"/>
                </a:solidFill>
              </a:rPr>
              <a:t>Eco-cultural tourism places a strong emphasis on community participation, empowerment, and the equitable distribution of tourism benefits among local people.</a:t>
            </a:r>
          </a:p>
        </p:txBody>
      </p:sp>
      <p:sp>
        <p:nvSpPr>
          <p:cNvPr id="22" name="TextBox 21">
            <a:extLst>
              <a:ext uri="{FF2B5EF4-FFF2-40B4-BE49-F238E27FC236}">
                <a16:creationId xmlns:a16="http://schemas.microsoft.com/office/drawing/2014/main" id="{5D25A80C-8E01-067A-B73F-47B7451D0E18}"/>
              </a:ext>
            </a:extLst>
          </p:cNvPr>
          <p:cNvSpPr txBox="1"/>
          <p:nvPr/>
        </p:nvSpPr>
        <p:spPr>
          <a:xfrm>
            <a:off x="3424990" y="4783000"/>
            <a:ext cx="3529263" cy="985398"/>
          </a:xfrm>
          <a:prstGeom prst="rect">
            <a:avLst/>
          </a:prstGeom>
          <a:noFill/>
        </p:spPr>
        <p:txBody>
          <a:bodyPr wrap="square">
            <a:spAutoFit/>
          </a:bodyPr>
          <a:lstStyle/>
          <a:p>
            <a:pPr>
              <a:lnSpc>
                <a:spcPct val="125000"/>
              </a:lnSpc>
            </a:pPr>
            <a:r>
              <a:rPr lang="en-US" sz="1600" dirty="0">
                <a:solidFill>
                  <a:srgbClr val="6B801F"/>
                </a:solidFill>
              </a:rPr>
              <a:t>Ecotourism experiences are primarily nature-based, such as wildlife viewing and hiking.</a:t>
            </a:r>
          </a:p>
        </p:txBody>
      </p:sp>
      <p:sp>
        <p:nvSpPr>
          <p:cNvPr id="23" name="TextBox 22">
            <a:extLst>
              <a:ext uri="{FF2B5EF4-FFF2-40B4-BE49-F238E27FC236}">
                <a16:creationId xmlns:a16="http://schemas.microsoft.com/office/drawing/2014/main" id="{2BF03C14-7604-8FED-113F-A84AE1B8DB93}"/>
              </a:ext>
            </a:extLst>
          </p:cNvPr>
          <p:cNvSpPr txBox="1"/>
          <p:nvPr/>
        </p:nvSpPr>
        <p:spPr>
          <a:xfrm>
            <a:off x="7555833" y="4783000"/>
            <a:ext cx="4098756" cy="1600951"/>
          </a:xfrm>
          <a:prstGeom prst="rect">
            <a:avLst/>
          </a:prstGeom>
          <a:noFill/>
        </p:spPr>
        <p:txBody>
          <a:bodyPr wrap="square" lIns="90000">
            <a:spAutoFit/>
          </a:bodyPr>
          <a:lstStyle/>
          <a:p>
            <a:pPr>
              <a:lnSpc>
                <a:spcPct val="125000"/>
              </a:lnSpc>
            </a:pPr>
            <a:r>
              <a:rPr lang="en-US" sz="1600" dirty="0">
                <a:solidFill>
                  <a:srgbClr val="6B801F"/>
                </a:solidFill>
              </a:rPr>
              <a:t>Eco-cultural tourism offers a mix of natural and cultural experiences, including visits to heritage sites, exploring natural landscape, participating in traditional activities, and engaging with local communities.</a:t>
            </a:r>
          </a:p>
        </p:txBody>
      </p:sp>
      <p:sp>
        <p:nvSpPr>
          <p:cNvPr id="24" name="TextBox 23">
            <a:extLst>
              <a:ext uri="{FF2B5EF4-FFF2-40B4-BE49-F238E27FC236}">
                <a16:creationId xmlns:a16="http://schemas.microsoft.com/office/drawing/2014/main" id="{639B2D20-E5EA-ACC4-1132-B8605E438240}"/>
              </a:ext>
            </a:extLst>
          </p:cNvPr>
          <p:cNvSpPr txBox="1"/>
          <p:nvPr/>
        </p:nvSpPr>
        <p:spPr>
          <a:xfrm>
            <a:off x="537411" y="4686755"/>
            <a:ext cx="2687052" cy="588944"/>
          </a:xfrm>
          <a:prstGeom prst="rect">
            <a:avLst/>
          </a:prstGeom>
          <a:noFill/>
        </p:spPr>
        <p:txBody>
          <a:bodyPr wrap="square">
            <a:spAutoFit/>
          </a:bodyPr>
          <a:lstStyle/>
          <a:p>
            <a:pPr lvl="0">
              <a:lnSpc>
                <a:spcPct val="125000"/>
              </a:lnSpc>
              <a:spcAft>
                <a:spcPts val="600"/>
              </a:spcAft>
            </a:pPr>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EXPERIENCES</a:t>
            </a:r>
            <a:endPar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1106874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E8A79BB5-BEF4-EE32-C64D-0F16E203D164}"/>
              </a:ext>
            </a:extLst>
          </p:cNvPr>
          <p:cNvSpPr>
            <a:spLocks noGrp="1"/>
          </p:cNvSpPr>
          <p:nvPr>
            <p:ph type="title"/>
          </p:nvPr>
        </p:nvSpPr>
        <p:spPr>
          <a:xfrm>
            <a:off x="537410" y="365125"/>
            <a:ext cx="10146631" cy="1325563"/>
          </a:xfrm>
        </p:spPr>
        <p:txBody>
          <a:bodyPr wrap="square" anchor="ctr">
            <a:normAutofit/>
          </a:bodyPr>
          <a:lstStyle/>
          <a:p>
            <a:r>
              <a:rPr lang="en-US" b="1" dirty="0">
                <a:solidFill>
                  <a:srgbClr val="6B801F"/>
                </a:solidFill>
              </a:rPr>
              <a:t>Key differences (3)</a:t>
            </a:r>
            <a:endParaRPr lang="it-IT" b="1" dirty="0">
              <a:solidFill>
                <a:srgbClr val="6B801F"/>
              </a:solidFill>
            </a:endParaRPr>
          </a:p>
        </p:txBody>
      </p:sp>
      <p:sp>
        <p:nvSpPr>
          <p:cNvPr id="16" name="TextBox 15">
            <a:extLst>
              <a:ext uri="{FF2B5EF4-FFF2-40B4-BE49-F238E27FC236}">
                <a16:creationId xmlns:a16="http://schemas.microsoft.com/office/drawing/2014/main" id="{2EFABDC7-EF35-5F11-1BAB-BD9C8F2A264E}"/>
              </a:ext>
            </a:extLst>
          </p:cNvPr>
          <p:cNvSpPr txBox="1"/>
          <p:nvPr/>
        </p:nvSpPr>
        <p:spPr>
          <a:xfrm>
            <a:off x="537411" y="2989700"/>
            <a:ext cx="2943726" cy="588944"/>
          </a:xfrm>
          <a:prstGeom prst="rect">
            <a:avLst/>
          </a:prstGeom>
          <a:noFill/>
        </p:spPr>
        <p:txBody>
          <a:bodyPr wrap="square">
            <a:spAutoFit/>
          </a:bodyPr>
          <a:lstStyle/>
          <a:p>
            <a:pPr lvl="0">
              <a:lnSpc>
                <a:spcPct val="125000"/>
              </a:lnSpc>
              <a:spcAft>
                <a:spcPts val="600"/>
              </a:spcAft>
            </a:pPr>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EDUCATION</a:t>
            </a:r>
            <a:endPar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TextBox 16">
            <a:extLst>
              <a:ext uri="{FF2B5EF4-FFF2-40B4-BE49-F238E27FC236}">
                <a16:creationId xmlns:a16="http://schemas.microsoft.com/office/drawing/2014/main" id="{48DA3334-6EAB-DB8C-95AD-2381219FB04A}"/>
              </a:ext>
            </a:extLst>
          </p:cNvPr>
          <p:cNvSpPr txBox="1"/>
          <p:nvPr/>
        </p:nvSpPr>
        <p:spPr>
          <a:xfrm>
            <a:off x="3392906" y="1691445"/>
            <a:ext cx="2614863" cy="588944"/>
          </a:xfrm>
          <a:prstGeom prst="rect">
            <a:avLst/>
          </a:prstGeom>
          <a:noFill/>
        </p:spPr>
        <p:txBody>
          <a:bodyPr wrap="square">
            <a:spAutoFit/>
          </a:bodyPr>
          <a:lstStyle/>
          <a:p>
            <a:pPr lvl="0">
              <a:lnSpc>
                <a:spcPct val="125000"/>
              </a:lnSpc>
              <a:spcAft>
                <a:spcPts val="600"/>
              </a:spcAft>
            </a:pPr>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ECOTOURISM</a:t>
            </a:r>
            <a:endPar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 name="TextBox 17">
            <a:extLst>
              <a:ext uri="{FF2B5EF4-FFF2-40B4-BE49-F238E27FC236}">
                <a16:creationId xmlns:a16="http://schemas.microsoft.com/office/drawing/2014/main" id="{879D831F-E450-6AA5-9917-8B14BA5FCC1F}"/>
              </a:ext>
            </a:extLst>
          </p:cNvPr>
          <p:cNvSpPr txBox="1"/>
          <p:nvPr/>
        </p:nvSpPr>
        <p:spPr>
          <a:xfrm>
            <a:off x="7555833" y="1708787"/>
            <a:ext cx="3288632" cy="1127553"/>
          </a:xfrm>
          <a:prstGeom prst="rect">
            <a:avLst/>
          </a:prstGeom>
          <a:noFill/>
        </p:spPr>
        <p:txBody>
          <a:bodyPr wrap="square">
            <a:spAutoFit/>
          </a:bodyPr>
          <a:lstStyle/>
          <a:p>
            <a:pPr lvl="0">
              <a:lnSpc>
                <a:spcPct val="125000"/>
              </a:lnSpc>
              <a:spcAft>
                <a:spcPts val="600"/>
              </a:spcAft>
            </a:pPr>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ECO-CULTURAL TOURISM</a:t>
            </a:r>
            <a:endPar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 name="TextBox 18">
            <a:extLst>
              <a:ext uri="{FF2B5EF4-FFF2-40B4-BE49-F238E27FC236}">
                <a16:creationId xmlns:a16="http://schemas.microsoft.com/office/drawing/2014/main" id="{7E14EDDB-827E-3E59-9A87-FFBEBE2FB4F1}"/>
              </a:ext>
            </a:extLst>
          </p:cNvPr>
          <p:cNvSpPr txBox="1"/>
          <p:nvPr/>
        </p:nvSpPr>
        <p:spPr>
          <a:xfrm>
            <a:off x="3424990" y="3026390"/>
            <a:ext cx="3529263" cy="1600951"/>
          </a:xfrm>
          <a:prstGeom prst="rect">
            <a:avLst/>
          </a:prstGeom>
          <a:noFill/>
        </p:spPr>
        <p:txBody>
          <a:bodyPr wrap="square">
            <a:spAutoFit/>
          </a:bodyPr>
          <a:lstStyle/>
          <a:p>
            <a:pPr>
              <a:lnSpc>
                <a:spcPct val="125000"/>
              </a:lnSpc>
            </a:pPr>
            <a:r>
              <a:rPr lang="en-US" sz="1600" dirty="0">
                <a:solidFill>
                  <a:srgbClr val="6B801F"/>
                </a:solidFill>
              </a:rPr>
              <a:t>Ecotourism emphasizes environmental education and awareness, teaching visitors about conservation and responsible travel practices.</a:t>
            </a:r>
          </a:p>
        </p:txBody>
      </p:sp>
      <p:sp>
        <p:nvSpPr>
          <p:cNvPr id="20" name="TextBox 19">
            <a:extLst>
              <a:ext uri="{FF2B5EF4-FFF2-40B4-BE49-F238E27FC236}">
                <a16:creationId xmlns:a16="http://schemas.microsoft.com/office/drawing/2014/main" id="{44F7667E-8B45-2AA6-38EC-D1CE807BDB6E}"/>
              </a:ext>
            </a:extLst>
          </p:cNvPr>
          <p:cNvSpPr txBox="1"/>
          <p:nvPr/>
        </p:nvSpPr>
        <p:spPr>
          <a:xfrm>
            <a:off x="7555833" y="3026390"/>
            <a:ext cx="4098756" cy="1600951"/>
          </a:xfrm>
          <a:prstGeom prst="rect">
            <a:avLst/>
          </a:prstGeom>
          <a:noFill/>
        </p:spPr>
        <p:txBody>
          <a:bodyPr wrap="square" lIns="90000">
            <a:spAutoFit/>
          </a:bodyPr>
          <a:lstStyle/>
          <a:p>
            <a:pPr>
              <a:lnSpc>
                <a:spcPct val="125000"/>
              </a:lnSpc>
            </a:pPr>
            <a:r>
              <a:rPr lang="en-US" sz="1600" dirty="0">
                <a:solidFill>
                  <a:srgbClr val="6B801F"/>
                </a:solidFill>
              </a:rPr>
              <a:t>Eco-cultural tourism incorporates both environmental and cultural education, promoting a deeper understanding and appreciation of the connections between nature and culture.</a:t>
            </a:r>
          </a:p>
        </p:txBody>
      </p:sp>
      <p:sp>
        <p:nvSpPr>
          <p:cNvPr id="22" name="TextBox 21">
            <a:extLst>
              <a:ext uri="{FF2B5EF4-FFF2-40B4-BE49-F238E27FC236}">
                <a16:creationId xmlns:a16="http://schemas.microsoft.com/office/drawing/2014/main" id="{5D25A80C-8E01-067A-B73F-47B7451D0E18}"/>
              </a:ext>
            </a:extLst>
          </p:cNvPr>
          <p:cNvSpPr txBox="1"/>
          <p:nvPr/>
        </p:nvSpPr>
        <p:spPr>
          <a:xfrm>
            <a:off x="3424990" y="4783000"/>
            <a:ext cx="3529263" cy="1293175"/>
          </a:xfrm>
          <a:prstGeom prst="rect">
            <a:avLst/>
          </a:prstGeom>
          <a:noFill/>
        </p:spPr>
        <p:txBody>
          <a:bodyPr wrap="square">
            <a:spAutoFit/>
          </a:bodyPr>
          <a:lstStyle/>
          <a:p>
            <a:pPr>
              <a:lnSpc>
                <a:spcPct val="125000"/>
              </a:lnSpc>
            </a:pPr>
            <a:r>
              <a:rPr lang="en-US" sz="1600" dirty="0">
                <a:solidFill>
                  <a:srgbClr val="6B801F"/>
                </a:solidFill>
              </a:rPr>
              <a:t>Both ecotourism and eco-cultural tourism aim to minimize negative environmental impacts and support conservation efforts.</a:t>
            </a:r>
          </a:p>
        </p:txBody>
      </p:sp>
      <p:sp>
        <p:nvSpPr>
          <p:cNvPr id="23" name="TextBox 22">
            <a:extLst>
              <a:ext uri="{FF2B5EF4-FFF2-40B4-BE49-F238E27FC236}">
                <a16:creationId xmlns:a16="http://schemas.microsoft.com/office/drawing/2014/main" id="{2BF03C14-7604-8FED-113F-A84AE1B8DB93}"/>
              </a:ext>
            </a:extLst>
          </p:cNvPr>
          <p:cNvSpPr txBox="1"/>
          <p:nvPr/>
        </p:nvSpPr>
        <p:spPr>
          <a:xfrm>
            <a:off x="7555833" y="4783000"/>
            <a:ext cx="4098756" cy="1293175"/>
          </a:xfrm>
          <a:prstGeom prst="rect">
            <a:avLst/>
          </a:prstGeom>
          <a:noFill/>
        </p:spPr>
        <p:txBody>
          <a:bodyPr wrap="square" lIns="90000">
            <a:spAutoFit/>
          </a:bodyPr>
          <a:lstStyle/>
          <a:p>
            <a:pPr>
              <a:lnSpc>
                <a:spcPct val="125000"/>
              </a:lnSpc>
            </a:pPr>
            <a:r>
              <a:rPr lang="en-US" sz="1600" dirty="0">
                <a:solidFill>
                  <a:srgbClr val="6B801F"/>
                </a:solidFill>
              </a:rPr>
              <a:t>Eco-cultural tourism extends sustainability principles to include the preservation and promotion of cultural heritage and the well-being of local communities.</a:t>
            </a:r>
            <a:endParaRPr lang="it-IT" sz="1600" dirty="0">
              <a:solidFill>
                <a:srgbClr val="6B801F"/>
              </a:solidFill>
            </a:endParaRPr>
          </a:p>
        </p:txBody>
      </p:sp>
      <p:sp>
        <p:nvSpPr>
          <p:cNvPr id="24" name="TextBox 23">
            <a:extLst>
              <a:ext uri="{FF2B5EF4-FFF2-40B4-BE49-F238E27FC236}">
                <a16:creationId xmlns:a16="http://schemas.microsoft.com/office/drawing/2014/main" id="{639B2D20-E5EA-ACC4-1132-B8605E438240}"/>
              </a:ext>
            </a:extLst>
          </p:cNvPr>
          <p:cNvSpPr txBox="1"/>
          <p:nvPr/>
        </p:nvSpPr>
        <p:spPr>
          <a:xfrm>
            <a:off x="537411" y="4758944"/>
            <a:ext cx="2687052" cy="518027"/>
          </a:xfrm>
          <a:prstGeom prst="rect">
            <a:avLst/>
          </a:prstGeom>
          <a:noFill/>
        </p:spPr>
        <p:txBody>
          <a:bodyPr wrap="square">
            <a:spAutoFit/>
          </a:bodyPr>
          <a:lstStyle/>
          <a:p>
            <a:pPr lvl="0">
              <a:lnSpc>
                <a:spcPct val="125000"/>
              </a:lnSpc>
              <a:spcAft>
                <a:spcPts val="600"/>
              </a:spcAft>
            </a:pPr>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SUSTAINABILITY</a:t>
            </a:r>
            <a:endParaRPr lang="en-US" sz="12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755890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E8A79BB5-BEF4-EE32-C64D-0F16E203D164}"/>
              </a:ext>
            </a:extLst>
          </p:cNvPr>
          <p:cNvSpPr>
            <a:spLocks noGrp="1"/>
          </p:cNvSpPr>
          <p:nvPr>
            <p:ph type="title"/>
          </p:nvPr>
        </p:nvSpPr>
        <p:spPr>
          <a:xfrm>
            <a:off x="537410" y="342905"/>
            <a:ext cx="9063789" cy="471424"/>
          </a:xfrm>
        </p:spPr>
        <p:txBody>
          <a:bodyPr wrap="square" anchor="ctr">
            <a:normAutofit/>
          </a:bodyPr>
          <a:lstStyle/>
          <a:p>
            <a:r>
              <a:rPr lang="en-US" sz="2000" b="1" dirty="0">
                <a:solidFill>
                  <a:srgbClr val="6B801F"/>
                </a:solidFill>
              </a:rPr>
              <a:t>EXAMPLES OF ECO-CULTURAL TOURISM PRACTICES IN EUROPE 1</a:t>
            </a:r>
            <a:endParaRPr lang="it-IT" b="1" dirty="0">
              <a:solidFill>
                <a:srgbClr val="6B801F"/>
              </a:solidFill>
            </a:endParaRPr>
          </a:p>
        </p:txBody>
      </p:sp>
      <p:sp>
        <p:nvSpPr>
          <p:cNvPr id="2" name="TextBox 1">
            <a:extLst>
              <a:ext uri="{FF2B5EF4-FFF2-40B4-BE49-F238E27FC236}">
                <a16:creationId xmlns:a16="http://schemas.microsoft.com/office/drawing/2014/main" id="{A712C585-FC5C-4C66-C9BD-25D2AC86BE9B}"/>
              </a:ext>
            </a:extLst>
          </p:cNvPr>
          <p:cNvSpPr txBox="1"/>
          <p:nvPr/>
        </p:nvSpPr>
        <p:spPr>
          <a:xfrm>
            <a:off x="513346" y="2306477"/>
            <a:ext cx="8301791" cy="3288016"/>
          </a:xfrm>
          <a:prstGeom prst="rect">
            <a:avLst/>
          </a:prstGeom>
          <a:noFill/>
        </p:spPr>
        <p:txBody>
          <a:bodyPr wrap="square">
            <a:spAutoFit/>
          </a:bodyPr>
          <a:lstStyle/>
          <a:p>
            <a:pPr marL="114300" lvl="0">
              <a:lnSpc>
                <a:spcPct val="125000"/>
              </a:lnSpc>
            </a:pPr>
            <a:r>
              <a:rPr lang="en-US" sz="2400" dirty="0">
                <a:solidFill>
                  <a:srgbClr val="6B801F"/>
                </a:solidFill>
                <a:latin typeface="Open Sans" panose="020B0606030504020204" pitchFamily="34" charset="0"/>
                <a:ea typeface="Open Sans" panose="020B0606030504020204" pitchFamily="34" charset="0"/>
                <a:cs typeface="Open Sans" panose="020B0606030504020204" pitchFamily="34" charset="0"/>
              </a:rPr>
              <a:t>The Sami people, an indigenous group in northern Scandinavia (Norway, Sweden, and Finland), offer eco-cultural tourism experiences that showcase their traditional way of life and connection to nature.</a:t>
            </a:r>
          </a:p>
          <a:p>
            <a:pPr marL="114300" lvl="0">
              <a:lnSpc>
                <a:spcPct val="125000"/>
              </a:lnSpc>
            </a:pPr>
            <a:r>
              <a:rPr lang="en-US" sz="2400" dirty="0">
                <a:solidFill>
                  <a:srgbClr val="6B801F"/>
                </a:solidFill>
                <a:latin typeface="Open Sans" panose="020B0606030504020204" pitchFamily="34" charset="0"/>
                <a:ea typeface="Open Sans" panose="020B0606030504020204" pitchFamily="34" charset="0"/>
                <a:cs typeface="Open Sans" panose="020B0606030504020204" pitchFamily="34" charset="0"/>
              </a:rPr>
              <a:t>Visitors can stay in traditional Sami tents (</a:t>
            </a:r>
            <a:r>
              <a:rPr lang="en-US" sz="2400" dirty="0" err="1">
                <a:solidFill>
                  <a:srgbClr val="6B801F"/>
                </a:solidFill>
                <a:latin typeface="Open Sans" panose="020B0606030504020204" pitchFamily="34" charset="0"/>
                <a:ea typeface="Open Sans" panose="020B0606030504020204" pitchFamily="34" charset="0"/>
                <a:cs typeface="Open Sans" panose="020B0606030504020204" pitchFamily="34" charset="0"/>
              </a:rPr>
              <a:t>lavvu</a:t>
            </a:r>
            <a:r>
              <a:rPr lang="en-US" sz="2400" dirty="0">
                <a:solidFill>
                  <a:srgbClr val="6B801F"/>
                </a:solidFill>
                <a:latin typeface="Open Sans" panose="020B0606030504020204" pitchFamily="34" charset="0"/>
                <a:ea typeface="Open Sans" panose="020B0606030504020204" pitchFamily="34" charset="0"/>
                <a:cs typeface="Open Sans" panose="020B0606030504020204" pitchFamily="34" charset="0"/>
              </a:rPr>
              <a:t>), participate in reindeer sledding, learn about Sami handicrafts, and taste traditional Sami cuisine.</a:t>
            </a:r>
          </a:p>
        </p:txBody>
      </p:sp>
      <p:sp>
        <p:nvSpPr>
          <p:cNvPr id="3" name="Titolo 4">
            <a:extLst>
              <a:ext uri="{FF2B5EF4-FFF2-40B4-BE49-F238E27FC236}">
                <a16:creationId xmlns:a16="http://schemas.microsoft.com/office/drawing/2014/main" id="{5D75ADC9-C257-4D3D-CCC6-96654105F3C0}"/>
              </a:ext>
            </a:extLst>
          </p:cNvPr>
          <p:cNvSpPr txBox="1">
            <a:spLocks/>
          </p:cNvSpPr>
          <p:nvPr/>
        </p:nvSpPr>
        <p:spPr>
          <a:xfrm>
            <a:off x="537410" y="674896"/>
            <a:ext cx="9063789" cy="1631581"/>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b="1" dirty="0">
                <a:solidFill>
                  <a:srgbClr val="6B801F"/>
                </a:solidFill>
              </a:rPr>
              <a:t>Sami Eco-Cultural Tourism (Scandinavia)</a:t>
            </a:r>
            <a:endParaRPr lang="it-IT" sz="8000" b="1" dirty="0">
              <a:solidFill>
                <a:srgbClr val="6B801F"/>
              </a:solidFill>
            </a:endParaRPr>
          </a:p>
        </p:txBody>
      </p:sp>
      <p:pic>
        <p:nvPicPr>
          <p:cNvPr id="7" name="Picture 6">
            <a:extLst>
              <a:ext uri="{FF2B5EF4-FFF2-40B4-BE49-F238E27FC236}">
                <a16:creationId xmlns:a16="http://schemas.microsoft.com/office/drawing/2014/main" id="{BF7F4337-E0EE-B7E9-7A0F-582A8FC7C17E}"/>
              </a:ext>
            </a:extLst>
          </p:cNvPr>
          <p:cNvPicPr>
            <a:picLocks noChangeAspect="1"/>
          </p:cNvPicPr>
          <p:nvPr/>
        </p:nvPicPr>
        <p:blipFill>
          <a:blip r:embed="rId2"/>
          <a:stretch>
            <a:fillRect/>
          </a:stretch>
        </p:blipFill>
        <p:spPr>
          <a:xfrm>
            <a:off x="5510463" y="2234441"/>
            <a:ext cx="9691437" cy="4845719"/>
          </a:xfrm>
          <a:prstGeom prst="rect">
            <a:avLst/>
          </a:prstGeom>
        </p:spPr>
      </p:pic>
    </p:spTree>
    <p:extLst>
      <p:ext uri="{BB962C8B-B14F-4D97-AF65-F5344CB8AC3E}">
        <p14:creationId xmlns:p14="http://schemas.microsoft.com/office/powerpoint/2010/main" val="17786962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E8A79BB5-BEF4-EE32-C64D-0F16E203D164}"/>
              </a:ext>
            </a:extLst>
          </p:cNvPr>
          <p:cNvSpPr>
            <a:spLocks noGrp="1"/>
          </p:cNvSpPr>
          <p:nvPr>
            <p:ph type="title"/>
          </p:nvPr>
        </p:nvSpPr>
        <p:spPr>
          <a:xfrm>
            <a:off x="537410" y="342905"/>
            <a:ext cx="9063789" cy="471424"/>
          </a:xfrm>
        </p:spPr>
        <p:txBody>
          <a:bodyPr wrap="square" anchor="ctr">
            <a:normAutofit/>
          </a:bodyPr>
          <a:lstStyle/>
          <a:p>
            <a:r>
              <a:rPr lang="en-US" sz="2000" b="1" dirty="0">
                <a:solidFill>
                  <a:srgbClr val="6B801F"/>
                </a:solidFill>
              </a:rPr>
              <a:t>EXAMPLES OF ECO-CULTURAL TOURISM PRACTICES IN EUROPE 2</a:t>
            </a:r>
            <a:endParaRPr lang="it-IT" b="1" dirty="0">
              <a:solidFill>
                <a:srgbClr val="6B801F"/>
              </a:solidFill>
            </a:endParaRPr>
          </a:p>
        </p:txBody>
      </p:sp>
      <p:sp>
        <p:nvSpPr>
          <p:cNvPr id="2" name="TextBox 1">
            <a:extLst>
              <a:ext uri="{FF2B5EF4-FFF2-40B4-BE49-F238E27FC236}">
                <a16:creationId xmlns:a16="http://schemas.microsoft.com/office/drawing/2014/main" id="{A712C585-FC5C-4C66-C9BD-25D2AC86BE9B}"/>
              </a:ext>
            </a:extLst>
          </p:cNvPr>
          <p:cNvSpPr txBox="1"/>
          <p:nvPr/>
        </p:nvSpPr>
        <p:spPr>
          <a:xfrm>
            <a:off x="513347" y="2306477"/>
            <a:ext cx="7411453" cy="3826625"/>
          </a:xfrm>
          <a:prstGeom prst="rect">
            <a:avLst/>
          </a:prstGeom>
          <a:noFill/>
        </p:spPr>
        <p:txBody>
          <a:bodyPr wrap="square">
            <a:spAutoFit/>
          </a:bodyPr>
          <a:lstStyle/>
          <a:p>
            <a:pPr marL="114300" lvl="0">
              <a:lnSpc>
                <a:spcPct val="125000"/>
              </a:lnSpc>
              <a:spcAft>
                <a:spcPts val="600"/>
              </a:spcAft>
            </a:pPr>
            <a:r>
              <a:rPr lang="en-US" sz="2400" dirty="0" err="1">
                <a:solidFill>
                  <a:srgbClr val="6B801F"/>
                </a:solidFill>
                <a:latin typeface="Open Sans" panose="020B0606030504020204" pitchFamily="34" charset="0"/>
                <a:ea typeface="Open Sans" panose="020B0606030504020204" pitchFamily="34" charset="0"/>
                <a:cs typeface="Open Sans" panose="020B0606030504020204" pitchFamily="34" charset="0"/>
              </a:rPr>
              <a:t>Soomaa</a:t>
            </a:r>
            <a:r>
              <a:rPr lang="en-US" sz="2400" dirty="0">
                <a:solidFill>
                  <a:srgbClr val="6B801F"/>
                </a:solidFill>
                <a:latin typeface="Open Sans" panose="020B0606030504020204" pitchFamily="34" charset="0"/>
                <a:ea typeface="Open Sans" panose="020B0606030504020204" pitchFamily="34" charset="0"/>
                <a:cs typeface="Open Sans" panose="020B0606030504020204" pitchFamily="34" charset="0"/>
              </a:rPr>
              <a:t> National Park is known for its unique "fifth season," when the park is flooded, and visitors can explore the landscape by canoe or boat.</a:t>
            </a:r>
          </a:p>
          <a:p>
            <a:pPr marL="114300" lvl="0">
              <a:lnSpc>
                <a:spcPct val="125000"/>
              </a:lnSpc>
              <a:spcAft>
                <a:spcPts val="600"/>
              </a:spcAft>
            </a:pPr>
            <a:r>
              <a:rPr lang="en-US" sz="2400" dirty="0">
                <a:solidFill>
                  <a:srgbClr val="6B801F"/>
                </a:solidFill>
                <a:latin typeface="Open Sans" panose="020B0606030504020204" pitchFamily="34" charset="0"/>
                <a:ea typeface="Open Sans" panose="020B0606030504020204" pitchFamily="34" charset="0"/>
                <a:cs typeface="Open Sans" panose="020B0606030504020204" pitchFamily="34" charset="0"/>
              </a:rPr>
              <a:t>Eco-cultural tourism activities include guided nature walks, learning about traditional crafts like weaving and woodworking, and staying in local guesthouses that promote sustainable practices.</a:t>
            </a:r>
          </a:p>
        </p:txBody>
      </p:sp>
      <p:sp>
        <p:nvSpPr>
          <p:cNvPr id="3" name="Titolo 4">
            <a:extLst>
              <a:ext uri="{FF2B5EF4-FFF2-40B4-BE49-F238E27FC236}">
                <a16:creationId xmlns:a16="http://schemas.microsoft.com/office/drawing/2014/main" id="{5D75ADC9-C257-4D3D-CCC6-96654105F3C0}"/>
              </a:ext>
            </a:extLst>
          </p:cNvPr>
          <p:cNvSpPr txBox="1">
            <a:spLocks/>
          </p:cNvSpPr>
          <p:nvPr/>
        </p:nvSpPr>
        <p:spPr>
          <a:xfrm>
            <a:off x="537410" y="674896"/>
            <a:ext cx="9063789" cy="1631581"/>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b="1" dirty="0" err="1">
                <a:solidFill>
                  <a:srgbClr val="6B801F"/>
                </a:solidFill>
              </a:rPr>
              <a:t>Soomaa</a:t>
            </a:r>
            <a:r>
              <a:rPr lang="en-US" b="1" dirty="0">
                <a:solidFill>
                  <a:srgbClr val="6B801F"/>
                </a:solidFill>
              </a:rPr>
              <a:t> National Park </a:t>
            </a:r>
            <a:br>
              <a:rPr lang="en-US" b="1" dirty="0">
                <a:solidFill>
                  <a:srgbClr val="6B801F"/>
                </a:solidFill>
              </a:rPr>
            </a:br>
            <a:r>
              <a:rPr lang="en-US" b="1" dirty="0">
                <a:solidFill>
                  <a:srgbClr val="6B801F"/>
                </a:solidFill>
              </a:rPr>
              <a:t>(Estonia)</a:t>
            </a:r>
            <a:endParaRPr lang="it-IT" b="1" dirty="0">
              <a:solidFill>
                <a:srgbClr val="6B801F"/>
              </a:solidFill>
            </a:endParaRPr>
          </a:p>
        </p:txBody>
      </p:sp>
      <p:pic>
        <p:nvPicPr>
          <p:cNvPr id="10" name="Picture 9">
            <a:extLst>
              <a:ext uri="{FF2B5EF4-FFF2-40B4-BE49-F238E27FC236}">
                <a16:creationId xmlns:a16="http://schemas.microsoft.com/office/drawing/2014/main" id="{3AF002F3-3CA9-CFBA-93D6-E2309146AB6F}"/>
              </a:ext>
            </a:extLst>
          </p:cNvPr>
          <p:cNvPicPr>
            <a:picLocks noChangeAspect="1"/>
          </p:cNvPicPr>
          <p:nvPr/>
        </p:nvPicPr>
        <p:blipFill>
          <a:blip r:embed="rId2"/>
          <a:stretch>
            <a:fillRect/>
          </a:stretch>
        </p:blipFill>
        <p:spPr>
          <a:xfrm flipH="1">
            <a:off x="7860631" y="-109292"/>
            <a:ext cx="5703697" cy="2924665"/>
          </a:xfrm>
          <a:prstGeom prst="rect">
            <a:avLst/>
          </a:prstGeom>
        </p:spPr>
      </p:pic>
    </p:spTree>
    <p:extLst>
      <p:ext uri="{BB962C8B-B14F-4D97-AF65-F5344CB8AC3E}">
        <p14:creationId xmlns:p14="http://schemas.microsoft.com/office/powerpoint/2010/main" val="14093885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E8A79BB5-BEF4-EE32-C64D-0F16E203D164}"/>
              </a:ext>
            </a:extLst>
          </p:cNvPr>
          <p:cNvSpPr>
            <a:spLocks noGrp="1"/>
          </p:cNvSpPr>
          <p:nvPr>
            <p:ph type="title"/>
          </p:nvPr>
        </p:nvSpPr>
        <p:spPr>
          <a:xfrm>
            <a:off x="537410" y="342905"/>
            <a:ext cx="9063789" cy="471424"/>
          </a:xfrm>
        </p:spPr>
        <p:txBody>
          <a:bodyPr wrap="square" anchor="ctr">
            <a:normAutofit/>
          </a:bodyPr>
          <a:lstStyle/>
          <a:p>
            <a:r>
              <a:rPr lang="en-US" sz="2000" b="1" dirty="0">
                <a:solidFill>
                  <a:srgbClr val="6B801F"/>
                </a:solidFill>
              </a:rPr>
              <a:t>EXAMPLES OF ECO-CULTURAL TOURISM PRACTICES IN EUROPE 3</a:t>
            </a:r>
            <a:endParaRPr lang="it-IT" b="1" dirty="0">
              <a:solidFill>
                <a:srgbClr val="6B801F"/>
              </a:solidFill>
            </a:endParaRPr>
          </a:p>
        </p:txBody>
      </p:sp>
      <p:sp>
        <p:nvSpPr>
          <p:cNvPr id="2" name="TextBox 1">
            <a:extLst>
              <a:ext uri="{FF2B5EF4-FFF2-40B4-BE49-F238E27FC236}">
                <a16:creationId xmlns:a16="http://schemas.microsoft.com/office/drawing/2014/main" id="{A712C585-FC5C-4C66-C9BD-25D2AC86BE9B}"/>
              </a:ext>
            </a:extLst>
          </p:cNvPr>
          <p:cNvSpPr txBox="1"/>
          <p:nvPr/>
        </p:nvSpPr>
        <p:spPr>
          <a:xfrm>
            <a:off x="513346" y="2306477"/>
            <a:ext cx="9240254" cy="2826351"/>
          </a:xfrm>
          <a:prstGeom prst="rect">
            <a:avLst/>
          </a:prstGeom>
          <a:noFill/>
        </p:spPr>
        <p:txBody>
          <a:bodyPr wrap="square">
            <a:spAutoFit/>
          </a:bodyPr>
          <a:lstStyle/>
          <a:p>
            <a:pPr marL="114300" lvl="0">
              <a:lnSpc>
                <a:spcPct val="125000"/>
              </a:lnSpc>
            </a:pPr>
            <a:r>
              <a:rPr lang="en-US" sz="2400" dirty="0">
                <a:solidFill>
                  <a:srgbClr val="6B801F"/>
                </a:solidFill>
                <a:latin typeface="Open Sans" panose="020B0606030504020204" pitchFamily="34" charset="0"/>
                <a:ea typeface="Open Sans" panose="020B0606030504020204" pitchFamily="34" charset="0"/>
                <a:cs typeface="Open Sans" panose="020B0606030504020204" pitchFamily="34" charset="0"/>
              </a:rPr>
              <a:t>Milia Mountain Retreat is an eco-friendly hotel located in a restored traditional Cretan village, promoting sustainable tourism and the preservation of local culture.</a:t>
            </a:r>
          </a:p>
          <a:p>
            <a:pPr marL="114300" lvl="0">
              <a:lnSpc>
                <a:spcPct val="125000"/>
              </a:lnSpc>
            </a:pPr>
            <a:r>
              <a:rPr lang="en-US" sz="2400" dirty="0">
                <a:solidFill>
                  <a:srgbClr val="6B801F"/>
                </a:solidFill>
                <a:latin typeface="Open Sans" panose="020B0606030504020204" pitchFamily="34" charset="0"/>
                <a:ea typeface="Open Sans" panose="020B0606030504020204" pitchFamily="34" charset="0"/>
                <a:cs typeface="Open Sans" panose="020B0606030504020204" pitchFamily="34" charset="0"/>
              </a:rPr>
              <a:t>Visitors can enjoy organic, locally-sourced food, participate in cooking classes, hike through the surrounding nature, and learn about Cretan history and traditions.</a:t>
            </a:r>
          </a:p>
        </p:txBody>
      </p:sp>
      <p:sp>
        <p:nvSpPr>
          <p:cNvPr id="3" name="Titolo 4">
            <a:extLst>
              <a:ext uri="{FF2B5EF4-FFF2-40B4-BE49-F238E27FC236}">
                <a16:creationId xmlns:a16="http://schemas.microsoft.com/office/drawing/2014/main" id="{5D75ADC9-C257-4D3D-CCC6-96654105F3C0}"/>
              </a:ext>
            </a:extLst>
          </p:cNvPr>
          <p:cNvSpPr txBox="1">
            <a:spLocks/>
          </p:cNvSpPr>
          <p:nvPr/>
        </p:nvSpPr>
        <p:spPr>
          <a:xfrm>
            <a:off x="537410" y="674896"/>
            <a:ext cx="9063789" cy="1631581"/>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b="1" dirty="0">
                <a:solidFill>
                  <a:srgbClr val="6B801F"/>
                </a:solidFill>
              </a:rPr>
              <a:t>Milla Mountain Retreat </a:t>
            </a:r>
            <a:br>
              <a:rPr lang="en-US" b="1" dirty="0">
                <a:solidFill>
                  <a:srgbClr val="6B801F"/>
                </a:solidFill>
              </a:rPr>
            </a:br>
            <a:r>
              <a:rPr lang="en-US" b="1" dirty="0">
                <a:solidFill>
                  <a:srgbClr val="6B801F"/>
                </a:solidFill>
              </a:rPr>
              <a:t>(Crete, Greece)</a:t>
            </a:r>
            <a:endParaRPr lang="it-IT" b="1" dirty="0">
              <a:solidFill>
                <a:srgbClr val="6B801F"/>
              </a:solidFill>
            </a:endParaRPr>
          </a:p>
        </p:txBody>
      </p:sp>
    </p:spTree>
    <p:extLst>
      <p:ext uri="{BB962C8B-B14F-4D97-AF65-F5344CB8AC3E}">
        <p14:creationId xmlns:p14="http://schemas.microsoft.com/office/powerpoint/2010/main" val="26058281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E8A79BB5-BEF4-EE32-C64D-0F16E203D164}"/>
              </a:ext>
            </a:extLst>
          </p:cNvPr>
          <p:cNvSpPr>
            <a:spLocks noGrp="1"/>
          </p:cNvSpPr>
          <p:nvPr>
            <p:ph type="title"/>
          </p:nvPr>
        </p:nvSpPr>
        <p:spPr>
          <a:xfrm>
            <a:off x="537410" y="342905"/>
            <a:ext cx="9063789" cy="471424"/>
          </a:xfrm>
        </p:spPr>
        <p:txBody>
          <a:bodyPr wrap="square" anchor="ctr">
            <a:normAutofit/>
          </a:bodyPr>
          <a:lstStyle/>
          <a:p>
            <a:r>
              <a:rPr lang="en-US" sz="2000" b="1" dirty="0">
                <a:solidFill>
                  <a:srgbClr val="6B801F"/>
                </a:solidFill>
              </a:rPr>
              <a:t>EXAMPLES OF ECO-CULTURAL TOURISM PRACTICES IN EUROPE 4</a:t>
            </a:r>
            <a:endParaRPr lang="it-IT" b="1" dirty="0">
              <a:solidFill>
                <a:srgbClr val="6B801F"/>
              </a:solidFill>
            </a:endParaRPr>
          </a:p>
        </p:txBody>
      </p:sp>
      <p:sp>
        <p:nvSpPr>
          <p:cNvPr id="2" name="TextBox 1">
            <a:extLst>
              <a:ext uri="{FF2B5EF4-FFF2-40B4-BE49-F238E27FC236}">
                <a16:creationId xmlns:a16="http://schemas.microsoft.com/office/drawing/2014/main" id="{A712C585-FC5C-4C66-C9BD-25D2AC86BE9B}"/>
              </a:ext>
            </a:extLst>
          </p:cNvPr>
          <p:cNvSpPr txBox="1"/>
          <p:nvPr/>
        </p:nvSpPr>
        <p:spPr>
          <a:xfrm>
            <a:off x="513346" y="2157663"/>
            <a:ext cx="8742949" cy="2903295"/>
          </a:xfrm>
          <a:prstGeom prst="rect">
            <a:avLst/>
          </a:prstGeom>
          <a:noFill/>
        </p:spPr>
        <p:txBody>
          <a:bodyPr wrap="square">
            <a:spAutoFit/>
          </a:bodyPr>
          <a:lstStyle/>
          <a:p>
            <a:pPr marL="114300" lvl="0">
              <a:lnSpc>
                <a:spcPct val="125000"/>
              </a:lnSpc>
              <a:spcAft>
                <a:spcPts val="600"/>
              </a:spcAft>
            </a:pPr>
            <a:r>
              <a:rPr lang="en-US" sz="2400" dirty="0">
                <a:solidFill>
                  <a:srgbClr val="6B801F"/>
                </a:solidFill>
                <a:latin typeface="Open Sans" panose="020B0606030504020204" pitchFamily="34" charset="0"/>
                <a:ea typeface="Open Sans" panose="020B0606030504020204" pitchFamily="34" charset="0"/>
                <a:cs typeface="Open Sans" panose="020B0606030504020204" pitchFamily="34" charset="0"/>
              </a:rPr>
              <a:t>Findhorn Ecovillage is a sustainable community that offers eco-cultural tourism experiences focused on personal growth, spirituality, and environmental awareness.</a:t>
            </a:r>
          </a:p>
          <a:p>
            <a:pPr marL="114300" lvl="0">
              <a:lnSpc>
                <a:spcPct val="125000"/>
              </a:lnSpc>
              <a:spcAft>
                <a:spcPts val="600"/>
              </a:spcAft>
            </a:pPr>
            <a:r>
              <a:rPr lang="en-US" sz="2400" dirty="0">
                <a:solidFill>
                  <a:srgbClr val="6B801F"/>
                </a:solidFill>
                <a:latin typeface="Open Sans" panose="020B0606030504020204" pitchFamily="34" charset="0"/>
                <a:ea typeface="Open Sans" panose="020B0606030504020204" pitchFamily="34" charset="0"/>
                <a:cs typeface="Open Sans" panose="020B0606030504020204" pitchFamily="34" charset="0"/>
              </a:rPr>
              <a:t>Visitors can participate in workshops, learn about permaculture and sustainable living practices, and engage with the local community's holistic approach to life.</a:t>
            </a:r>
          </a:p>
        </p:txBody>
      </p:sp>
      <p:sp>
        <p:nvSpPr>
          <p:cNvPr id="3" name="Titolo 4">
            <a:extLst>
              <a:ext uri="{FF2B5EF4-FFF2-40B4-BE49-F238E27FC236}">
                <a16:creationId xmlns:a16="http://schemas.microsoft.com/office/drawing/2014/main" id="{5D75ADC9-C257-4D3D-CCC6-96654105F3C0}"/>
              </a:ext>
            </a:extLst>
          </p:cNvPr>
          <p:cNvSpPr txBox="1">
            <a:spLocks/>
          </p:cNvSpPr>
          <p:nvPr/>
        </p:nvSpPr>
        <p:spPr>
          <a:xfrm>
            <a:off x="537410" y="814329"/>
            <a:ext cx="9063789" cy="1343334"/>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b="1" dirty="0">
                <a:solidFill>
                  <a:srgbClr val="6B801F"/>
                </a:solidFill>
              </a:rPr>
              <a:t>Findhorn Ecovillage </a:t>
            </a:r>
            <a:br>
              <a:rPr lang="en-US" b="1" dirty="0">
                <a:solidFill>
                  <a:srgbClr val="6B801F"/>
                </a:solidFill>
              </a:rPr>
            </a:br>
            <a:r>
              <a:rPr lang="en-US" b="1" dirty="0">
                <a:solidFill>
                  <a:srgbClr val="6B801F"/>
                </a:solidFill>
              </a:rPr>
              <a:t>(Scotland)</a:t>
            </a:r>
            <a:endParaRPr lang="it-IT" b="1" dirty="0">
              <a:solidFill>
                <a:srgbClr val="6B801F"/>
              </a:solidFill>
            </a:endParaRPr>
          </a:p>
        </p:txBody>
      </p:sp>
    </p:spTree>
    <p:extLst>
      <p:ext uri="{BB962C8B-B14F-4D97-AF65-F5344CB8AC3E}">
        <p14:creationId xmlns:p14="http://schemas.microsoft.com/office/powerpoint/2010/main" val="30993057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pic>
        <p:nvPicPr>
          <p:cNvPr id="2" name="Picture 1" descr="A green hill with windmills and buildings&#10;&#10;Description automatically generated">
            <a:extLst>
              <a:ext uri="{FF2B5EF4-FFF2-40B4-BE49-F238E27FC236}">
                <a16:creationId xmlns:a16="http://schemas.microsoft.com/office/drawing/2014/main" id="{64E37277-2EF1-C604-3941-482A0F1B4F30}"/>
              </a:ext>
            </a:extLst>
          </p:cNvPr>
          <p:cNvPicPr>
            <a:picLocks noChangeAspect="1"/>
          </p:cNvPicPr>
          <p:nvPr/>
        </p:nvPicPr>
        <p:blipFill>
          <a:blip r:embed="rId3"/>
          <a:stretch>
            <a:fillRect/>
          </a:stretch>
        </p:blipFill>
        <p:spPr>
          <a:xfrm>
            <a:off x="2467" y="0"/>
            <a:ext cx="12189533" cy="6859388"/>
          </a:xfrm>
          <a:prstGeom prst="rect">
            <a:avLst/>
          </a:prstGeom>
        </p:spPr>
      </p:pic>
      <p:pic>
        <p:nvPicPr>
          <p:cNvPr id="3" name="Picture 2" descr="A black and white photo of a flag&#10;&#10;Description automatically generated">
            <a:extLst>
              <a:ext uri="{FF2B5EF4-FFF2-40B4-BE49-F238E27FC236}">
                <a16:creationId xmlns:a16="http://schemas.microsoft.com/office/drawing/2014/main" id="{15F2CFDE-E627-6E4A-90E3-CDEB95011AA3}"/>
              </a:ext>
            </a:extLst>
          </p:cNvPr>
          <p:cNvPicPr>
            <a:picLocks noChangeAspect="1"/>
          </p:cNvPicPr>
          <p:nvPr/>
        </p:nvPicPr>
        <p:blipFill>
          <a:blip r:embed="rId4"/>
          <a:stretch>
            <a:fillRect/>
          </a:stretch>
        </p:blipFill>
        <p:spPr>
          <a:xfrm>
            <a:off x="8529509" y="574731"/>
            <a:ext cx="3105443" cy="1212027"/>
          </a:xfrm>
          <a:prstGeom prst="rect">
            <a:avLst/>
          </a:prstGeom>
        </p:spPr>
      </p:pic>
      <p:sp>
        <p:nvSpPr>
          <p:cNvPr id="4" name="Titolo 1">
            <a:extLst>
              <a:ext uri="{FF2B5EF4-FFF2-40B4-BE49-F238E27FC236}">
                <a16:creationId xmlns:a16="http://schemas.microsoft.com/office/drawing/2014/main" id="{582D4FD8-8C30-B1EE-77D7-BC9427F37146}"/>
              </a:ext>
            </a:extLst>
          </p:cNvPr>
          <p:cNvSpPr txBox="1">
            <a:spLocks/>
          </p:cNvSpPr>
          <p:nvPr/>
        </p:nvSpPr>
        <p:spPr>
          <a:xfrm>
            <a:off x="557048" y="3016100"/>
            <a:ext cx="6526924" cy="304055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lnSpc>
                <a:spcPct val="100000"/>
              </a:lnSpc>
            </a:pPr>
            <a:r>
              <a:rPr lang="en-GB" sz="4800" b="1"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Calibri"/>
              </a:rPr>
              <a:t>Thank you!</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E8A79BB5-BEF4-EE32-C64D-0F16E203D164}"/>
              </a:ext>
            </a:extLst>
          </p:cNvPr>
          <p:cNvSpPr>
            <a:spLocks noGrp="1"/>
          </p:cNvSpPr>
          <p:nvPr>
            <p:ph type="title"/>
          </p:nvPr>
        </p:nvSpPr>
        <p:spPr>
          <a:xfrm>
            <a:off x="537411" y="365125"/>
            <a:ext cx="8317831" cy="1325563"/>
          </a:xfrm>
        </p:spPr>
        <p:txBody>
          <a:bodyPr wrap="square" anchor="ctr">
            <a:normAutofit/>
          </a:bodyPr>
          <a:lstStyle/>
          <a:p>
            <a:r>
              <a:rPr lang="en-US" b="1" dirty="0">
                <a:solidFill>
                  <a:srgbClr val="6B801F"/>
                </a:solidFill>
              </a:rPr>
              <a:t>What is sustainable tourism?</a:t>
            </a:r>
            <a:endParaRPr lang="it-IT" b="1" dirty="0">
              <a:solidFill>
                <a:srgbClr val="6B801F"/>
              </a:solidFill>
            </a:endParaRPr>
          </a:p>
        </p:txBody>
      </p:sp>
      <p:sp>
        <p:nvSpPr>
          <p:cNvPr id="6" name="TextBox 5">
            <a:extLst>
              <a:ext uri="{FF2B5EF4-FFF2-40B4-BE49-F238E27FC236}">
                <a16:creationId xmlns:a16="http://schemas.microsoft.com/office/drawing/2014/main" id="{6189EABB-D450-D63C-2572-84947838FB7A}"/>
              </a:ext>
            </a:extLst>
          </p:cNvPr>
          <p:cNvSpPr txBox="1"/>
          <p:nvPr/>
        </p:nvSpPr>
        <p:spPr>
          <a:xfrm>
            <a:off x="537411" y="1656850"/>
            <a:ext cx="7892715" cy="2225802"/>
          </a:xfrm>
          <a:prstGeom prst="rect">
            <a:avLst/>
          </a:prstGeom>
          <a:noFill/>
        </p:spPr>
        <p:txBody>
          <a:bodyPr wrap="square">
            <a:spAutoFit/>
          </a:bodyPr>
          <a:lstStyle/>
          <a:p>
            <a:pPr lvl="0">
              <a:lnSpc>
                <a:spcPct val="125000"/>
              </a:lnSpc>
            </a:pPr>
            <a:r>
              <a:rPr lang="en-US" b="0" i="0" dirty="0">
                <a:solidFill>
                  <a:srgbClr val="6B801F"/>
                </a:solidFill>
                <a:latin typeface="Open sans" panose="020B0606030504020204" pitchFamily="34" charset="0"/>
                <a:ea typeface="Open sans" panose="020B0606030504020204" pitchFamily="34" charset="0"/>
                <a:cs typeface="Open sans" panose="020B0606030504020204" pitchFamily="34" charset="0"/>
              </a:rPr>
              <a:t>According to the World Tourism Organization (WTO), sustainable tourism development requires the informed participation of all relevant stakeholders, as well as strong political leadership to ensure wide participation and consensus building: </a:t>
            </a:r>
            <a:r>
              <a:rPr lang="en-US" b="1" i="0" dirty="0">
                <a:solidFill>
                  <a:srgbClr val="6B801F"/>
                </a:solidFill>
                <a:latin typeface="Open sans" panose="020B0606030504020204" pitchFamily="34" charset="0"/>
                <a:ea typeface="Open sans" panose="020B0606030504020204" pitchFamily="34" charset="0"/>
                <a:cs typeface="Open sans" panose="020B0606030504020204" pitchFamily="34" charset="0"/>
              </a:rPr>
              <a:t>“Sustainable tourism development meets the needs of present tourists and host regions while protecting and enhancing opportunities for the future. It is envisaged as leading to management of all resources in such a way that economic, social and aesthetic needs can be fulfilled while maintaining cultural integrity, essential ecological processes, biological diversity, and life support systems.” </a:t>
            </a:r>
            <a:endParaRPr lang="en-US" b="1" dirty="0">
              <a:solidFill>
                <a:srgbClr val="6B801F"/>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3" name="Picture 12" descr="A kite with strings on a black background&#10;&#10;Description automatically generated">
            <a:extLst>
              <a:ext uri="{FF2B5EF4-FFF2-40B4-BE49-F238E27FC236}">
                <a16:creationId xmlns:a16="http://schemas.microsoft.com/office/drawing/2014/main" id="{5866C3CD-1FAB-3720-9A39-7768D68003ED}"/>
              </a:ext>
            </a:extLst>
          </p:cNvPr>
          <p:cNvPicPr>
            <a:picLocks noChangeAspect="1"/>
          </p:cNvPicPr>
          <p:nvPr/>
        </p:nvPicPr>
        <p:blipFill>
          <a:blip r:embed="rId2"/>
          <a:stretch>
            <a:fillRect/>
          </a:stretch>
        </p:blipFill>
        <p:spPr>
          <a:xfrm>
            <a:off x="7072365" y="-191679"/>
            <a:ext cx="5370490" cy="6858000"/>
          </a:xfrm>
          <a:prstGeom prst="rect">
            <a:avLst/>
          </a:prstGeom>
        </p:spPr>
      </p:pic>
      <p:sp>
        <p:nvSpPr>
          <p:cNvPr id="9" name="TextBox 8">
            <a:extLst>
              <a:ext uri="{FF2B5EF4-FFF2-40B4-BE49-F238E27FC236}">
                <a16:creationId xmlns:a16="http://schemas.microsoft.com/office/drawing/2014/main" id="{EBB230E0-F153-A853-1B73-9F4133910CCF}"/>
              </a:ext>
            </a:extLst>
          </p:cNvPr>
          <p:cNvSpPr txBox="1"/>
          <p:nvPr/>
        </p:nvSpPr>
        <p:spPr>
          <a:xfrm>
            <a:off x="537411" y="4145363"/>
            <a:ext cx="8101263" cy="2258247"/>
          </a:xfrm>
          <a:prstGeom prst="rect">
            <a:avLst/>
          </a:prstGeom>
          <a:noFill/>
        </p:spPr>
        <p:txBody>
          <a:bodyPr wrap="square">
            <a:spAutoFit/>
          </a:bodyPr>
          <a:lstStyle/>
          <a:p>
            <a:pPr lvl="0">
              <a:lnSpc>
                <a:spcPct val="125000"/>
              </a:lnSpc>
            </a:pPr>
            <a:r>
              <a:rPr lang="en-US" sz="2400" b="0" i="0" dirty="0">
                <a:solidFill>
                  <a:schemeClr val="bg1"/>
                </a:solidFill>
                <a:latin typeface="Open sans" panose="020B0606030504020204" pitchFamily="34" charset="0"/>
                <a:ea typeface="Open sans" panose="020B0606030504020204" pitchFamily="34" charset="0"/>
                <a:cs typeface="Open sans" panose="020B0606030504020204" pitchFamily="34" charset="0"/>
              </a:rPr>
              <a:t>Tourism that takes full account of its current and future economic, social and environmental impacts,  addressing the needs of visitors, the industry, the environment, and host communities.</a:t>
            </a:r>
          </a:p>
          <a:p>
            <a:pPr lvl="0" algn="r">
              <a:lnSpc>
                <a:spcPct val="125000"/>
              </a:lnSpc>
            </a:pPr>
            <a: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 WTO definition of sustainable tourism</a:t>
            </a:r>
            <a:r>
              <a:rPr lang="en-US" sz="1800" b="0" i="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endPar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5297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E8A79BB5-BEF4-EE32-C64D-0F16E203D164}"/>
              </a:ext>
            </a:extLst>
          </p:cNvPr>
          <p:cNvSpPr>
            <a:spLocks noGrp="1"/>
          </p:cNvSpPr>
          <p:nvPr>
            <p:ph type="title"/>
          </p:nvPr>
        </p:nvSpPr>
        <p:spPr>
          <a:xfrm>
            <a:off x="537410" y="389189"/>
            <a:ext cx="9063789" cy="1325563"/>
          </a:xfrm>
        </p:spPr>
        <p:txBody>
          <a:bodyPr wrap="square" anchor="ctr">
            <a:normAutofit/>
          </a:bodyPr>
          <a:lstStyle/>
          <a:p>
            <a:r>
              <a:rPr lang="en-US" b="1" dirty="0">
                <a:solidFill>
                  <a:srgbClr val="6B801F"/>
                </a:solidFill>
              </a:rPr>
              <a:t>Elements of sustainable tourism</a:t>
            </a:r>
            <a:endParaRPr lang="it-IT" b="1" dirty="0">
              <a:solidFill>
                <a:srgbClr val="6B801F"/>
              </a:solidFill>
            </a:endParaRPr>
          </a:p>
        </p:txBody>
      </p:sp>
      <p:sp>
        <p:nvSpPr>
          <p:cNvPr id="9" name="TextBox 8">
            <a:extLst>
              <a:ext uri="{FF2B5EF4-FFF2-40B4-BE49-F238E27FC236}">
                <a16:creationId xmlns:a16="http://schemas.microsoft.com/office/drawing/2014/main" id="{EBB230E0-F153-A853-1B73-9F4133910CCF}"/>
              </a:ext>
            </a:extLst>
          </p:cNvPr>
          <p:cNvSpPr txBox="1"/>
          <p:nvPr/>
        </p:nvSpPr>
        <p:spPr>
          <a:xfrm>
            <a:off x="537411" y="1508958"/>
            <a:ext cx="8101263" cy="411588"/>
          </a:xfrm>
          <a:prstGeom prst="rect">
            <a:avLst/>
          </a:prstGeom>
          <a:noFill/>
        </p:spPr>
        <p:txBody>
          <a:bodyPr wrap="square">
            <a:spAutoFit/>
          </a:bodyPr>
          <a:lstStyle/>
          <a:p>
            <a:pPr lvl="0">
              <a:lnSpc>
                <a:spcPct val="125000"/>
              </a:lnSpc>
            </a:pPr>
            <a:r>
              <a:rPr lang="en-US" sz="1800" b="0" i="0" dirty="0">
                <a:solidFill>
                  <a:srgbClr val="6B801F"/>
                </a:solidFill>
                <a:latin typeface="Open sans" panose="020B0606030504020204" pitchFamily="34" charset="0"/>
                <a:ea typeface="Open sans" panose="020B0606030504020204" pitchFamily="34" charset="0"/>
                <a:cs typeface="Open sans" panose="020B0606030504020204" pitchFamily="34" charset="0"/>
              </a:rPr>
              <a:t>Sustainable tourism should</a:t>
            </a:r>
            <a:endParaRPr lang="en-US" dirty="0">
              <a:solidFill>
                <a:srgbClr val="6B801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TextBox 1">
            <a:extLst>
              <a:ext uri="{FF2B5EF4-FFF2-40B4-BE49-F238E27FC236}">
                <a16:creationId xmlns:a16="http://schemas.microsoft.com/office/drawing/2014/main" id="{A712C585-FC5C-4C66-C9BD-25D2AC86BE9B}"/>
              </a:ext>
            </a:extLst>
          </p:cNvPr>
          <p:cNvSpPr txBox="1"/>
          <p:nvPr/>
        </p:nvSpPr>
        <p:spPr>
          <a:xfrm>
            <a:off x="449180" y="2027805"/>
            <a:ext cx="8261683" cy="4181850"/>
          </a:xfrm>
          <a:prstGeom prst="rect">
            <a:avLst/>
          </a:prstGeom>
          <a:noFill/>
        </p:spPr>
        <p:txBody>
          <a:bodyPr wrap="square">
            <a:spAutoFit/>
          </a:bodyPr>
          <a:lstStyle/>
          <a:p>
            <a:pPr marL="628650" indent="-514350">
              <a:lnSpc>
                <a:spcPct val="125000"/>
              </a:lnSpc>
              <a:spcAft>
                <a:spcPts val="1200"/>
              </a:spcAft>
              <a:buClr>
                <a:srgbClr val="97B02E"/>
              </a:buClr>
              <a:buFont typeface="+mj-lt"/>
              <a:buAutoNum type="arabicPeriod"/>
            </a:pPr>
            <a:r>
              <a:rPr lang="en-US" sz="1800" b="1" dirty="0">
                <a:solidFill>
                  <a:srgbClr val="6B801F"/>
                </a:solidFill>
                <a:latin typeface="Open Sans" panose="020B0606030504020204" pitchFamily="34" charset="0"/>
                <a:ea typeface="Open Sans" panose="020B0606030504020204" pitchFamily="34" charset="0"/>
                <a:cs typeface="Open Sans" panose="020B0606030504020204" pitchFamily="34" charset="0"/>
              </a:rPr>
              <a:t>Make optimal use of environmental resources </a:t>
            </a:r>
            <a:r>
              <a:rPr lang="en-US" sz="1800" dirty="0">
                <a:solidFill>
                  <a:srgbClr val="6B801F"/>
                </a:solidFill>
                <a:latin typeface="Open Sans" panose="020B0606030504020204" pitchFamily="34" charset="0"/>
                <a:ea typeface="Open Sans" panose="020B0606030504020204" pitchFamily="34" charset="0"/>
                <a:cs typeface="Open Sans" panose="020B0606030504020204" pitchFamily="34" charset="0"/>
              </a:rPr>
              <a:t>that constitute a key element in tourism development, maintaining essential ecological processes and helping to conserve natural heritage and biodiversity;</a:t>
            </a:r>
          </a:p>
          <a:p>
            <a:pPr marL="628650" indent="-514350">
              <a:lnSpc>
                <a:spcPct val="125000"/>
              </a:lnSpc>
              <a:spcAft>
                <a:spcPts val="1200"/>
              </a:spcAft>
              <a:buClr>
                <a:srgbClr val="97B02E"/>
              </a:buClr>
              <a:buFont typeface="+mj-lt"/>
              <a:buAutoNum type="arabicPeriod"/>
            </a:pPr>
            <a:r>
              <a:rPr lang="en-US" sz="1800" b="1" dirty="0">
                <a:solidFill>
                  <a:srgbClr val="6B801F"/>
                </a:solidFill>
                <a:latin typeface="Open Sans" panose="020B0606030504020204" pitchFamily="34" charset="0"/>
                <a:ea typeface="Open Sans" panose="020B0606030504020204" pitchFamily="34" charset="0"/>
                <a:cs typeface="Open Sans" panose="020B0606030504020204" pitchFamily="34" charset="0"/>
              </a:rPr>
              <a:t>Respect the socio-cultural authenticity of host communities</a:t>
            </a:r>
            <a:r>
              <a:rPr lang="en-US" sz="1800" dirty="0">
                <a:solidFill>
                  <a:srgbClr val="6B801F"/>
                </a:solidFill>
                <a:latin typeface="Open Sans" panose="020B0606030504020204" pitchFamily="34" charset="0"/>
                <a:ea typeface="Open Sans" panose="020B0606030504020204" pitchFamily="34" charset="0"/>
                <a:cs typeface="Open Sans" panose="020B0606030504020204" pitchFamily="34" charset="0"/>
              </a:rPr>
              <a:t>, conserve their built and living cultural heritage and traditional values, and contribute to inter-cultural understanding and tolerance; </a:t>
            </a:r>
          </a:p>
          <a:p>
            <a:pPr marL="628650" indent="-514350">
              <a:lnSpc>
                <a:spcPct val="125000"/>
              </a:lnSpc>
              <a:spcAft>
                <a:spcPts val="1200"/>
              </a:spcAft>
              <a:buClr>
                <a:srgbClr val="97B02E"/>
              </a:buClr>
              <a:buFont typeface="+mj-lt"/>
              <a:buAutoNum type="arabicPeriod"/>
            </a:pPr>
            <a:r>
              <a:rPr lang="en-US" sz="1800" b="1" dirty="0">
                <a:solidFill>
                  <a:srgbClr val="6B801F"/>
                </a:solidFill>
                <a:latin typeface="Open Sans" panose="020B0606030504020204" pitchFamily="34" charset="0"/>
                <a:ea typeface="Open Sans" panose="020B0606030504020204" pitchFamily="34" charset="0"/>
                <a:cs typeface="Open Sans" panose="020B0606030504020204" pitchFamily="34" charset="0"/>
              </a:rPr>
              <a:t>Ensure viable, long-term economic operations</a:t>
            </a:r>
            <a:r>
              <a:rPr lang="en-US" sz="1800" dirty="0">
                <a:solidFill>
                  <a:srgbClr val="6B801F"/>
                </a:solidFill>
                <a:latin typeface="Open Sans" panose="020B0606030504020204" pitchFamily="34" charset="0"/>
                <a:ea typeface="Open Sans" panose="020B0606030504020204" pitchFamily="34" charset="0"/>
                <a:cs typeface="Open Sans" panose="020B0606030504020204" pitchFamily="34" charset="0"/>
              </a:rPr>
              <a:t>, providing socio-economic benefits to all stakeholders that are fairly distributed including stable employment and income-earning opportunities and social services to host communities, and contributing to poverty alleviation. </a:t>
            </a:r>
          </a:p>
        </p:txBody>
      </p:sp>
      <p:pic>
        <p:nvPicPr>
          <p:cNvPr id="8" name="Picture 7" descr="A tree with sheep in the grass&#10;&#10;Description automatically generated">
            <a:extLst>
              <a:ext uri="{FF2B5EF4-FFF2-40B4-BE49-F238E27FC236}">
                <a16:creationId xmlns:a16="http://schemas.microsoft.com/office/drawing/2014/main" id="{68A6DCE9-8B96-0EA7-75C5-7CBD78BC9C9F}"/>
              </a:ext>
            </a:extLst>
          </p:cNvPr>
          <p:cNvPicPr>
            <a:picLocks noChangeAspect="1"/>
          </p:cNvPicPr>
          <p:nvPr/>
        </p:nvPicPr>
        <p:blipFill>
          <a:blip r:embed="rId2"/>
          <a:stretch>
            <a:fillRect/>
          </a:stretch>
        </p:blipFill>
        <p:spPr>
          <a:xfrm>
            <a:off x="7906796" y="1385888"/>
            <a:ext cx="4285203" cy="5472112"/>
          </a:xfrm>
          <a:prstGeom prst="rect">
            <a:avLst/>
          </a:prstGeom>
        </p:spPr>
      </p:pic>
    </p:spTree>
    <p:extLst>
      <p:ext uri="{BB962C8B-B14F-4D97-AF65-F5344CB8AC3E}">
        <p14:creationId xmlns:p14="http://schemas.microsoft.com/office/powerpoint/2010/main" val="1085168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E8A79BB5-BEF4-EE32-C64D-0F16E203D164}"/>
              </a:ext>
            </a:extLst>
          </p:cNvPr>
          <p:cNvSpPr>
            <a:spLocks noGrp="1"/>
          </p:cNvSpPr>
          <p:nvPr>
            <p:ph type="title"/>
          </p:nvPr>
        </p:nvSpPr>
        <p:spPr>
          <a:xfrm>
            <a:off x="537410" y="567473"/>
            <a:ext cx="9063789" cy="1325563"/>
          </a:xfrm>
        </p:spPr>
        <p:txBody>
          <a:bodyPr wrap="square" anchor="ctr">
            <a:normAutofit/>
          </a:bodyPr>
          <a:lstStyle/>
          <a:p>
            <a:r>
              <a:rPr lang="en-US" b="1" dirty="0">
                <a:solidFill>
                  <a:srgbClr val="6B801F"/>
                </a:solidFill>
              </a:rPr>
              <a:t>Important features of sustainable tourism</a:t>
            </a:r>
            <a:endParaRPr lang="it-IT" b="1" dirty="0">
              <a:solidFill>
                <a:srgbClr val="6B801F"/>
              </a:solidFill>
            </a:endParaRPr>
          </a:p>
        </p:txBody>
      </p:sp>
      <p:sp>
        <p:nvSpPr>
          <p:cNvPr id="2" name="TextBox 1">
            <a:extLst>
              <a:ext uri="{FF2B5EF4-FFF2-40B4-BE49-F238E27FC236}">
                <a16:creationId xmlns:a16="http://schemas.microsoft.com/office/drawing/2014/main" id="{A712C585-FC5C-4C66-C9BD-25D2AC86BE9B}"/>
              </a:ext>
            </a:extLst>
          </p:cNvPr>
          <p:cNvSpPr txBox="1"/>
          <p:nvPr/>
        </p:nvSpPr>
        <p:spPr>
          <a:xfrm>
            <a:off x="537410" y="2031019"/>
            <a:ext cx="8261683" cy="4482574"/>
          </a:xfrm>
          <a:prstGeom prst="rect">
            <a:avLst/>
          </a:prstGeom>
          <a:noFill/>
        </p:spPr>
        <p:txBody>
          <a:bodyPr wrap="square">
            <a:spAutoFit/>
          </a:bodyPr>
          <a:lstStyle/>
          <a:p>
            <a:pPr marL="571500" indent="-571500">
              <a:lnSpc>
                <a:spcPct val="125000"/>
              </a:lnSpc>
              <a:spcAft>
                <a:spcPts val="600"/>
              </a:spcAft>
              <a:buFont typeface="Arial" panose="020B0604020202020204" pitchFamily="34" charset="0"/>
              <a:buChar char="•"/>
            </a:pPr>
            <a:r>
              <a:rPr lang="en-US" sz="1800" dirty="0">
                <a:solidFill>
                  <a:srgbClr val="6B801F"/>
                </a:solidFill>
              </a:rPr>
              <a:t>Minimize natural and socio-cultural environment impact </a:t>
            </a:r>
          </a:p>
          <a:p>
            <a:pPr marL="571500" indent="-571500">
              <a:lnSpc>
                <a:spcPct val="125000"/>
              </a:lnSpc>
              <a:spcAft>
                <a:spcPts val="600"/>
              </a:spcAft>
              <a:buFont typeface="Arial" panose="020B0604020202020204" pitchFamily="34" charset="0"/>
              <a:buChar char="•"/>
            </a:pPr>
            <a:r>
              <a:rPr lang="en-US" sz="1800" dirty="0">
                <a:solidFill>
                  <a:srgbClr val="6B801F"/>
                </a:solidFill>
              </a:rPr>
              <a:t>Be aware of and respect the carrying capacity</a:t>
            </a:r>
          </a:p>
          <a:p>
            <a:pPr marL="571500" indent="-571500">
              <a:lnSpc>
                <a:spcPct val="125000"/>
              </a:lnSpc>
              <a:spcAft>
                <a:spcPts val="600"/>
              </a:spcAft>
              <a:buFont typeface="Arial" panose="020B0604020202020204" pitchFamily="34" charset="0"/>
              <a:buChar char="•"/>
            </a:pPr>
            <a:r>
              <a:rPr lang="en-US" sz="1800" dirty="0">
                <a:solidFill>
                  <a:srgbClr val="6B801F"/>
                </a:solidFill>
              </a:rPr>
              <a:t>Importance of local cooperation </a:t>
            </a:r>
          </a:p>
          <a:p>
            <a:pPr marL="571500" indent="-571500">
              <a:lnSpc>
                <a:spcPct val="125000"/>
              </a:lnSpc>
              <a:spcAft>
                <a:spcPts val="600"/>
              </a:spcAft>
              <a:buFont typeface="Arial" panose="020B0604020202020204" pitchFamily="34" charset="0"/>
              <a:buChar char="•"/>
            </a:pPr>
            <a:r>
              <a:rPr lang="en-US" sz="1800" dirty="0">
                <a:solidFill>
                  <a:srgbClr val="6B801F"/>
                </a:solidFill>
              </a:rPr>
              <a:t>Provide alternative employment and income opportunities for local communities</a:t>
            </a:r>
          </a:p>
          <a:p>
            <a:pPr marL="571500" indent="-571500">
              <a:lnSpc>
                <a:spcPct val="125000"/>
              </a:lnSpc>
              <a:spcAft>
                <a:spcPts val="600"/>
              </a:spcAft>
              <a:buFont typeface="Arial" panose="020B0604020202020204" pitchFamily="34" charset="0"/>
              <a:buChar char="•"/>
            </a:pPr>
            <a:r>
              <a:rPr lang="en-US" sz="1800" dirty="0">
                <a:solidFill>
                  <a:srgbClr val="6B801F"/>
                </a:solidFill>
              </a:rPr>
              <a:t>Ecological footprint </a:t>
            </a:r>
          </a:p>
          <a:p>
            <a:pPr marL="571500" indent="-571500">
              <a:lnSpc>
                <a:spcPct val="125000"/>
              </a:lnSpc>
              <a:spcAft>
                <a:spcPts val="600"/>
              </a:spcAft>
              <a:buFont typeface="Arial" panose="020B0604020202020204" pitchFamily="34" charset="0"/>
              <a:buChar char="•"/>
            </a:pPr>
            <a:r>
              <a:rPr lang="en-US" sz="1800" dirty="0">
                <a:solidFill>
                  <a:srgbClr val="6B801F"/>
                </a:solidFill>
              </a:rPr>
              <a:t>Protection of the natural and cultural heritage </a:t>
            </a:r>
          </a:p>
          <a:p>
            <a:pPr marL="571500" indent="-571500">
              <a:lnSpc>
                <a:spcPct val="125000"/>
              </a:lnSpc>
              <a:spcAft>
                <a:spcPts val="600"/>
              </a:spcAft>
              <a:buFont typeface="Arial" panose="020B0604020202020204" pitchFamily="34" charset="0"/>
              <a:buChar char="•"/>
            </a:pPr>
            <a:r>
              <a:rPr lang="en-US" sz="1800" dirty="0">
                <a:solidFill>
                  <a:srgbClr val="6B801F"/>
                </a:solidFill>
              </a:rPr>
              <a:t>The importance of natural and cultural wealth </a:t>
            </a:r>
          </a:p>
          <a:p>
            <a:pPr marL="571500" indent="-571500">
              <a:lnSpc>
                <a:spcPct val="125000"/>
              </a:lnSpc>
              <a:spcAft>
                <a:spcPts val="600"/>
              </a:spcAft>
              <a:buFont typeface="Arial" panose="020B0604020202020204" pitchFamily="34" charset="0"/>
              <a:buChar char="•"/>
            </a:pPr>
            <a:r>
              <a:rPr lang="en-US" sz="1800" dirty="0">
                <a:solidFill>
                  <a:srgbClr val="6B801F"/>
                </a:solidFill>
              </a:rPr>
              <a:t>Respecting local culture and traditional values </a:t>
            </a:r>
          </a:p>
          <a:p>
            <a:pPr marL="571500" indent="-571500">
              <a:lnSpc>
                <a:spcPct val="125000"/>
              </a:lnSpc>
              <a:spcAft>
                <a:spcPts val="600"/>
              </a:spcAft>
              <a:buFont typeface="Arial" panose="020B0604020202020204" pitchFamily="34" charset="0"/>
              <a:buChar char="•"/>
            </a:pPr>
            <a:r>
              <a:rPr lang="en-US" sz="1800" dirty="0">
                <a:solidFill>
                  <a:srgbClr val="6B801F"/>
                </a:solidFill>
              </a:rPr>
              <a:t>Education is a relevant aspect: developing environmental awareness ∙ responsibility and contiguous education of the visitors.</a:t>
            </a:r>
          </a:p>
        </p:txBody>
      </p:sp>
      <p:pic>
        <p:nvPicPr>
          <p:cNvPr id="4" name="Picture 3" descr="A hot air balloon with a black background&#10;&#10;Description automatically generated">
            <a:extLst>
              <a:ext uri="{FF2B5EF4-FFF2-40B4-BE49-F238E27FC236}">
                <a16:creationId xmlns:a16="http://schemas.microsoft.com/office/drawing/2014/main" id="{72EA9315-2276-31B5-2284-63C3F6680DC7}"/>
              </a:ext>
            </a:extLst>
          </p:cNvPr>
          <p:cNvPicPr>
            <a:picLocks noChangeAspect="1"/>
          </p:cNvPicPr>
          <p:nvPr/>
        </p:nvPicPr>
        <p:blipFill>
          <a:blip r:embed="rId2"/>
          <a:stretch>
            <a:fillRect/>
          </a:stretch>
        </p:blipFill>
        <p:spPr>
          <a:xfrm>
            <a:off x="6922167" y="-240631"/>
            <a:ext cx="6464969" cy="5557055"/>
          </a:xfrm>
          <a:prstGeom prst="rect">
            <a:avLst/>
          </a:prstGeom>
        </p:spPr>
      </p:pic>
    </p:spTree>
    <p:extLst>
      <p:ext uri="{BB962C8B-B14F-4D97-AF65-F5344CB8AC3E}">
        <p14:creationId xmlns:p14="http://schemas.microsoft.com/office/powerpoint/2010/main" val="326607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E8A79BB5-BEF4-EE32-C64D-0F16E203D164}"/>
              </a:ext>
            </a:extLst>
          </p:cNvPr>
          <p:cNvSpPr>
            <a:spLocks noGrp="1"/>
          </p:cNvSpPr>
          <p:nvPr>
            <p:ph type="title"/>
          </p:nvPr>
        </p:nvSpPr>
        <p:spPr>
          <a:xfrm>
            <a:off x="537410" y="567473"/>
            <a:ext cx="9063789" cy="1325563"/>
          </a:xfrm>
        </p:spPr>
        <p:txBody>
          <a:bodyPr wrap="square" anchor="ctr">
            <a:normAutofit/>
          </a:bodyPr>
          <a:lstStyle/>
          <a:p>
            <a:r>
              <a:rPr lang="en-US" b="1" dirty="0">
                <a:solidFill>
                  <a:srgbClr val="6B801F"/>
                </a:solidFill>
              </a:rPr>
              <a:t>Sustainable tourism and sustainable mobility</a:t>
            </a:r>
            <a:endParaRPr lang="it-IT" b="1" dirty="0">
              <a:solidFill>
                <a:srgbClr val="6B801F"/>
              </a:solidFill>
            </a:endParaRPr>
          </a:p>
        </p:txBody>
      </p:sp>
      <p:sp>
        <p:nvSpPr>
          <p:cNvPr id="2" name="TextBox 1">
            <a:extLst>
              <a:ext uri="{FF2B5EF4-FFF2-40B4-BE49-F238E27FC236}">
                <a16:creationId xmlns:a16="http://schemas.microsoft.com/office/drawing/2014/main" id="{A712C585-FC5C-4C66-C9BD-25D2AC86BE9B}"/>
              </a:ext>
            </a:extLst>
          </p:cNvPr>
          <p:cNvSpPr txBox="1"/>
          <p:nvPr/>
        </p:nvSpPr>
        <p:spPr>
          <a:xfrm>
            <a:off x="537410" y="1982966"/>
            <a:ext cx="8261683" cy="1527278"/>
          </a:xfrm>
          <a:prstGeom prst="rect">
            <a:avLst/>
          </a:prstGeom>
          <a:noFill/>
        </p:spPr>
        <p:txBody>
          <a:bodyPr wrap="square">
            <a:spAutoFit/>
          </a:bodyPr>
          <a:lstStyle/>
          <a:p>
            <a:pPr>
              <a:lnSpc>
                <a:spcPct val="125000"/>
              </a:lnSpc>
              <a:spcAft>
                <a:spcPts val="600"/>
              </a:spcAft>
            </a:pPr>
            <a:r>
              <a:rPr lang="en-US" sz="1800" dirty="0">
                <a:solidFill>
                  <a:srgbClr val="6B801F"/>
                </a:solidFill>
                <a:latin typeface="Open Sans" panose="020B0606030504020204" pitchFamily="34" charset="0"/>
                <a:ea typeface="Open Sans" panose="020B0606030504020204" pitchFamily="34" charset="0"/>
                <a:cs typeface="Open Sans" panose="020B0606030504020204" pitchFamily="34" charset="0"/>
              </a:rPr>
              <a:t>The concept of sustainable tourism is tightly linked to a concept of </a:t>
            </a:r>
            <a:r>
              <a:rPr lang="en-US" sz="1800" b="1" dirty="0">
                <a:solidFill>
                  <a:srgbClr val="6B801F"/>
                </a:solidFill>
                <a:latin typeface="Open Sans" panose="020B0606030504020204" pitchFamily="34" charset="0"/>
                <a:ea typeface="Open Sans" panose="020B0606030504020204" pitchFamily="34" charset="0"/>
                <a:cs typeface="Open Sans" panose="020B0606030504020204" pitchFamily="34" charset="0"/>
              </a:rPr>
              <a:t>sustainable mobility</a:t>
            </a:r>
            <a:r>
              <a:rPr lang="en-US" sz="1800" dirty="0">
                <a:solidFill>
                  <a:srgbClr val="6B801F"/>
                </a:solidFill>
                <a:latin typeface="Open Sans" panose="020B0606030504020204" pitchFamily="34" charset="0"/>
                <a:ea typeface="Open Sans" panose="020B0606030504020204" pitchFamily="34" charset="0"/>
                <a:cs typeface="Open Sans" panose="020B0606030504020204" pitchFamily="34" charset="0"/>
              </a:rPr>
              <a:t>. </a:t>
            </a:r>
          </a:p>
          <a:p>
            <a:pPr>
              <a:lnSpc>
                <a:spcPct val="125000"/>
              </a:lnSpc>
              <a:spcAft>
                <a:spcPts val="600"/>
              </a:spcAft>
            </a:pPr>
            <a:r>
              <a:rPr lang="en-US" sz="1800" dirty="0">
                <a:solidFill>
                  <a:srgbClr val="6B801F"/>
                </a:solidFill>
                <a:latin typeface="Open Sans" panose="020B0606030504020204" pitchFamily="34" charset="0"/>
                <a:ea typeface="Open Sans" panose="020B0606030504020204" pitchFamily="34" charset="0"/>
                <a:cs typeface="Open Sans" panose="020B0606030504020204" pitchFamily="34" charset="0"/>
              </a:rPr>
              <a:t>Two relevant issues are tourism's reliance on fossil fuels and tourism's effect on climate change, because tourism CO</a:t>
            </a:r>
            <a:r>
              <a:rPr lang="en-US" sz="1800" baseline="-25000" dirty="0">
                <a:solidFill>
                  <a:srgbClr val="6B801F"/>
                </a:solidFill>
                <a:latin typeface="Open Sans" panose="020B0606030504020204" pitchFamily="34" charset="0"/>
                <a:ea typeface="Open Sans" panose="020B0606030504020204" pitchFamily="34" charset="0"/>
                <a:cs typeface="Open Sans" panose="020B0606030504020204" pitchFamily="34" charset="0"/>
              </a:rPr>
              <a:t>2</a:t>
            </a:r>
            <a:r>
              <a:rPr lang="en-US" sz="1800" dirty="0">
                <a:solidFill>
                  <a:srgbClr val="6B801F"/>
                </a:solidFill>
                <a:latin typeface="Open Sans" panose="020B0606030504020204" pitchFamily="34" charset="0"/>
                <a:ea typeface="Open Sans" panose="020B0606030504020204" pitchFamily="34" charset="0"/>
                <a:cs typeface="Open Sans" panose="020B0606030504020204" pitchFamily="34" charset="0"/>
              </a:rPr>
              <a:t> emissions come:</a:t>
            </a:r>
          </a:p>
        </p:txBody>
      </p:sp>
      <p:pic>
        <p:nvPicPr>
          <p:cNvPr id="6" name="Picture 5" descr="A person riding a bike on a hill&#10;&#10;Description automatically generated">
            <a:extLst>
              <a:ext uri="{FF2B5EF4-FFF2-40B4-BE49-F238E27FC236}">
                <a16:creationId xmlns:a16="http://schemas.microsoft.com/office/drawing/2014/main" id="{F5A355B6-8F88-1FDA-0AFC-4FF43C4AC0CA}"/>
              </a:ext>
            </a:extLst>
          </p:cNvPr>
          <p:cNvPicPr>
            <a:picLocks noChangeAspect="1"/>
          </p:cNvPicPr>
          <p:nvPr/>
        </p:nvPicPr>
        <p:blipFill>
          <a:blip r:embed="rId2"/>
          <a:stretch>
            <a:fillRect/>
          </a:stretch>
        </p:blipFill>
        <p:spPr>
          <a:xfrm>
            <a:off x="8227072" y="1779955"/>
            <a:ext cx="3976610" cy="5078045"/>
          </a:xfrm>
          <a:prstGeom prst="rect">
            <a:avLst/>
          </a:prstGeom>
        </p:spPr>
      </p:pic>
      <p:pic>
        <p:nvPicPr>
          <p:cNvPr id="7" name="Picture 6" descr="A hot air balloon with a black background&#10;&#10;Description automatically generated">
            <a:extLst>
              <a:ext uri="{FF2B5EF4-FFF2-40B4-BE49-F238E27FC236}">
                <a16:creationId xmlns:a16="http://schemas.microsoft.com/office/drawing/2014/main" id="{D9691965-522F-EC29-BC3C-9A11834CB6B2}"/>
              </a:ext>
            </a:extLst>
          </p:cNvPr>
          <p:cNvPicPr>
            <a:picLocks noChangeAspect="1"/>
          </p:cNvPicPr>
          <p:nvPr/>
        </p:nvPicPr>
        <p:blipFill>
          <a:blip r:embed="rId3"/>
          <a:stretch>
            <a:fillRect/>
          </a:stretch>
        </p:blipFill>
        <p:spPr>
          <a:xfrm>
            <a:off x="8008670" y="95688"/>
            <a:ext cx="3304675" cy="2840580"/>
          </a:xfrm>
          <a:prstGeom prst="rect">
            <a:avLst/>
          </a:prstGeom>
        </p:spPr>
      </p:pic>
      <p:sp>
        <p:nvSpPr>
          <p:cNvPr id="8" name="TextBox 7">
            <a:extLst>
              <a:ext uri="{FF2B5EF4-FFF2-40B4-BE49-F238E27FC236}">
                <a16:creationId xmlns:a16="http://schemas.microsoft.com/office/drawing/2014/main" id="{24696560-BE1F-6C66-5BA4-C67ECCDA3340}"/>
              </a:ext>
            </a:extLst>
          </p:cNvPr>
          <p:cNvSpPr txBox="1"/>
          <p:nvPr/>
        </p:nvSpPr>
        <p:spPr>
          <a:xfrm>
            <a:off x="537410" y="5342022"/>
            <a:ext cx="8261683" cy="1104085"/>
          </a:xfrm>
          <a:prstGeom prst="rect">
            <a:avLst/>
          </a:prstGeom>
          <a:noFill/>
        </p:spPr>
        <p:txBody>
          <a:bodyPr wrap="square">
            <a:spAutoFit/>
          </a:bodyPr>
          <a:lstStyle/>
          <a:p>
            <a:pPr>
              <a:lnSpc>
                <a:spcPct val="125000"/>
              </a:lnSpc>
              <a:spcAft>
                <a:spcPts val="600"/>
              </a:spcAft>
            </a:pPr>
            <a:r>
              <a:rPr lang="en-US" sz="1800" dirty="0">
                <a:solidFill>
                  <a:srgbClr val="6B801F"/>
                </a:solidFill>
                <a:latin typeface="Open Sans" panose="020B0606030504020204" pitchFamily="34" charset="0"/>
                <a:ea typeface="Open Sans" panose="020B0606030504020204" pitchFamily="34" charset="0"/>
                <a:cs typeface="Open Sans" panose="020B0606030504020204" pitchFamily="34" charset="0"/>
              </a:rPr>
              <a:t>In the 2030 Agenda for Sustainable Development SDG target 8.9, aims to: </a:t>
            </a:r>
            <a:r>
              <a:rPr lang="en-US" sz="1800" b="1" dirty="0">
                <a:solidFill>
                  <a:srgbClr val="6B801F"/>
                </a:solidFill>
                <a:latin typeface="Open Sans" panose="020B0606030504020204" pitchFamily="34" charset="0"/>
                <a:ea typeface="Open Sans" panose="020B0606030504020204" pitchFamily="34" charset="0"/>
                <a:cs typeface="Open Sans" panose="020B0606030504020204" pitchFamily="34" charset="0"/>
              </a:rPr>
              <a:t>“by 2030, devise and implement policies to promote sustainable tourism that creates jobs and promotes local culture and products”. </a:t>
            </a:r>
            <a:endParaRPr lang="it-IT" sz="1800" b="1" dirty="0">
              <a:solidFill>
                <a:srgbClr val="6B801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Titolo 4">
            <a:extLst>
              <a:ext uri="{FF2B5EF4-FFF2-40B4-BE49-F238E27FC236}">
                <a16:creationId xmlns:a16="http://schemas.microsoft.com/office/drawing/2014/main" id="{BA2880CA-8F44-FF2A-8355-4C9F6CB3B5D7}"/>
              </a:ext>
            </a:extLst>
          </p:cNvPr>
          <p:cNvSpPr txBox="1">
            <a:spLocks/>
          </p:cNvSpPr>
          <p:nvPr/>
        </p:nvSpPr>
        <p:spPr>
          <a:xfrm>
            <a:off x="762000" y="3350955"/>
            <a:ext cx="1475874"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b="1" dirty="0">
                <a:solidFill>
                  <a:schemeClr val="bg1"/>
                </a:solidFill>
              </a:rPr>
              <a:t>72%</a:t>
            </a:r>
            <a:endParaRPr lang="it-IT" b="1" dirty="0">
              <a:solidFill>
                <a:schemeClr val="bg1"/>
              </a:solidFill>
            </a:endParaRPr>
          </a:p>
        </p:txBody>
      </p:sp>
      <p:sp>
        <p:nvSpPr>
          <p:cNvPr id="11" name="TextBox 10">
            <a:extLst>
              <a:ext uri="{FF2B5EF4-FFF2-40B4-BE49-F238E27FC236}">
                <a16:creationId xmlns:a16="http://schemas.microsoft.com/office/drawing/2014/main" id="{A5ACFA1B-FD7C-4769-28FD-845A80ED61A3}"/>
              </a:ext>
            </a:extLst>
          </p:cNvPr>
          <p:cNvSpPr txBox="1"/>
          <p:nvPr/>
        </p:nvSpPr>
        <p:spPr>
          <a:xfrm>
            <a:off x="537410" y="4333060"/>
            <a:ext cx="1884948" cy="766877"/>
          </a:xfrm>
          <a:prstGeom prst="rect">
            <a:avLst/>
          </a:prstGeom>
          <a:noFill/>
        </p:spPr>
        <p:txBody>
          <a:bodyPr wrap="square">
            <a:spAutoFit/>
          </a:bodyPr>
          <a:lstStyle/>
          <a:p>
            <a:pPr algn="ctr">
              <a:lnSpc>
                <a:spcPct val="125000"/>
              </a:lnSpc>
              <a:spcAft>
                <a:spcPts val="600"/>
              </a:spcAft>
            </a:pPr>
            <a:r>
              <a:rPr lang="en-US"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FROM TRANSPORTATION, OF WHICH 55% AVIATION</a:t>
            </a:r>
          </a:p>
        </p:txBody>
      </p:sp>
      <p:sp>
        <p:nvSpPr>
          <p:cNvPr id="12" name="Titolo 4">
            <a:extLst>
              <a:ext uri="{FF2B5EF4-FFF2-40B4-BE49-F238E27FC236}">
                <a16:creationId xmlns:a16="http://schemas.microsoft.com/office/drawing/2014/main" id="{D78C9920-A88B-B29B-3CB7-64FA7E53CB6A}"/>
              </a:ext>
            </a:extLst>
          </p:cNvPr>
          <p:cNvSpPr txBox="1">
            <a:spLocks/>
          </p:cNvSpPr>
          <p:nvPr/>
        </p:nvSpPr>
        <p:spPr>
          <a:xfrm>
            <a:off x="3007894" y="3350955"/>
            <a:ext cx="1475874"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b="1" dirty="0">
                <a:solidFill>
                  <a:schemeClr val="bg1"/>
                </a:solidFill>
              </a:rPr>
              <a:t>24%</a:t>
            </a:r>
            <a:endParaRPr lang="it-IT" b="1" dirty="0">
              <a:solidFill>
                <a:schemeClr val="bg1"/>
              </a:solidFill>
            </a:endParaRPr>
          </a:p>
        </p:txBody>
      </p:sp>
      <p:sp>
        <p:nvSpPr>
          <p:cNvPr id="13" name="TextBox 12">
            <a:extLst>
              <a:ext uri="{FF2B5EF4-FFF2-40B4-BE49-F238E27FC236}">
                <a16:creationId xmlns:a16="http://schemas.microsoft.com/office/drawing/2014/main" id="{A7D03C35-08CB-44AC-4BAB-8DBD6713ADC0}"/>
              </a:ext>
            </a:extLst>
          </p:cNvPr>
          <p:cNvSpPr txBox="1"/>
          <p:nvPr/>
        </p:nvSpPr>
        <p:spPr>
          <a:xfrm>
            <a:off x="2783304" y="4333060"/>
            <a:ext cx="1812758" cy="536044"/>
          </a:xfrm>
          <a:prstGeom prst="rect">
            <a:avLst/>
          </a:prstGeom>
          <a:noFill/>
        </p:spPr>
        <p:txBody>
          <a:bodyPr wrap="square">
            <a:spAutoFit/>
          </a:bodyPr>
          <a:lstStyle/>
          <a:p>
            <a:pPr algn="ctr">
              <a:lnSpc>
                <a:spcPct val="125000"/>
              </a:lnSpc>
              <a:spcAft>
                <a:spcPts val="600"/>
              </a:spcAft>
            </a:pPr>
            <a:r>
              <a:rPr lang="en-US"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FROM ACCOMODATION</a:t>
            </a:r>
          </a:p>
        </p:txBody>
      </p:sp>
      <p:sp>
        <p:nvSpPr>
          <p:cNvPr id="14" name="Titolo 4">
            <a:extLst>
              <a:ext uri="{FF2B5EF4-FFF2-40B4-BE49-F238E27FC236}">
                <a16:creationId xmlns:a16="http://schemas.microsoft.com/office/drawing/2014/main" id="{117E9561-6B81-6775-1599-DF4745D04B33}"/>
              </a:ext>
            </a:extLst>
          </p:cNvPr>
          <p:cNvSpPr txBox="1">
            <a:spLocks/>
          </p:cNvSpPr>
          <p:nvPr/>
        </p:nvSpPr>
        <p:spPr>
          <a:xfrm>
            <a:off x="5069304" y="3350955"/>
            <a:ext cx="1475874" cy="1325563"/>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b="1" dirty="0">
                <a:solidFill>
                  <a:schemeClr val="bg1"/>
                </a:solidFill>
              </a:rPr>
              <a:t>4%</a:t>
            </a:r>
            <a:endParaRPr lang="it-IT" b="1" dirty="0">
              <a:solidFill>
                <a:schemeClr val="bg1"/>
              </a:solidFill>
            </a:endParaRPr>
          </a:p>
        </p:txBody>
      </p:sp>
      <p:sp>
        <p:nvSpPr>
          <p:cNvPr id="15" name="TextBox 14">
            <a:extLst>
              <a:ext uri="{FF2B5EF4-FFF2-40B4-BE49-F238E27FC236}">
                <a16:creationId xmlns:a16="http://schemas.microsoft.com/office/drawing/2014/main" id="{FE14013B-3AB9-DB11-6BD4-4BA60B832F8C}"/>
              </a:ext>
            </a:extLst>
          </p:cNvPr>
          <p:cNvSpPr txBox="1"/>
          <p:nvPr/>
        </p:nvSpPr>
        <p:spPr>
          <a:xfrm>
            <a:off x="4884819" y="4333060"/>
            <a:ext cx="1812758" cy="536044"/>
          </a:xfrm>
          <a:prstGeom prst="rect">
            <a:avLst/>
          </a:prstGeom>
          <a:noFill/>
        </p:spPr>
        <p:txBody>
          <a:bodyPr wrap="square">
            <a:spAutoFit/>
          </a:bodyPr>
          <a:lstStyle/>
          <a:p>
            <a:pPr algn="ctr">
              <a:lnSpc>
                <a:spcPct val="125000"/>
              </a:lnSpc>
              <a:spcAft>
                <a:spcPts val="600"/>
              </a:spcAft>
            </a:pPr>
            <a:r>
              <a:rPr lang="en-US"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FROM LOCAL ACTIVITIES</a:t>
            </a:r>
          </a:p>
        </p:txBody>
      </p:sp>
    </p:spTree>
    <p:extLst>
      <p:ext uri="{BB962C8B-B14F-4D97-AF65-F5344CB8AC3E}">
        <p14:creationId xmlns:p14="http://schemas.microsoft.com/office/powerpoint/2010/main" val="856693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E8A79BB5-BEF4-EE32-C64D-0F16E203D164}"/>
              </a:ext>
            </a:extLst>
          </p:cNvPr>
          <p:cNvSpPr>
            <a:spLocks noGrp="1"/>
          </p:cNvSpPr>
          <p:nvPr>
            <p:ph type="title"/>
          </p:nvPr>
        </p:nvSpPr>
        <p:spPr>
          <a:xfrm>
            <a:off x="879885" y="389189"/>
            <a:ext cx="9962148" cy="1325563"/>
          </a:xfrm>
        </p:spPr>
        <p:txBody>
          <a:bodyPr wrap="square" anchor="ctr">
            <a:normAutofit/>
          </a:bodyPr>
          <a:lstStyle/>
          <a:p>
            <a:pPr algn="ctr"/>
            <a:r>
              <a:rPr lang="en-US" b="1" dirty="0">
                <a:solidFill>
                  <a:srgbClr val="6B801F"/>
                </a:solidFill>
              </a:rPr>
              <a:t>What is sustainable tourism?</a:t>
            </a:r>
            <a:endParaRPr lang="it-IT" b="1" dirty="0">
              <a:solidFill>
                <a:srgbClr val="6B801F"/>
              </a:solidFill>
            </a:endParaRPr>
          </a:p>
        </p:txBody>
      </p:sp>
      <p:pic>
        <p:nvPicPr>
          <p:cNvPr id="4" name="Picture 3" descr="A red and white play button&#10;&#10;Description automatically generated">
            <a:hlinkClick r:id="rId2" tooltip="DURATION: 1:30"/>
            <a:extLst>
              <a:ext uri="{FF2B5EF4-FFF2-40B4-BE49-F238E27FC236}">
                <a16:creationId xmlns:a16="http://schemas.microsoft.com/office/drawing/2014/main" id="{72AF07AC-9309-3BC7-FBBB-A3606D17CB54}"/>
              </a:ext>
            </a:extLst>
          </p:cNvPr>
          <p:cNvPicPr>
            <a:picLocks noChangeAspect="1"/>
          </p:cNvPicPr>
          <p:nvPr/>
        </p:nvPicPr>
        <p:blipFill>
          <a:blip r:embed="rId3"/>
          <a:stretch>
            <a:fillRect/>
          </a:stretch>
        </p:blipFill>
        <p:spPr>
          <a:xfrm>
            <a:off x="3632280" y="2320174"/>
            <a:ext cx="4457358" cy="3138433"/>
          </a:xfrm>
          <a:prstGeom prst="rect">
            <a:avLst/>
          </a:prstGeom>
        </p:spPr>
      </p:pic>
      <p:sp>
        <p:nvSpPr>
          <p:cNvPr id="6" name="Titolo 4">
            <a:extLst>
              <a:ext uri="{FF2B5EF4-FFF2-40B4-BE49-F238E27FC236}">
                <a16:creationId xmlns:a16="http://schemas.microsoft.com/office/drawing/2014/main" id="{E0E324F3-4367-B132-32E5-D1B2A4A1C27B}"/>
              </a:ext>
            </a:extLst>
          </p:cNvPr>
          <p:cNvSpPr txBox="1">
            <a:spLocks/>
          </p:cNvSpPr>
          <p:nvPr/>
        </p:nvSpPr>
        <p:spPr>
          <a:xfrm>
            <a:off x="879885" y="5526171"/>
            <a:ext cx="9962148" cy="605422"/>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1800" b="1" dirty="0">
                <a:solidFill>
                  <a:srgbClr val="6B801F"/>
                </a:solidFill>
              </a:rPr>
              <a:t>CLICK TO PLAY</a:t>
            </a:r>
            <a:endParaRPr lang="it-IT" sz="1800" b="1" dirty="0">
              <a:solidFill>
                <a:srgbClr val="6B801F"/>
              </a:solidFill>
            </a:endParaRPr>
          </a:p>
        </p:txBody>
      </p:sp>
      <p:sp>
        <p:nvSpPr>
          <p:cNvPr id="7" name="Titolo 4">
            <a:extLst>
              <a:ext uri="{FF2B5EF4-FFF2-40B4-BE49-F238E27FC236}">
                <a16:creationId xmlns:a16="http://schemas.microsoft.com/office/drawing/2014/main" id="{EC7AEBD2-9D45-9D42-5F50-9C13AAA0564D}"/>
              </a:ext>
            </a:extLst>
          </p:cNvPr>
          <p:cNvSpPr txBox="1">
            <a:spLocks/>
          </p:cNvSpPr>
          <p:nvPr/>
        </p:nvSpPr>
        <p:spPr>
          <a:xfrm>
            <a:off x="879885" y="1680970"/>
            <a:ext cx="9962148" cy="605422"/>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1800" b="1" dirty="0">
                <a:solidFill>
                  <a:srgbClr val="6B801F"/>
                </a:solidFill>
              </a:rPr>
              <a:t>Duration: 1:30</a:t>
            </a:r>
            <a:endParaRPr lang="it-IT" sz="1800" b="1" dirty="0">
              <a:solidFill>
                <a:srgbClr val="6B801F"/>
              </a:solidFill>
            </a:endParaRPr>
          </a:p>
        </p:txBody>
      </p:sp>
    </p:spTree>
    <p:extLst>
      <p:ext uri="{BB962C8B-B14F-4D97-AF65-F5344CB8AC3E}">
        <p14:creationId xmlns:p14="http://schemas.microsoft.com/office/powerpoint/2010/main" val="380259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E8A79BB5-BEF4-EE32-C64D-0F16E203D164}"/>
              </a:ext>
            </a:extLst>
          </p:cNvPr>
          <p:cNvSpPr>
            <a:spLocks noGrp="1"/>
          </p:cNvSpPr>
          <p:nvPr>
            <p:ph type="title"/>
          </p:nvPr>
        </p:nvSpPr>
        <p:spPr>
          <a:xfrm>
            <a:off x="537410" y="342905"/>
            <a:ext cx="9063789" cy="471424"/>
          </a:xfrm>
        </p:spPr>
        <p:txBody>
          <a:bodyPr wrap="square" anchor="ctr">
            <a:normAutofit/>
          </a:bodyPr>
          <a:lstStyle/>
          <a:p>
            <a:r>
              <a:rPr lang="en-US" sz="2000" b="1" dirty="0">
                <a:solidFill>
                  <a:srgbClr val="6B801F"/>
                </a:solidFill>
              </a:rPr>
              <a:t>BEST PRACTICE ON SUSTAINABLE TOURISM 1</a:t>
            </a:r>
            <a:endParaRPr lang="it-IT" b="1" dirty="0">
              <a:solidFill>
                <a:srgbClr val="6B801F"/>
              </a:solidFill>
            </a:endParaRPr>
          </a:p>
        </p:txBody>
      </p:sp>
      <p:sp>
        <p:nvSpPr>
          <p:cNvPr id="2" name="TextBox 1">
            <a:extLst>
              <a:ext uri="{FF2B5EF4-FFF2-40B4-BE49-F238E27FC236}">
                <a16:creationId xmlns:a16="http://schemas.microsoft.com/office/drawing/2014/main" id="{A712C585-FC5C-4C66-C9BD-25D2AC86BE9B}"/>
              </a:ext>
            </a:extLst>
          </p:cNvPr>
          <p:cNvSpPr txBox="1"/>
          <p:nvPr/>
        </p:nvSpPr>
        <p:spPr>
          <a:xfrm>
            <a:off x="537409" y="2209936"/>
            <a:ext cx="11117181" cy="4069447"/>
          </a:xfrm>
          <a:prstGeom prst="rect">
            <a:avLst/>
          </a:prstGeom>
          <a:noFill/>
        </p:spPr>
        <p:txBody>
          <a:bodyPr wrap="square">
            <a:spAutoFit/>
          </a:bodyPr>
          <a:lstStyle/>
          <a:p>
            <a:pPr marL="285750" indent="-285750">
              <a:lnSpc>
                <a:spcPct val="125000"/>
              </a:lnSpc>
              <a:spcAft>
                <a:spcPts val="600"/>
              </a:spcAft>
              <a:buClr>
                <a:srgbClr val="6B801F"/>
              </a:buClr>
              <a:buFont typeface="Arial" panose="020B0604020202020204" pitchFamily="34" charset="0"/>
              <a:buChar char="•"/>
            </a:pPr>
            <a:r>
              <a:rPr lang="en-US" sz="1600" dirty="0">
                <a:solidFill>
                  <a:srgbClr val="6B801F"/>
                </a:solidFill>
                <a:latin typeface="Open Sans" panose="020B0606030504020204" pitchFamily="34" charset="0"/>
                <a:ea typeface="Open Sans" panose="020B0606030504020204" pitchFamily="34" charset="0"/>
                <a:cs typeface="Open Sans" panose="020B0606030504020204" pitchFamily="34" charset="0"/>
              </a:rPr>
              <a:t>In Bosnia and Herzegovina’s Una National Park, establishment of a tourist cluster to  create new tourist products and economic revitalization. </a:t>
            </a:r>
          </a:p>
          <a:p>
            <a:pPr marL="285750" indent="-285750">
              <a:lnSpc>
                <a:spcPct val="125000"/>
              </a:lnSpc>
              <a:spcAft>
                <a:spcPts val="600"/>
              </a:spcAft>
              <a:buClr>
                <a:srgbClr val="6B801F"/>
              </a:buClr>
              <a:buFont typeface="Arial" panose="020B0604020202020204" pitchFamily="34" charset="0"/>
              <a:buChar char="•"/>
            </a:pPr>
            <a:r>
              <a:rPr lang="en-US" sz="1600" dirty="0">
                <a:solidFill>
                  <a:srgbClr val="6B801F"/>
                </a:solidFill>
                <a:latin typeface="Open Sans" panose="020B0606030504020204" pitchFamily="34" charset="0"/>
                <a:ea typeface="Open Sans" panose="020B0606030504020204" pitchFamily="34" charset="0"/>
                <a:cs typeface="Open Sans" panose="020B0606030504020204" pitchFamily="34" charset="0"/>
              </a:rPr>
              <a:t>The Park owns the valley of the  river Una, canyon, slopes, and other natural landscapes. </a:t>
            </a:r>
          </a:p>
          <a:p>
            <a:pPr marL="285750" indent="-285750">
              <a:lnSpc>
                <a:spcPct val="125000"/>
              </a:lnSpc>
              <a:spcAft>
                <a:spcPts val="600"/>
              </a:spcAft>
              <a:buClr>
                <a:srgbClr val="6B801F"/>
              </a:buClr>
              <a:buFont typeface="Arial" panose="020B0604020202020204" pitchFamily="34" charset="0"/>
              <a:buChar char="•"/>
            </a:pPr>
            <a:r>
              <a:rPr lang="en-US" sz="1600" dirty="0">
                <a:solidFill>
                  <a:srgbClr val="6B801F"/>
                </a:solidFill>
                <a:latin typeface="Open Sans" panose="020B0606030504020204" pitchFamily="34" charset="0"/>
                <a:ea typeface="Open Sans" panose="020B0606030504020204" pitchFamily="34" charset="0"/>
                <a:cs typeface="Open Sans" panose="020B0606030504020204" pitchFamily="34" charset="0"/>
              </a:rPr>
              <a:t>The Cluster consists of the local  community, tourist services providers, civil society organizations, sports associations. It  was established within the WWF's program "Protected Areas for Nature and People",  funded by the Swedish Development Agency.</a:t>
            </a:r>
          </a:p>
          <a:p>
            <a:pPr marL="285750" indent="-285750">
              <a:lnSpc>
                <a:spcPct val="125000"/>
              </a:lnSpc>
              <a:spcAft>
                <a:spcPts val="600"/>
              </a:spcAft>
              <a:buClr>
                <a:srgbClr val="6B801F"/>
              </a:buClr>
              <a:buFont typeface="Arial" panose="020B0604020202020204" pitchFamily="34" charset="0"/>
              <a:buChar char="•"/>
            </a:pPr>
            <a:r>
              <a:rPr lang="en-US" sz="1600" dirty="0">
                <a:solidFill>
                  <a:srgbClr val="6B801F"/>
                </a:solidFill>
                <a:latin typeface="Open Sans" panose="020B0606030504020204" pitchFamily="34" charset="0"/>
                <a:ea typeface="Open Sans" panose="020B0606030504020204" pitchFamily="34" charset="0"/>
                <a:cs typeface="Open Sans" panose="020B0606030504020204" pitchFamily="34" charset="0"/>
              </a:rPr>
              <a:t>Members work on building the identity of  the destination, promoting nature conservation, branding, labelling and standardizing  of their products and businesses. </a:t>
            </a:r>
          </a:p>
          <a:p>
            <a:pPr marL="285750" indent="-285750">
              <a:lnSpc>
                <a:spcPct val="125000"/>
              </a:lnSpc>
              <a:spcAft>
                <a:spcPts val="600"/>
              </a:spcAft>
              <a:buClr>
                <a:srgbClr val="6B801F"/>
              </a:buClr>
              <a:buFont typeface="Arial" panose="020B0604020202020204" pitchFamily="34" charset="0"/>
              <a:buChar char="•"/>
            </a:pPr>
            <a:r>
              <a:rPr lang="en-US" sz="1600" dirty="0">
                <a:solidFill>
                  <a:srgbClr val="6B801F"/>
                </a:solidFill>
                <a:latin typeface="Open Sans" panose="020B0606030504020204" pitchFamily="34" charset="0"/>
                <a:ea typeface="Open Sans" panose="020B0606030504020204" pitchFamily="34" charset="0"/>
                <a:cs typeface="Open Sans" panose="020B0606030504020204" pitchFamily="34" charset="0"/>
              </a:rPr>
              <a:t>Specific activities: rafting and kayaking on the Una  River with permits and concessions for local agencies, to minimize the impact on the  river and tufa beds; new fishing regime on the principle of “catch and release” for a  positive impact on the fish stock and preservation of autochthonous species;  development and presentation of beekeeping and their products to visitors.</a:t>
            </a:r>
          </a:p>
        </p:txBody>
      </p:sp>
      <p:sp>
        <p:nvSpPr>
          <p:cNvPr id="3" name="Titolo 4">
            <a:extLst>
              <a:ext uri="{FF2B5EF4-FFF2-40B4-BE49-F238E27FC236}">
                <a16:creationId xmlns:a16="http://schemas.microsoft.com/office/drawing/2014/main" id="{5D75ADC9-C257-4D3D-CCC6-96654105F3C0}"/>
              </a:ext>
            </a:extLst>
          </p:cNvPr>
          <p:cNvSpPr txBox="1">
            <a:spLocks/>
          </p:cNvSpPr>
          <p:nvPr/>
        </p:nvSpPr>
        <p:spPr>
          <a:xfrm>
            <a:off x="537410" y="674896"/>
            <a:ext cx="9063789" cy="1631581"/>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b="1" dirty="0">
                <a:solidFill>
                  <a:srgbClr val="6B801F"/>
                </a:solidFill>
              </a:rPr>
              <a:t>Una National Park </a:t>
            </a:r>
            <a:br>
              <a:rPr lang="en-US" b="1" dirty="0">
                <a:solidFill>
                  <a:srgbClr val="6B801F"/>
                </a:solidFill>
              </a:rPr>
            </a:br>
            <a:r>
              <a:rPr lang="en-US" b="1" dirty="0">
                <a:solidFill>
                  <a:srgbClr val="6B801F"/>
                </a:solidFill>
              </a:rPr>
              <a:t>(Bosnia and Herzegovina)</a:t>
            </a:r>
            <a:endParaRPr lang="it-IT" sz="8000" b="1" dirty="0">
              <a:solidFill>
                <a:srgbClr val="6B801F"/>
              </a:solidFill>
            </a:endParaRPr>
          </a:p>
        </p:txBody>
      </p:sp>
      <p:sp>
        <p:nvSpPr>
          <p:cNvPr id="4" name="TextBox 3">
            <a:extLst>
              <a:ext uri="{FF2B5EF4-FFF2-40B4-BE49-F238E27FC236}">
                <a16:creationId xmlns:a16="http://schemas.microsoft.com/office/drawing/2014/main" id="{8AC7561B-1C5E-C03B-5A5B-4C8521BF577F}"/>
              </a:ext>
            </a:extLst>
          </p:cNvPr>
          <p:cNvSpPr txBox="1"/>
          <p:nvPr/>
        </p:nvSpPr>
        <p:spPr>
          <a:xfrm>
            <a:off x="834190" y="6367615"/>
            <a:ext cx="1363580" cy="338554"/>
          </a:xfrm>
          <a:prstGeom prst="rect">
            <a:avLst/>
          </a:prstGeom>
          <a:noFill/>
        </p:spPr>
        <p:txBody>
          <a:bodyPr wrap="square">
            <a:spAutoFit/>
          </a:bodyPr>
          <a:lstStyle/>
          <a:p>
            <a:pPr>
              <a:buClr>
                <a:srgbClr val="6B801F"/>
              </a:buClr>
            </a:pPr>
            <a:r>
              <a:rPr lang="en-US" sz="1600" b="1" noProof="1">
                <a:solidFill>
                  <a:srgbClr val="6B801F"/>
                </a:solidFill>
                <a:latin typeface="Open Sans" panose="020B0606030504020204" pitchFamily="34" charset="0"/>
                <a:ea typeface="Open Sans" panose="020B0606030504020204" pitchFamily="34" charset="0"/>
                <a:cs typeface="Open Sans" panose="020B0606030504020204" pitchFamily="34" charset="0"/>
              </a:rPr>
              <a:t>npuna.com</a:t>
            </a:r>
          </a:p>
        </p:txBody>
      </p:sp>
      <p:pic>
        <p:nvPicPr>
          <p:cNvPr id="6" name="Picture 5">
            <a:extLst>
              <a:ext uri="{FF2B5EF4-FFF2-40B4-BE49-F238E27FC236}">
                <a16:creationId xmlns:a16="http://schemas.microsoft.com/office/drawing/2014/main" id="{76C7098F-BB35-EB78-45E7-97154C9130DE}"/>
              </a:ext>
            </a:extLst>
          </p:cNvPr>
          <p:cNvPicPr>
            <a:picLocks noChangeAspect="1"/>
          </p:cNvPicPr>
          <p:nvPr/>
        </p:nvPicPr>
        <p:blipFill>
          <a:blip r:embed="rId2"/>
          <a:stretch>
            <a:fillRect/>
          </a:stretch>
        </p:blipFill>
        <p:spPr>
          <a:xfrm>
            <a:off x="537409" y="6416575"/>
            <a:ext cx="240633" cy="240633"/>
          </a:xfrm>
          <a:prstGeom prst="rect">
            <a:avLst/>
          </a:prstGeom>
        </p:spPr>
      </p:pic>
    </p:spTree>
    <p:extLst>
      <p:ext uri="{BB962C8B-B14F-4D97-AF65-F5344CB8AC3E}">
        <p14:creationId xmlns:p14="http://schemas.microsoft.com/office/powerpoint/2010/main" val="1014933125"/>
      </p:ext>
    </p:extLst>
  </p:cSld>
  <p:clrMapOvr>
    <a:masterClrMapping/>
  </p:clrMapOvr>
</p:sld>
</file>

<file path=ppt/theme/theme1.xml><?xml version="1.0" encoding="utf-8"?>
<a:theme xmlns:a="http://schemas.openxmlformats.org/drawingml/2006/main" name="Office-té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a:spAutoFit/>
      </a:bodyPr>
      <a:lstStyle>
        <a:defPPr algn="l">
          <a:lnSpc>
            <a:spcPct val="125000"/>
          </a:lnSpc>
          <a:defRPr sz="1600" dirty="0" smtClean="0">
            <a:solidFill>
              <a:srgbClr val="6B801F"/>
            </a:solidFill>
          </a:defRPr>
        </a:defPPr>
      </a:lstStyle>
    </a:txDef>
  </a:objectDefaults>
  <a:extraClrSchemeLst/>
</a:theme>
</file>

<file path=ppt/theme/theme2.xml><?xml version="1.0" encoding="utf-8"?>
<a:theme xmlns:a="http://schemas.openxmlformats.org/drawingml/2006/main" name="Office-té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366</TotalTime>
  <Words>2527</Words>
  <Application>Microsoft Macintosh PowerPoint</Application>
  <PresentationFormat>Widescreen</PresentationFormat>
  <Paragraphs>196</Paragraphs>
  <Slides>36</Slides>
  <Notes>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36</vt:i4>
      </vt:variant>
    </vt:vector>
  </HeadingPairs>
  <TitlesOfParts>
    <vt:vector size="42" baseType="lpstr">
      <vt:lpstr>Arial</vt:lpstr>
      <vt:lpstr>Open sans</vt:lpstr>
      <vt:lpstr>Calibri</vt:lpstr>
      <vt:lpstr>Open sans</vt:lpstr>
      <vt:lpstr>Office-téma</vt:lpstr>
      <vt:lpstr>Office-téma</vt:lpstr>
      <vt:lpstr>PowerPoint Presentation</vt:lpstr>
      <vt:lpstr>PowerPoint Presentation</vt:lpstr>
      <vt:lpstr>PowerPoint Presentation</vt:lpstr>
      <vt:lpstr>What is sustainable tourism?</vt:lpstr>
      <vt:lpstr>Elements of sustainable tourism</vt:lpstr>
      <vt:lpstr>Important features of sustainable tourism</vt:lpstr>
      <vt:lpstr>Sustainable tourism and sustainable mobility</vt:lpstr>
      <vt:lpstr>What is sustainable tourism?</vt:lpstr>
      <vt:lpstr>BEST PRACTICE ON SUSTAINABLE TOURISM 1</vt:lpstr>
      <vt:lpstr>BEST PRACTICE ON SUSTAINABLE TOURISM 2</vt:lpstr>
      <vt:lpstr>BEST PRACTICE ON SUSTAINABLE TOURISM 3</vt:lpstr>
      <vt:lpstr>PowerPoint Presentation</vt:lpstr>
      <vt:lpstr>What is ecotourism?</vt:lpstr>
      <vt:lpstr>Principles of ecotourism (TIES)</vt:lpstr>
      <vt:lpstr>Principles of ecotourism (TIES)</vt:lpstr>
      <vt:lpstr>Principles of ecotourism (TIES)</vt:lpstr>
      <vt:lpstr>Principles of ecotourism (TIES)</vt:lpstr>
      <vt:lpstr>Principles of ecotourism (TIES)</vt:lpstr>
      <vt:lpstr>Principles of ecotourism (TIES)</vt:lpstr>
      <vt:lpstr>Principles of ecotourism (TIES)</vt:lpstr>
      <vt:lpstr>What is ecotourism and why should we be ecotourists?</vt:lpstr>
      <vt:lpstr>BEST PRACTICE OF ECOTOURISM DESTINATIONS 1</vt:lpstr>
      <vt:lpstr>BEST PRACTICE OF ECOTOURISM DESTINATIONS 2</vt:lpstr>
      <vt:lpstr>BEST PRACTICE OF ECOTOURISM DESTINATIONS 3</vt:lpstr>
      <vt:lpstr>BEST PRACTICE OF ECOTOURISM DESTINATIONS 3</vt:lpstr>
      <vt:lpstr>PowerPoint Presentation</vt:lpstr>
      <vt:lpstr>What is eco-cultural tourism?</vt:lpstr>
      <vt:lpstr>Key aspects of eco-cultural tourism</vt:lpstr>
      <vt:lpstr>Key differences (1)</vt:lpstr>
      <vt:lpstr>Key differences (2)</vt:lpstr>
      <vt:lpstr>Key differences (3)</vt:lpstr>
      <vt:lpstr>EXAMPLES OF ECO-CULTURAL TOURISM PRACTICES IN EUROPE 1</vt:lpstr>
      <vt:lpstr>EXAMPLES OF ECO-CULTURAL TOURISM PRACTICES IN EUROPE 2</vt:lpstr>
      <vt:lpstr>EXAMPLES OF ECO-CULTURAL TOURISM PRACTICES IN EUROPE 3</vt:lpstr>
      <vt:lpstr>EXAMPLES OF ECO-CULTURAL TOURISM PRACTICES IN EUROPE 4</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STEFAN Sustainable Tourism:  Eco-Friendly Actions Network</dc:title>
  <dc:creator>María Celeste Clarembaux</dc:creator>
  <cp:lastModifiedBy>Ante Vekic</cp:lastModifiedBy>
  <cp:revision>12</cp:revision>
  <dcterms:created xsi:type="dcterms:W3CDTF">2022-02-04T15:29:17Z</dcterms:created>
  <dcterms:modified xsi:type="dcterms:W3CDTF">2024-05-22T14:29:48Z</dcterms:modified>
</cp:coreProperties>
</file>