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48"/>
  </p:notesMasterIdLst>
  <p:sldIdLst>
    <p:sldId id="352" r:id="rId2"/>
    <p:sldId id="353" r:id="rId3"/>
    <p:sldId id="354" r:id="rId4"/>
    <p:sldId id="310" r:id="rId5"/>
    <p:sldId id="306" r:id="rId6"/>
    <p:sldId id="355" r:id="rId7"/>
    <p:sldId id="311" r:id="rId8"/>
    <p:sldId id="361" r:id="rId9"/>
    <p:sldId id="307" r:id="rId10"/>
    <p:sldId id="362" r:id="rId11"/>
    <p:sldId id="363" r:id="rId12"/>
    <p:sldId id="364" r:id="rId13"/>
    <p:sldId id="315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25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39" r:id="rId34"/>
    <p:sldId id="340" r:id="rId35"/>
    <p:sldId id="383" r:id="rId36"/>
    <p:sldId id="259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47" r:id="rId46"/>
    <p:sldId id="323" r:id="rId47"/>
  </p:sldIdLst>
  <p:sldSz cx="12192000" cy="6858000"/>
  <p:notesSz cx="6858000" cy="9144000"/>
  <p:embeddedFontLst>
    <p:embeddedFont>
      <p:font typeface="Open sans" panose="020B0606030504020204" pitchFamily="34" charset="0"/>
      <p:regular r:id="rId49"/>
      <p:bold r:id="rId50"/>
      <p:italic r:id="rId51"/>
      <p:boldItalic r:id="rId52"/>
    </p:embeddedFont>
    <p:embeddedFont>
      <p:font typeface="Open sans" panose="020B060603050402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2" roundtripDataSignature="AMtx7mgFubrBo1+/BiFPkObdw7di+LyU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63E"/>
    <a:srgbClr val="6B801F"/>
    <a:srgbClr val="B1CB38"/>
    <a:srgbClr val="D1ED46"/>
    <a:srgbClr val="97B02E"/>
    <a:srgbClr val="979922"/>
    <a:srgbClr val="40C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A6B2D2-82A0-412A-9B06-8F41F1FAD13D}" v="1" dt="2024-05-16T14:40:56.295"/>
  </p1510:revLst>
</p1510:revInfo>
</file>

<file path=ppt/tableStyles.xml><?xml version="1.0" encoding="utf-8"?>
<a:tblStyleLst xmlns:a="http://schemas.openxmlformats.org/drawingml/2006/main" def="{EC364EAE-DE96-4B39-A269-B7798F0C6E98}">
  <a:tblStyle styleId="{EC364EAE-DE96-4B39-A269-B7798F0C6E9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0"/>
    <p:restoredTop sz="94626"/>
  </p:normalViewPr>
  <p:slideViewPr>
    <p:cSldViewPr snapToGrid="0" snapToObjects="1" showGuides="1">
      <p:cViewPr varScale="1">
        <p:scale>
          <a:sx n="111" d="100"/>
          <a:sy n="111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97" Type="http://schemas.microsoft.com/office/2015/10/relationships/revisionInfo" Target="revisionInfo.xml"/><Relationship Id="rId7" Type="http://schemas.openxmlformats.org/officeDocument/2006/relationships/slide" Target="slides/slide6.xml"/><Relationship Id="rId9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9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58d0dc7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f3c58d0dc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646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58d0dc7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f3c58d0dc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323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58d0dc7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f3c58d0dc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030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58d0dc7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f3c58d0dc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67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58d0dc7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f3c58d0dc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251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F248"/>
            </a:gs>
            <a:gs pos="99000">
              <a:srgbClr val="97B02E"/>
            </a:gs>
            <a:gs pos="47000">
              <a:srgbClr val="B9D33C"/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6z3V5YEl8zI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56ozEs0Wd_E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WAnjAd7YTS0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bxkmMX3z0yw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hill with windmills and buildings&#10;&#10;Description automatically generated">
            <a:extLst>
              <a:ext uri="{FF2B5EF4-FFF2-40B4-BE49-F238E27FC236}">
                <a16:creationId xmlns:a16="http://schemas.microsoft.com/office/drawing/2014/main" id="{24D0E423-ACD3-51F0-0D3C-190FDF345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9533" cy="6859388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DB1F80C6-5632-7611-06E9-7D51751BFC69}"/>
              </a:ext>
            </a:extLst>
          </p:cNvPr>
          <p:cNvSpPr txBox="1">
            <a:spLocks/>
          </p:cNvSpPr>
          <p:nvPr/>
        </p:nvSpPr>
        <p:spPr>
          <a:xfrm>
            <a:off x="557048" y="501159"/>
            <a:ext cx="6211614" cy="9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2400" b="1" dirty="0">
                <a:solidFill>
                  <a:schemeClr val="bg1"/>
                </a:solidFill>
              </a:rPr>
              <a:t>MODULO 2 | </a:t>
            </a:r>
            <a:r>
              <a:rPr lang="it" sz="2400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Sviluppo della destinazione turistica che include l'applicazione pratica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2879B41-8018-AC3A-68A6-2FF496225A4E}"/>
              </a:ext>
            </a:extLst>
          </p:cNvPr>
          <p:cNvSpPr txBox="1">
            <a:spLocks/>
          </p:cNvSpPr>
          <p:nvPr/>
        </p:nvSpPr>
        <p:spPr>
          <a:xfrm>
            <a:off x="557047" y="1499916"/>
            <a:ext cx="6939307" cy="336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Sviluppo del turismo</a:t>
            </a:r>
            <a:endParaRPr lang="en-GB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algn="l">
              <a:lnSpc>
                <a:spcPct val="100000"/>
              </a:lnSpc>
            </a:pPr>
            <a:r>
              <a:rPr lang="it" b="1" dirty="0">
                <a:solidFill>
                  <a:schemeClr val="bg1"/>
                </a:solidFill>
              </a:rPr>
              <a:t>ecoculturale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BDA58A4-A114-6806-6D02-8F51AC73DC71}"/>
              </a:ext>
            </a:extLst>
          </p:cNvPr>
          <p:cNvSpPr txBox="1">
            <a:spLocks/>
          </p:cNvSpPr>
          <p:nvPr/>
        </p:nvSpPr>
        <p:spPr>
          <a:xfrm>
            <a:off x="557048" y="5778828"/>
            <a:ext cx="2743200" cy="79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it" sz="1400" b="1" dirty="0">
                <a:solidFill>
                  <a:schemeClr val="bg1"/>
                </a:solidFill>
              </a:rPr>
              <a:t>Gianluca </a:t>
            </a:r>
            <a:r>
              <a:rPr lang="it" sz="1400" b="1" dirty="0" err="1">
                <a:solidFill>
                  <a:schemeClr val="bg1"/>
                </a:solidFill>
              </a:rPr>
              <a:t>Sarti</a:t>
            </a:r>
            <a:endParaRPr lang="en-GB" sz="14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it" sz="1400" b="1" dirty="0">
                <a:solidFill>
                  <a:schemeClr val="bg1"/>
                </a:solidFill>
              </a:rPr>
              <a:t>Maria Celeste </a:t>
            </a:r>
            <a:r>
              <a:rPr lang="it" sz="1400" b="1" dirty="0" err="1">
                <a:solidFill>
                  <a:schemeClr val="bg1"/>
                </a:solidFill>
              </a:rPr>
              <a:t>Clarembaux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photo of a flag&#10;&#10;Description automatically generated">
            <a:extLst>
              <a:ext uri="{FF2B5EF4-FFF2-40B4-BE49-F238E27FC236}">
                <a16:creationId xmlns:a16="http://schemas.microsoft.com/office/drawing/2014/main" id="{A7A7DFD3-53C9-EB89-9E27-F5A97CACD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509" y="574731"/>
            <a:ext cx="3105443" cy="1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365125"/>
            <a:ext cx="10515600" cy="1325563"/>
          </a:xfrm>
        </p:spPr>
        <p:txBody>
          <a:bodyPr/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 includere la comunità locale ?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870" y="1690687"/>
            <a:ext cx="8106103" cy="4802187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coinvolgimento della comunità locale è importante e necessario per uno sviluppo efficace del turismo ecoculturale. 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Rispettare sempre le strutture sociali e comunitarie esistenti e apportare benefici alla comunità.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Avere una comprensione degli obblighi legali e delle responsabilità nei confronti della comunità.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Incoraggiare lo sviluppo del turismo ecoculturale nella comunità e aumentare il livello di coinvolgimento che è possibile sviluppare nel tempo.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endParaRPr lang="en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cartoon of a person with a backpack&#10;&#10;Description automatically generated">
            <a:extLst>
              <a:ext uri="{FF2B5EF4-FFF2-40B4-BE49-F238E27FC236}">
                <a16:creationId xmlns:a16="http://schemas.microsoft.com/office/drawing/2014/main" id="{2C668F5D-0D72-9119-2995-8CECD5757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013" y="500062"/>
            <a:ext cx="32512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6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46690"/>
            <a:ext cx="8368862" cy="1325563"/>
          </a:xfrm>
        </p:spPr>
        <p:txBody>
          <a:bodyPr>
            <a:normAutofit/>
          </a:bodyPr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Creare la strategia con la comunità locale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337" y="1912883"/>
            <a:ext cx="8915401" cy="4945117"/>
          </a:xfrm>
        </p:spPr>
        <p:txBody>
          <a:bodyPr>
            <a:normAutofit/>
          </a:bodyPr>
          <a:lstStyle/>
          <a:p>
            <a:pPr marL="114300" indent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it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iniziative di turismo ecoculturale devono essere focalizzate su una strategia chiara che sia concordata, sostenuta o rispettata con la comunità locale e le parti interessate.</a:t>
            </a:r>
          </a:p>
          <a:p>
            <a:pPr marL="114300" indent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it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Ciò consente alla comunità di disporre degli strumenti e delle conoscenze necessarie per l'adozione delle decisioni.</a:t>
            </a:r>
          </a:p>
          <a:p>
            <a:pPr marL="114300" indent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it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Questa strategia dovrebbe includere almeno quanto segue: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it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Consultazioni con i residenti locali riguardanti le loro preferenze sull'attrazione del turismo nella loro zona, possibili opportunità e problemi, preoccupazioni e livelli di interesse.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it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Ricerche di mercato.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it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Valutazione del patrimonio naturale e culturale del territorio.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it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Visione del progetto con individuazione di scopi, obiettivi e priorità strategiche.</a:t>
            </a:r>
            <a:endParaRPr lang="en" sz="16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CDA408E6-AE8F-2A5C-A3DB-F5F76CF3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486" y="1912882"/>
            <a:ext cx="3872514" cy="494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446690"/>
            <a:ext cx="8988973" cy="1325563"/>
          </a:xfrm>
        </p:spPr>
        <p:txBody>
          <a:bodyPr>
            <a:normAutofit/>
          </a:bodyPr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Garantire la fiducia ambientale e sociale della comunità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870" y="1912883"/>
            <a:ext cx="8095593" cy="4498427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risorse naturali e il patrimonio culturale della zona dovrebbero essere valorizzati dal turismo, non danneggiati.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Individuare i limiti del cambiamento che il turismo può apportare al territorio e decidere insieme alla comunità il livello di turismo consentito.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Due standard significativi sono:</a:t>
            </a:r>
          </a:p>
          <a:p>
            <a:pPr marL="457200" lvl="1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  <a:buFont typeface="+mj-lt"/>
              <a:buAutoNum type="arabicPeriod"/>
            </a:pPr>
            <a:r>
              <a:rPr lang="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prodotti turistici creati dovrebbero basarsi sulle conoscenze, le qualità e le capacità tradizionali del territorio.</a:t>
            </a:r>
          </a:p>
          <a:p>
            <a:pPr marL="457200" lvl="1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  <a:buFont typeface="+mj-lt"/>
              <a:buAutoNum type="arabicPeriod"/>
            </a:pPr>
            <a:r>
              <a:rPr lang="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comunità può offrire risorse, idee e anche contributi significativi al progetto.</a:t>
            </a:r>
            <a:endParaRPr lang="it-IT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CDA408E6-AE8F-2A5C-A3DB-F5F76CF3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8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9C3BC5B5-E42A-3263-EFEF-24F9969A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7BDA111A-8581-BBEC-2C65-325AB2EED628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3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81CDD24-0700-405D-F5E9-9DBE0530349A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6633707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5400" b="1" dirty="0">
                <a:solidFill>
                  <a:schemeClr val="bg1"/>
                </a:solidFill>
              </a:rPr>
              <a:t>C</a:t>
            </a:r>
            <a:r>
              <a:rPr lang="it" sz="5400" b="1" dirty="0">
                <a:solidFill>
                  <a:schemeClr val="bg1"/>
                </a:solidFill>
              </a:rPr>
              <a:t>omunità smart-intelligenti</a:t>
            </a:r>
            <a:endParaRPr lang="en-GB" sz="54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82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Quanto è smart la comunità?</a:t>
            </a: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1800" b="1" dirty="0">
                <a:solidFill>
                  <a:srgbClr val="6B801F"/>
                </a:solidFill>
              </a:rPr>
              <a:t>INIZIA CON UN CLIC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1800" b="1" dirty="0" err="1">
                <a:solidFill>
                  <a:srgbClr val="6B801F"/>
                </a:solidFill>
              </a:rPr>
              <a:t>Durata </a:t>
            </a:r>
            <a:r>
              <a:rPr lang="it" sz="1800" b="1" dirty="0">
                <a:solidFill>
                  <a:srgbClr val="6B801F"/>
                </a:solidFill>
              </a:rPr>
              <a:t>: 2:48</a:t>
            </a:r>
            <a:endParaRPr lang="it-IT" sz="1800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5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46690"/>
            <a:ext cx="8368862" cy="1325563"/>
          </a:xfrm>
        </p:spPr>
        <p:txBody>
          <a:bodyPr/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Comunità smart / intelligenti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1912883"/>
            <a:ext cx="6720461" cy="4498427"/>
          </a:xfrm>
        </p:spPr>
        <p:txBody>
          <a:bodyPr>
            <a:normAutofit fontScale="92500"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 sviluppo del turismo ecoculturale e delle comunità intelligenti/smart può creare destinazioni sostenibili, resistenti e culturalmente ricche.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comunità intelligenti – smart sono quelle che utilizzano la tecnologia per migliorare la qualità della vita dei residenti, migliorare le esperienze dei visitatori e ottimizzare la gestione delle risorse.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combinate con lo sviluppo del turismo ecoculturale, le comunità intelligenti possono incoraggiare forme di turismo più sostenibili e più impegnate.</a:t>
            </a:r>
          </a:p>
        </p:txBody>
      </p:sp>
      <p:pic>
        <p:nvPicPr>
          <p:cNvPr id="6" name="Picture 5" descr="A person with a backpack and a phone&#10;&#10;Description automatically generated">
            <a:extLst>
              <a:ext uri="{FF2B5EF4-FFF2-40B4-BE49-F238E27FC236}">
                <a16:creationId xmlns:a16="http://schemas.microsoft.com/office/drawing/2014/main" id="{841EA6DE-CE1B-8505-AF87-FCA8FABCF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188" y="1228725"/>
            <a:ext cx="5013615" cy="57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57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>
            <a:normAutofit/>
          </a:bodyPr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Gestione sostenibile delle risorse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720461" cy="366675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comunità intelligenti possono utilizzare approcci basati su dati e tecnologie innovative per supervisionare e gestire le risorse naturali, come acqua, energia e rifiuti.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Può aiutare le destinazioni del turismo ecoculturale a ridurre al minimo l'impronta ecologica, a risparmiare risorse e a proteggere gli habitat naturali.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SEZIONE 1</a:t>
            </a:r>
          </a:p>
        </p:txBody>
      </p:sp>
      <p:pic>
        <p:nvPicPr>
          <p:cNvPr id="10" name="Picture 9" descr="A solar panels and a tree&#10;&#10;Description automatically generated">
            <a:extLst>
              <a:ext uri="{FF2B5EF4-FFF2-40B4-BE49-F238E27FC236}">
                <a16:creationId xmlns:a16="http://schemas.microsoft.com/office/drawing/2014/main" id="{A53B4B64-3B76-6EC3-2BC2-0BAE826D4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485" y="1471749"/>
            <a:ext cx="4685515" cy="53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7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Gestione dei visitatori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720461" cy="3666758"/>
          </a:xfrm>
        </p:spPr>
        <p:txBody>
          <a:bodyPr>
            <a:normAutofit fontScale="85000"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noProof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tecnologie intelligenti, come il monitoraggio dei visitatori in tempo reale e il sistema di gestione dei movimenti di massa, possono aiutare le destinazioni del turismo ecoculturale nella gestione dei flussi di visitatori e nella riduzione dell'influenza del turismo sulle aree sensibili.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noProof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Ciò può aiutare a prevenire il sovraffollamento, ridurre il decadimento ecologico e garantire esperienze migliori, sia per i visitatori che per le comunità locali.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SEZIONE 2</a:t>
            </a:r>
          </a:p>
        </p:txBody>
      </p:sp>
      <p:pic>
        <p:nvPicPr>
          <p:cNvPr id="6" name="Picture 5" descr="A yellow bus on a hill&#10;&#10;Description automatically generated">
            <a:extLst>
              <a:ext uri="{FF2B5EF4-FFF2-40B4-BE49-F238E27FC236}">
                <a16:creationId xmlns:a16="http://schemas.microsoft.com/office/drawing/2014/main" id="{8389F82B-2F41-F71C-FA05-BC609F8E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397" y="1288869"/>
            <a:ext cx="4844603" cy="5569131"/>
          </a:xfrm>
          <a:prstGeom prst="rect">
            <a:avLst/>
          </a:prstGeom>
        </p:spPr>
      </p:pic>
      <p:pic>
        <p:nvPicPr>
          <p:cNvPr id="9" name="Picture 8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FFA556A2-34AD-D52C-A816-1AF4294E8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083" y="-143561"/>
            <a:ext cx="4383160" cy="37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14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966153"/>
            <a:ext cx="10614628" cy="1030424"/>
          </a:xfrm>
        </p:spPr>
        <p:txBody>
          <a:bodyPr>
            <a:normAutofit/>
          </a:bodyPr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Esperienze interattive coinvolgenti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720461" cy="3666758"/>
          </a:xfrm>
        </p:spPr>
        <p:txBody>
          <a:bodyPr>
            <a:normAutofit fontScale="85000"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tecnologie intelligenti come la realtà aumentata (AR) e la realtà virtuale (VR) possono migliorare le esperienze di turismo ecoculturale fornendo modi coinvolgenti e interattivi per esplorare il patrimonio naturale e culturale.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 esempio, le applicazioni AR possono offrire ai visitatori informazioni sulla flora e la fauna locale, mentre le esperienze VR possono mostrare l'artigianato tradizionale o eventi storici.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SEZIONE 3</a:t>
            </a:r>
          </a:p>
        </p:txBody>
      </p:sp>
      <p:pic>
        <p:nvPicPr>
          <p:cNvPr id="11" name="Picture 10" descr="A cartoon of buildings on a green hill&#10;&#10;Description automatically generated">
            <a:extLst>
              <a:ext uri="{FF2B5EF4-FFF2-40B4-BE49-F238E27FC236}">
                <a16:creationId xmlns:a16="http://schemas.microsoft.com/office/drawing/2014/main" id="{D7C9AE71-15DE-7B20-2A41-A0F352C18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1" y="317500"/>
            <a:ext cx="5687077" cy="65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73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3"/>
            <a:ext cx="10614628" cy="1569543"/>
          </a:xfrm>
        </p:spPr>
        <p:txBody>
          <a:bodyPr>
            <a:normAutofit/>
          </a:bodyPr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Coinvolgimento ed empowerment della comunità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516328"/>
            <a:ext cx="6720461" cy="3666758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comunità intelligenti possono utilizzare piattaforme e strumenti digitali per includere le comunità locali nella pianificazione e gestione dello sviluppo ecoculturale del turismo.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Può includere forum online per la partecipazione pubblica, iniziative di narrazione digitale per introdurre la cultura locale e e-learning per sviluppare capacità locali nelle pratiche sostenibili del turismo.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SEZIONE 4</a:t>
            </a:r>
          </a:p>
        </p:txBody>
      </p:sp>
      <p:pic>
        <p:nvPicPr>
          <p:cNvPr id="3" name="Picture 2" descr="A person with a backpack and a phone&#10;&#10;Description automatically generated">
            <a:extLst>
              <a:ext uri="{FF2B5EF4-FFF2-40B4-BE49-F238E27FC236}">
                <a16:creationId xmlns:a16="http://schemas.microsoft.com/office/drawing/2014/main" id="{B3BE8AC6-95C8-651A-4592-36C35B4F1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422" y="2234261"/>
            <a:ext cx="4116169" cy="47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7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landscape with buildings and trees&#10;&#10;Description automatically generated">
            <a:extLst>
              <a:ext uri="{FF2B5EF4-FFF2-40B4-BE49-F238E27FC236}">
                <a16:creationId xmlns:a16="http://schemas.microsoft.com/office/drawing/2014/main" id="{53488723-17AC-CB91-CD9E-EDFB9957E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264F401-E89B-C38B-FB9E-5B4B5E7EADE0}"/>
              </a:ext>
            </a:extLst>
          </p:cNvPr>
          <p:cNvSpPr txBox="1">
            <a:spLocks/>
          </p:cNvSpPr>
          <p:nvPr/>
        </p:nvSpPr>
        <p:spPr>
          <a:xfrm>
            <a:off x="557048" y="1745813"/>
            <a:ext cx="6474373" cy="336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it" sz="2800" dirty="0">
                <a:solidFill>
                  <a:schemeClr val="bg1"/>
                </a:solidFill>
              </a:rPr>
              <a:t>Il turismo ecoculturale è una forma di turismo olistico che mira a promuovere lo sviluppo sostenibile, la protezione dell'ambiente naturale, la cura della cultura e della tradizione locale, la valorizzazione del patrimonio naturale e culturale.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FF03AD45-0486-3ECE-B348-419B6268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8317831" cy="1325563"/>
          </a:xfrm>
        </p:spPr>
        <p:txBody>
          <a:bodyPr wrap="square" anchor="ctr">
            <a:normAutofit/>
          </a:bodyPr>
          <a:lstStyle/>
          <a:p>
            <a:r>
              <a:rPr lang="it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Turismo ecoculturale</a:t>
            </a:r>
          </a:p>
        </p:txBody>
      </p:sp>
    </p:spTree>
    <p:extLst>
      <p:ext uri="{BB962C8B-B14F-4D97-AF65-F5344CB8AC3E}">
        <p14:creationId xmlns:p14="http://schemas.microsoft.com/office/powerpoint/2010/main" val="50322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50234"/>
            <a:ext cx="10614628" cy="1030424"/>
          </a:xfrm>
        </p:spPr>
        <p:txBody>
          <a:bodyPr>
            <a:normAutofit/>
          </a:bodyPr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Prendere decisioni basate sui dati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720461" cy="3666758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comunità intelligenti possono utilizzare dati analitici e sistemi di monitoraggio per informare le parti interessate sul processo decisionale nello sviluppo ecoculturale del turismo.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Ciò può includere il monitoraggio degli indicatori ambientali, la misurazione dell’impatto socioeconomico del turismo e la valutazione dell’efficacia delle iniziative sostenibili.</a:t>
            </a:r>
            <a:endParaRPr lang="en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SEZIONE 5</a:t>
            </a:r>
          </a:p>
        </p:txBody>
      </p:sp>
      <p:pic>
        <p:nvPicPr>
          <p:cNvPr id="6" name="Picture 5" descr="A yellow bus on a hill&#10;&#10;Description automatically generated">
            <a:extLst>
              <a:ext uri="{FF2B5EF4-FFF2-40B4-BE49-F238E27FC236}">
                <a16:creationId xmlns:a16="http://schemas.microsoft.com/office/drawing/2014/main" id="{8389F82B-2F41-F71C-FA05-BC609F8E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397" y="1288869"/>
            <a:ext cx="4844603" cy="5569131"/>
          </a:xfrm>
          <a:prstGeom prst="rect">
            <a:avLst/>
          </a:prstGeom>
        </p:spPr>
      </p:pic>
      <p:pic>
        <p:nvPicPr>
          <p:cNvPr id="9" name="Picture 8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FFA556A2-34AD-D52C-A816-1AF4294E8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633" y="-94767"/>
            <a:ext cx="4383160" cy="37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3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Mobilità smart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720461" cy="3666758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comunità intelligenti possono promuovere opzioni di trasporto sostenibili come veicoli elettrici, sistemi di condivisione di biciclette e trasporti pubblici intelligenti per ridurre l’impronta di carbonio delle attività turistiche.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Ciò può aiutare le destinazioni del turismo ecoculturale a ridurre al minimo l'inquinamento atmosferico, risparmiare energia e creare un'esperienza più piacevole, sia per i visitatori che per i residenti.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SEZIONE 6</a:t>
            </a:r>
          </a:p>
        </p:txBody>
      </p:sp>
      <p:pic>
        <p:nvPicPr>
          <p:cNvPr id="3" name="Picture 2" descr="A person riding a bike on a hill&#10;&#10;Description automatically generated">
            <a:extLst>
              <a:ext uri="{FF2B5EF4-FFF2-40B4-BE49-F238E27FC236}">
                <a16:creationId xmlns:a16="http://schemas.microsoft.com/office/drawing/2014/main" id="{C0949881-8E3D-36EF-3061-1B5E44B54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072" y="1779955"/>
            <a:ext cx="3976610" cy="5078045"/>
          </a:xfrm>
          <a:prstGeom prst="rect">
            <a:avLst/>
          </a:prstGeom>
        </p:spPr>
      </p:pic>
      <p:pic>
        <p:nvPicPr>
          <p:cNvPr id="8" name="Picture 7" descr="A kite with strings on a black background&#10;&#10;Description automatically generated">
            <a:extLst>
              <a:ext uri="{FF2B5EF4-FFF2-40B4-BE49-F238E27FC236}">
                <a16:creationId xmlns:a16="http://schemas.microsoft.com/office/drawing/2014/main" id="{F3EC5182-0CF2-596A-83F1-9E013DE73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62" y="0"/>
            <a:ext cx="3826506" cy="48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48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46690"/>
            <a:ext cx="8368862" cy="1325563"/>
          </a:xfrm>
        </p:spPr>
        <p:txBody>
          <a:bodyPr>
            <a:normAutofit/>
          </a:bodyPr>
          <a:lstStyle/>
          <a:p>
            <a:r>
              <a:rPr lang="it" b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Turismo ecoculturale e comunità intelligenti: sintesi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161" y="1930301"/>
            <a:ext cx="8095593" cy="4498427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Integrando tecnologie intelligenti e approcci basati sui dati nello sviluppo del turismo ecoculturale, le destinazioni possono creare esperienze più sostenibili, resilienti e coinvolgenti a vantaggio sia dei visitatori che delle comunità locali.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Questo approccio olistico può aiutare a preservare il patrimonio naturale e culturale, stimolare lo sviluppo economico e promuovere una forma di turismo più responsabile.</a:t>
            </a:r>
            <a:endParaRPr lang="en" sz="19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CDA408E6-AE8F-2A5C-A3DB-F5F76CF3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57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96515FE8-833A-23D3-F9C7-A5BD5A4E2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B3293438-B888-BA35-FD61-7AB0E8136B3C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2BE7BCE-3CC0-CE98-3913-1A7163CB00A5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6633707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5400" b="1" dirty="0">
                <a:solidFill>
                  <a:schemeClr val="bg1"/>
                </a:solidFill>
              </a:rPr>
              <a:t>C</a:t>
            </a:r>
            <a:r>
              <a:rPr lang="it" sz="5400" b="1" dirty="0">
                <a:solidFill>
                  <a:schemeClr val="bg1"/>
                </a:solidFill>
              </a:rPr>
              <a:t>omunità slow - lente</a:t>
            </a:r>
            <a:endParaRPr lang="en-GB" sz="54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281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hill with a fence and a solar panel&#10;&#10;Description automatically generated">
            <a:extLst>
              <a:ext uri="{FF2B5EF4-FFF2-40B4-BE49-F238E27FC236}">
                <a16:creationId xmlns:a16="http://schemas.microsoft.com/office/drawing/2014/main" id="{AABB6E95-2A01-06D9-B974-CD77B74A7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26C5EAD6-9E72-1C6C-8A62-AF5F34034DD2}"/>
              </a:ext>
            </a:extLst>
          </p:cNvPr>
          <p:cNvSpPr txBox="1">
            <a:spLocks/>
          </p:cNvSpPr>
          <p:nvPr/>
        </p:nvSpPr>
        <p:spPr>
          <a:xfrm>
            <a:off x="493161" y="628242"/>
            <a:ext cx="10427388" cy="449842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>
              <a:lnSpc>
                <a:spcPct val="175000"/>
              </a:lnSpc>
              <a:spcAft>
                <a:spcPts val="1200"/>
              </a:spcAft>
            </a:pPr>
            <a:r>
              <a:rPr lang="it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 sviluppo del turismo ecoculturale e delle comunità slow condividono valori e principi comuni, incentrati sulla sostenibilità, sulla preservazione delle culture e sul welfare comunitario.</a:t>
            </a:r>
          </a:p>
          <a:p>
            <a:pPr marL="114300">
              <a:lnSpc>
                <a:spcPct val="175000"/>
              </a:lnSpc>
              <a:spcAft>
                <a:spcPts val="1200"/>
              </a:spcAft>
            </a:pPr>
            <a:r>
              <a:rPr lang="it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comunità slow, ispirate al movimento "slow food", promuovono un accesso alla vita più consapevole e più diretto, sottolineando le tradizioni locali, le opere artistiche e il legame con la natura e l'ambiente.</a:t>
            </a:r>
          </a:p>
          <a:p>
            <a:pPr marL="114300">
              <a:lnSpc>
                <a:spcPct val="175000"/>
              </a:lnSpc>
              <a:spcAft>
                <a:spcPts val="1200"/>
              </a:spcAft>
            </a:pPr>
            <a:r>
              <a:rPr lang="it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combinate con lo sviluppo del turismo eco-culturale, le comunità slow possono offrire esperienze uniche e autentiche a beneficio sia dei visitatori che dei residenti locali.</a:t>
            </a:r>
            <a:endParaRPr lang="en" sz="1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96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 food italiano</a:t>
            </a:r>
            <a:b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Video </a:t>
            </a:r>
            <a:r>
              <a:rPr lang="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ufficiale</a:t>
            </a: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1800" b="1" dirty="0">
                <a:solidFill>
                  <a:srgbClr val="6B801F"/>
                </a:solidFill>
              </a:rPr>
              <a:t>INIZIA CON UN CLIC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1800" b="1" dirty="0">
                <a:solidFill>
                  <a:srgbClr val="6B801F"/>
                </a:solidFill>
              </a:rPr>
              <a:t>DURATA: 2:55</a:t>
            </a:r>
            <a:endParaRPr lang="it-IT" sz="1800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09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it" b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Esperienze autentiche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comunità lente/slow offrono ai visitatori l'opportunità di immergersi nella cultura locale, nella tradizione e nella vita quotidiana.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esperienze di turismo ecoculturale nelle comunità slow possono includere la partecipazione ai mestieri tradizionali, la conoscenza della storia e dei costumi locali e il godimento del cibo preparato localmente.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SEZIONE 1</a:t>
            </a:r>
          </a:p>
        </p:txBody>
      </p:sp>
      <p:pic>
        <p:nvPicPr>
          <p:cNvPr id="3" name="Picture 2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DA572BCE-1C99-1F22-C88D-B8C5CD57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8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Pratiche sostenibile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comunità lente spesso danno priorità a pratiche sostenibili come l’agricoltura biologica, l’energia rinnovabile e la riduzione dei rifiuti.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 sviluppo del turismo eco-culturale nelle comunità slow può mostrare queste pratiche ed educare i visitatori sull’importanza della protezione ambientale e degli stili di vita sostenibili.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SEZIONE 2</a:t>
            </a:r>
          </a:p>
        </p:txBody>
      </p:sp>
      <p:pic>
        <p:nvPicPr>
          <p:cNvPr id="3" name="Picture 2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DA572BCE-1C99-1F22-C88D-B8C5CD57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L'impegno della comunità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comunità lente enfatizzano fortemente il coinvolgimento della comunità e la coesione sociale.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 sviluppo del turismo ecoculturale nelle comunità slow può creare opportunità per i visitatori di interagire con i residenti locali, partecipare a eventi comunitari e contribuire a progetti locali. 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SEZIONE 3</a:t>
            </a:r>
          </a:p>
        </p:txBody>
      </p:sp>
      <p:pic>
        <p:nvPicPr>
          <p:cNvPr id="9" name="Picture 8" descr="A cartoon of a farm&#10;&#10;Description automatically generated">
            <a:extLst>
              <a:ext uri="{FF2B5EF4-FFF2-40B4-BE49-F238E27FC236}">
                <a16:creationId xmlns:a16="http://schemas.microsoft.com/office/drawing/2014/main" id="{18CD9B2B-AA4B-4B71-0B4F-88D3F32B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viaggio lento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comunità slow incoraggiano un approccio più rilassato e profondo al viaggio, consentendo ai visitatori di vivere e apprezzare appieno la cultura e l’ambiente locale.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esperienze di turismo ecoculturale nelle comunità slow possono includere tour slow food, tour a piedi o in bicicletta e soggiorni prolungati in alloggi locali.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SEZIONE 4</a:t>
            </a:r>
          </a:p>
        </p:txBody>
      </p:sp>
      <p:pic>
        <p:nvPicPr>
          <p:cNvPr id="9" name="Picture 8" descr="A cartoon of a farm&#10;&#10;Description automatically generated">
            <a:extLst>
              <a:ext uri="{FF2B5EF4-FFF2-40B4-BE49-F238E27FC236}">
                <a16:creationId xmlns:a16="http://schemas.microsoft.com/office/drawing/2014/main" id="{18CD9B2B-AA4B-4B71-0B4F-88D3F32B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  <p:pic>
        <p:nvPicPr>
          <p:cNvPr id="6" name="Picture 5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BFCC25CF-6BCE-AF7D-9CD8-B4B5AACA5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527" y="253377"/>
            <a:ext cx="4900615" cy="42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6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hill with a fence and a solar panel&#10;&#10;Description automatically generated">
            <a:extLst>
              <a:ext uri="{FF2B5EF4-FFF2-40B4-BE49-F238E27FC236}">
                <a16:creationId xmlns:a16="http://schemas.microsoft.com/office/drawing/2014/main" id="{AABB6E95-2A01-06D9-B974-CD77B74A7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F03AD45-0486-3ECE-B348-419B6268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11454892" cy="1325563"/>
          </a:xfrm>
        </p:spPr>
        <p:txBody>
          <a:bodyPr wrap="square" anchor="ctr">
            <a:normAutofit/>
          </a:bodyPr>
          <a:lstStyle/>
          <a:p>
            <a:r>
              <a:rPr lang="it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Tappe chiave per lo sviluppo </a:t>
            </a:r>
            <a:br>
              <a:rPr lang="en-GB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turismo eco-culturale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2364661-11E3-0EC2-8C84-E6019E245FE3}"/>
              </a:ext>
            </a:extLst>
          </p:cNvPr>
          <p:cNvSpPr txBox="1">
            <a:spLocks/>
          </p:cNvSpPr>
          <p:nvPr/>
        </p:nvSpPr>
        <p:spPr>
          <a:xfrm>
            <a:off x="537411" y="1629811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E2993A8-3C9D-77CA-AFBA-ED08292B1031}"/>
              </a:ext>
            </a:extLst>
          </p:cNvPr>
          <p:cNvSpPr txBox="1">
            <a:spLocks/>
          </p:cNvSpPr>
          <p:nvPr/>
        </p:nvSpPr>
        <p:spPr>
          <a:xfrm>
            <a:off x="1157349" y="1769699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it" sz="2000" dirty="0">
                <a:solidFill>
                  <a:schemeClr val="bg1"/>
                </a:solidFill>
              </a:rPr>
              <a:t>Valutazione del potenziale delle aree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504110E-A1F0-BC56-D16F-3750A0937F8F}"/>
              </a:ext>
            </a:extLst>
          </p:cNvPr>
          <p:cNvSpPr txBox="1">
            <a:spLocks/>
          </p:cNvSpPr>
          <p:nvPr/>
        </p:nvSpPr>
        <p:spPr>
          <a:xfrm>
            <a:off x="3890211" y="1629811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AF20FA5-AA17-E5B3-0DB1-83C0090DA9F4}"/>
              </a:ext>
            </a:extLst>
          </p:cNvPr>
          <p:cNvSpPr txBox="1">
            <a:spLocks/>
          </p:cNvSpPr>
          <p:nvPr/>
        </p:nvSpPr>
        <p:spPr>
          <a:xfrm>
            <a:off x="4510149" y="1769699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it" sz="2000" dirty="0">
                <a:solidFill>
                  <a:schemeClr val="bg1"/>
                </a:solidFill>
              </a:rPr>
              <a:t>Inclusione della </a:t>
            </a:r>
          </a:p>
          <a:p>
            <a:pPr marL="114300" algn="l">
              <a:lnSpc>
                <a:spcPct val="100000"/>
              </a:lnSpc>
            </a:pPr>
            <a:r>
              <a:rPr lang="it" sz="2000" dirty="0">
                <a:solidFill>
                  <a:schemeClr val="bg1"/>
                </a:solidFill>
              </a:rPr>
              <a:t>Comunità Locale</a:t>
            </a:r>
          </a:p>
          <a:p>
            <a:pPr marL="114300" algn="l">
              <a:lnSpc>
                <a:spcPct val="100000"/>
              </a:lnSpc>
            </a:pPr>
            <a:endParaRPr lang="it" sz="2000" dirty="0">
              <a:solidFill>
                <a:schemeClr val="bg1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017EF65-3DE9-1DE6-F5E4-0922928FA0D7}"/>
              </a:ext>
            </a:extLst>
          </p:cNvPr>
          <p:cNvSpPr txBox="1">
            <a:spLocks/>
          </p:cNvSpPr>
          <p:nvPr/>
        </p:nvSpPr>
        <p:spPr>
          <a:xfrm>
            <a:off x="7169438" y="1629811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7200" b="1" i="0" u="none" strike="noStrike" cap="none" dirty="0">
                <a:solidFill>
                  <a:srgbClr val="40C3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3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C01FF007-C9A9-2365-0B20-4DA4BB7F1698}"/>
              </a:ext>
            </a:extLst>
          </p:cNvPr>
          <p:cNvSpPr txBox="1">
            <a:spLocks/>
          </p:cNvSpPr>
          <p:nvPr/>
        </p:nvSpPr>
        <p:spPr>
          <a:xfrm>
            <a:off x="7789376" y="1769699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it" sz="2000" dirty="0">
                <a:solidFill>
                  <a:schemeClr val="bg1"/>
                </a:solidFill>
              </a:rPr>
              <a:t>Creare esperienze autentiche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54F8664-5261-87B2-2261-2C0C18ED225E}"/>
              </a:ext>
            </a:extLst>
          </p:cNvPr>
          <p:cNvSpPr txBox="1">
            <a:spLocks/>
          </p:cNvSpPr>
          <p:nvPr/>
        </p:nvSpPr>
        <p:spPr>
          <a:xfrm>
            <a:off x="537411" y="3099633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5F293D84-A105-0F1C-5D96-A297CD4E7045}"/>
              </a:ext>
            </a:extLst>
          </p:cNvPr>
          <p:cNvSpPr txBox="1">
            <a:spLocks/>
          </p:cNvSpPr>
          <p:nvPr/>
        </p:nvSpPr>
        <p:spPr>
          <a:xfrm>
            <a:off x="1157349" y="3239521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it" sz="2000" dirty="0">
                <a:solidFill>
                  <a:schemeClr val="bg1"/>
                </a:solidFill>
              </a:rPr>
              <a:t>Sviluppo</a:t>
            </a:r>
          </a:p>
          <a:p>
            <a:pPr marL="114300" algn="l">
              <a:lnSpc>
                <a:spcPct val="100000"/>
              </a:lnSpc>
            </a:pPr>
            <a:r>
              <a:rPr lang="it-IT" sz="2000" dirty="0">
                <a:solidFill>
                  <a:schemeClr val="bg1"/>
                </a:solidFill>
              </a:rPr>
              <a:t>S</a:t>
            </a:r>
            <a:r>
              <a:rPr lang="it" sz="2000" dirty="0">
                <a:solidFill>
                  <a:schemeClr val="bg1"/>
                </a:solidFill>
              </a:rPr>
              <a:t>ostenibile delle</a:t>
            </a:r>
          </a:p>
          <a:p>
            <a:pPr marL="114300" algn="l">
              <a:lnSpc>
                <a:spcPct val="100000"/>
              </a:lnSpc>
            </a:pPr>
            <a:r>
              <a:rPr lang="it" sz="2000" dirty="0">
                <a:solidFill>
                  <a:schemeClr val="bg1"/>
                </a:solidFill>
              </a:rPr>
              <a:t>infrastrutture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C442F45B-A460-4FCC-6A2F-A801136A93EE}"/>
              </a:ext>
            </a:extLst>
          </p:cNvPr>
          <p:cNvSpPr txBox="1">
            <a:spLocks/>
          </p:cNvSpPr>
          <p:nvPr/>
        </p:nvSpPr>
        <p:spPr>
          <a:xfrm>
            <a:off x="3890211" y="3099633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5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EEA22FFE-25B1-D4CB-6315-9DACB1DC6443}"/>
              </a:ext>
            </a:extLst>
          </p:cNvPr>
          <p:cNvSpPr txBox="1">
            <a:spLocks/>
          </p:cNvSpPr>
          <p:nvPr/>
        </p:nvSpPr>
        <p:spPr>
          <a:xfrm>
            <a:off x="4510149" y="3239521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it" sz="2000" dirty="0">
                <a:solidFill>
                  <a:schemeClr val="bg1"/>
                </a:solidFill>
              </a:rPr>
              <a:t>Promozione e</a:t>
            </a:r>
          </a:p>
          <a:p>
            <a:pPr marL="114300" algn="l">
              <a:lnSpc>
                <a:spcPct val="100000"/>
              </a:lnSpc>
            </a:pPr>
            <a:r>
              <a:rPr lang="it" sz="2000" dirty="0">
                <a:solidFill>
                  <a:schemeClr val="bg1"/>
                </a:solidFill>
              </a:rPr>
              <a:t>protezione</a:t>
            </a:r>
          </a:p>
          <a:p>
            <a:pPr marL="114300" algn="l">
              <a:lnSpc>
                <a:spcPct val="100000"/>
              </a:lnSpc>
            </a:pPr>
            <a:r>
              <a:rPr lang="it" sz="2000" dirty="0">
                <a:solidFill>
                  <a:schemeClr val="bg1"/>
                </a:solidFill>
              </a:rPr>
              <a:t>ambiente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7509C331-5BD4-1A86-ED96-A23E96FD370B}"/>
              </a:ext>
            </a:extLst>
          </p:cNvPr>
          <p:cNvSpPr txBox="1">
            <a:spLocks/>
          </p:cNvSpPr>
          <p:nvPr/>
        </p:nvSpPr>
        <p:spPr>
          <a:xfrm>
            <a:off x="7169438" y="3099633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6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C43A6FB8-7C05-A0CC-CCA3-A1A4DBC7F2DB}"/>
              </a:ext>
            </a:extLst>
          </p:cNvPr>
          <p:cNvSpPr txBox="1">
            <a:spLocks/>
          </p:cNvSpPr>
          <p:nvPr/>
        </p:nvSpPr>
        <p:spPr>
          <a:xfrm>
            <a:off x="7789376" y="3239521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it" sz="2000" dirty="0">
                <a:solidFill>
                  <a:schemeClr val="bg1"/>
                </a:solidFill>
              </a:rPr>
              <a:t>Incoraggiamento dei partenariati e della cooperazione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E585F363-5E90-3B00-9089-8D3DFD82965B}"/>
              </a:ext>
            </a:extLst>
          </p:cNvPr>
          <p:cNvSpPr txBox="1">
            <a:spLocks/>
          </p:cNvSpPr>
          <p:nvPr/>
        </p:nvSpPr>
        <p:spPr>
          <a:xfrm>
            <a:off x="7169438" y="4696647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7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F00EE2DA-70AE-D187-1C1B-151EDDB07CBA}"/>
              </a:ext>
            </a:extLst>
          </p:cNvPr>
          <p:cNvSpPr txBox="1">
            <a:spLocks/>
          </p:cNvSpPr>
          <p:nvPr/>
        </p:nvSpPr>
        <p:spPr>
          <a:xfrm>
            <a:off x="7789376" y="4836535"/>
            <a:ext cx="22776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it" sz="2000" dirty="0">
                <a:solidFill>
                  <a:schemeClr val="bg1"/>
                </a:solidFill>
              </a:rPr>
              <a:t>Supervisione e aggiustamento</a:t>
            </a:r>
          </a:p>
        </p:txBody>
      </p:sp>
    </p:spTree>
    <p:extLst>
      <p:ext uri="{BB962C8B-B14F-4D97-AF65-F5344CB8AC3E}">
        <p14:creationId xmlns:p14="http://schemas.microsoft.com/office/powerpoint/2010/main" val="440219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it" b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Sviluppo economico locale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 sviluppo del turismo ecoculturale nelle comunità slow può sostenere l'economia locale promuovendo aziende, prodotti e servizi locali.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Può includere la presentazione degli artigiani locali, il sostegno ai piccoli agricoltori e l'incoraggiamento dei visitatori ad acquistare prodotti prodotti localmente.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SEZIONE 5</a:t>
            </a:r>
          </a:p>
        </p:txBody>
      </p:sp>
      <p:pic>
        <p:nvPicPr>
          <p:cNvPr id="3" name="Picture 2" descr="A cartoon of buildings on a green hill&#10;&#10;Description automatically generated">
            <a:extLst>
              <a:ext uri="{FF2B5EF4-FFF2-40B4-BE49-F238E27FC236}">
                <a16:creationId xmlns:a16="http://schemas.microsoft.com/office/drawing/2014/main" id="{C7147021-9286-E572-D5EE-5952B00F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9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>
            <a:normAutofit fontScale="90000"/>
          </a:bodyPr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Conservazione del patrimonio culturale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comunità slow spesso enfatizzano fortemente la conservazione e la cura del patrimonio culturale locale.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 sviluppo del turismo ecoculturale nelle comunità slow può aiutare a proteggere le conoscenze, i costumi e le pratiche tradizionali, creando domanda di esperienze e prodotti culturali autentici.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SEZIONE 6</a:t>
            </a:r>
          </a:p>
        </p:txBody>
      </p:sp>
      <p:pic>
        <p:nvPicPr>
          <p:cNvPr id="8" name="Picture 7" descr="A white building on a hill&#10;&#10;Description automatically generated">
            <a:extLst>
              <a:ext uri="{FF2B5EF4-FFF2-40B4-BE49-F238E27FC236}">
                <a16:creationId xmlns:a16="http://schemas.microsoft.com/office/drawing/2014/main" id="{BADC4399-B203-3470-97A5-80E6535B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9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46690"/>
            <a:ext cx="9264324" cy="1912883"/>
          </a:xfrm>
        </p:spPr>
        <p:txBody>
          <a:bodyPr>
            <a:normAutofit fontScale="90000"/>
          </a:bodyPr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Integrare i principi delle comunità lente nello sviluppo del turismo ecoculturale: una sintesi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161" y="2589531"/>
            <a:ext cx="8095593" cy="4498427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Integrando i principi delle comunità slow nello sviluppo del turismo eco-culturale, le destinazioni possono creare esperienze più profonde, più autentiche e più sostenibili, a vantaggio sia dei visitatori che della gente del posto.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Questo approccio può favorire un rispetto più profondo per la cultura locale, sostenere il benessere della comunità e contribuire alla conservazione a lungo termine del patrimonio naturale e culturale.</a:t>
            </a:r>
            <a:endParaRPr lang="en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CDA408E6-AE8F-2A5C-A3DB-F5F76CF3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92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bridge and windmills&#10;&#10;Description automatically generated">
            <a:extLst>
              <a:ext uri="{FF2B5EF4-FFF2-40B4-BE49-F238E27FC236}">
                <a16:creationId xmlns:a16="http://schemas.microsoft.com/office/drawing/2014/main" id="{89CF6098-98CD-90E3-9900-3C7067E3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7A969DAB-A16B-9232-F263-0D7717513820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8AE0254-015F-2AAC-3DA4-B240882C7005}"/>
              </a:ext>
            </a:extLst>
          </p:cNvPr>
          <p:cNvSpPr txBox="1">
            <a:spLocks/>
          </p:cNvSpPr>
          <p:nvPr/>
        </p:nvSpPr>
        <p:spPr>
          <a:xfrm>
            <a:off x="702514" y="1397788"/>
            <a:ext cx="7858012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5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Inclusione sociale nello sviluppo del turismo ecoculturale</a:t>
            </a:r>
            <a:endParaRPr lang="en-GB" sz="54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533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hill with a fence and a solar panel&#10;&#10;Description automatically generated">
            <a:extLst>
              <a:ext uri="{FF2B5EF4-FFF2-40B4-BE49-F238E27FC236}">
                <a16:creationId xmlns:a16="http://schemas.microsoft.com/office/drawing/2014/main" id="{EB8C34A7-70E4-560B-E037-3CE2089E1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B9F369AA-24CD-3D5B-8DF8-D92012B5B10A}"/>
              </a:ext>
            </a:extLst>
          </p:cNvPr>
          <p:cNvSpPr txBox="1">
            <a:spLocks/>
          </p:cNvSpPr>
          <p:nvPr/>
        </p:nvSpPr>
        <p:spPr>
          <a:xfrm>
            <a:off x="493161" y="628242"/>
            <a:ext cx="10427388" cy="449842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>
              <a:lnSpc>
                <a:spcPct val="195000"/>
              </a:lnSpc>
              <a:spcAft>
                <a:spcPts val="1200"/>
              </a:spcAft>
            </a:pPr>
            <a:r>
              <a:rPr lang="it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Includere il turismo per le persone con disabilità nello sviluppo del turismo eco-culturale è un aspetto chiave per promuovere l’inclusione sociale e creare esperienze turistiche accessibili, giuste e sostenibili per tutti.</a:t>
            </a:r>
          </a:p>
          <a:p>
            <a:pPr marL="114300">
              <a:lnSpc>
                <a:spcPct val="195000"/>
              </a:lnSpc>
              <a:spcAft>
                <a:spcPts val="1200"/>
              </a:spcAft>
            </a:pPr>
            <a:r>
              <a:rPr lang="it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Garantendo che le destinazioni, le attività e i servizi dell’ecoturismo siano progettati per soddisfare le esigenze delle persone con diverse disabilità, l’industria del turismo può promuovere un ambiente inclusivo e diversificato a vantaggio dei visitatori e delle comunità locali.</a:t>
            </a:r>
            <a:endParaRPr lang="it-IT" sz="1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46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Turismo accessibile: cos'è?</a:t>
            </a:r>
            <a:endParaRPr lang="en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1800" b="1" dirty="0">
                <a:solidFill>
                  <a:srgbClr val="6B801F"/>
                </a:solidFill>
              </a:rPr>
              <a:t>INIZIA CON UN CLIC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1800" b="1" dirty="0" err="1">
                <a:solidFill>
                  <a:srgbClr val="6B801F"/>
                </a:solidFill>
              </a:rPr>
              <a:t>Durata </a:t>
            </a:r>
            <a:r>
              <a:rPr lang="it" sz="1800" b="1" dirty="0">
                <a:solidFill>
                  <a:srgbClr val="6B801F"/>
                </a:solidFill>
              </a:rPr>
              <a:t>: 1:58</a:t>
            </a:r>
            <a:endParaRPr lang="it-IT" sz="1800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88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6000825" y="515182"/>
            <a:ext cx="5551674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968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 descr="IDPD 2018"/>
          <p:cNvSpPr/>
          <p:nvPr/>
        </p:nvSpPr>
        <p:spPr>
          <a:xfrm>
            <a:off x="214448" y="-152401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CDC13146-EB29-EB94-38A4-EBA29318F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11" y="2553815"/>
            <a:ext cx="3152639" cy="3082606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</a:pPr>
            <a:r>
              <a:rPr lang="it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disturbi fisici, mentali, intellettuali o sensoriali a lungo termine che, in interazione con varie barriere, possono rendere difficile la partecipazione piena ed effettiva alla società allo stesso modo degli altri.</a:t>
            </a:r>
            <a:endParaRPr lang="en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7AA8DDA4-6185-C8E7-2E36-00582E990AB4}"/>
              </a:ext>
            </a:extLst>
          </p:cNvPr>
          <p:cNvSpPr txBox="1">
            <a:spLocks/>
          </p:cNvSpPr>
          <p:nvPr/>
        </p:nvSpPr>
        <p:spPr>
          <a:xfrm>
            <a:off x="4333552" y="2553815"/>
            <a:ext cx="3152639" cy="221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</a:pPr>
            <a:r>
              <a:rPr lang="it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lesione, una malattia o una condizione congenita che causa o è probabile che causi una perdita o una differenza nella funzione fisiologica o psicologica.</a:t>
            </a:r>
            <a:endParaRPr lang="en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D456BF52-DB33-0F90-5122-CE09C66EF5CA}"/>
              </a:ext>
            </a:extLst>
          </p:cNvPr>
          <p:cNvSpPr txBox="1">
            <a:spLocks/>
          </p:cNvSpPr>
          <p:nvPr/>
        </p:nvSpPr>
        <p:spPr>
          <a:xfrm>
            <a:off x="8347880" y="3095099"/>
            <a:ext cx="3152639" cy="288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</a:pPr>
            <a:r>
              <a:rPr lang="it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 le barriere sistemiche, gli atteggiamenti negativi e l’esclusione sociale, che rendono difficile o impossibile per le persone con disabilità raggiungere le proprie funzioni apprezzate.</a:t>
            </a:r>
            <a:endParaRPr lang="en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17F34197-9D61-170C-B5AA-810E0343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446691"/>
            <a:ext cx="10618671" cy="1146366"/>
          </a:xfrm>
        </p:spPr>
        <p:txBody>
          <a:bodyPr anchor="t">
            <a:normAutofit fontScale="90000"/>
          </a:bodyPr>
          <a:lstStyle/>
          <a:p>
            <a:pPr marL="0" lvl="0" indent="0">
              <a:lnSpc>
                <a:spcPct val="100000"/>
              </a:lnSpc>
            </a:pPr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Convenzione delle Nazioni Unite sui diritti delle persone con disabilità (2006) promuove il modello sociale.</a:t>
            </a:r>
            <a:endParaRPr lang="en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FEDE5-F541-63BD-0D94-956C1751D435}"/>
              </a:ext>
            </a:extLst>
          </p:cNvPr>
          <p:cNvSpPr txBox="1"/>
          <p:nvPr/>
        </p:nvSpPr>
        <p:spPr>
          <a:xfrm>
            <a:off x="551854" y="1938824"/>
            <a:ext cx="2688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32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Disabilità</a:t>
            </a:r>
            <a:endParaRPr lang="e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AD0DB-721D-CCFB-64CF-25CCC3C9C2A8}"/>
              </a:ext>
            </a:extLst>
          </p:cNvPr>
          <p:cNvSpPr txBox="1"/>
          <p:nvPr/>
        </p:nvSpPr>
        <p:spPr>
          <a:xfrm>
            <a:off x="4437596" y="1938824"/>
            <a:ext cx="2920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32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Danno</a:t>
            </a:r>
            <a:endParaRPr lang="e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B0DAE-D4B3-0BF0-FDA9-0A503CA7464A}"/>
              </a:ext>
            </a:extLst>
          </p:cNvPr>
          <p:cNvSpPr txBox="1"/>
          <p:nvPr/>
        </p:nvSpPr>
        <p:spPr>
          <a:xfrm>
            <a:off x="8451464" y="1938824"/>
            <a:ext cx="34271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32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Modello sociale della disabilità</a:t>
            </a:r>
            <a:endParaRPr lang="en" sz="32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818AA320-FB38-F9F0-0A4B-158F35C10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373" y="1938059"/>
            <a:ext cx="3152639" cy="4498460"/>
          </a:xfrm>
        </p:spPr>
        <p:txBody>
          <a:bodyPr>
            <a:normAutofit fontScale="85000" lnSpcReduction="10000"/>
          </a:bodyPr>
          <a:lstStyle/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All’interno di queste categorie ci sono molti sottogruppi…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Sebbene il segno di una persona su sedia a rotelle sia un simbolo internazionale per tutte le persone con disabilità, rappresenta solo lo 0,5% del numero totale di persone con disabilità.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maggioranza (più del 50%) sono persone con disabilità intellettive o combinate (disabilità multiple).</a:t>
            </a:r>
          </a:p>
        </p:txBody>
      </p:sp>
      <p:pic>
        <p:nvPicPr>
          <p:cNvPr id="4" name="Picture 3" descr="A green square with a white brain in the middle&#10;&#10;Description automatically generated">
            <a:extLst>
              <a:ext uri="{FF2B5EF4-FFF2-40B4-BE49-F238E27FC236}">
                <a16:creationId xmlns:a16="http://schemas.microsoft.com/office/drawing/2014/main" id="{B8C53771-3205-00D8-6333-5746CA903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479" y="3559691"/>
            <a:ext cx="1140898" cy="1140898"/>
          </a:xfrm>
          <a:prstGeom prst="rect">
            <a:avLst/>
          </a:prstGeom>
        </p:spPr>
      </p:pic>
      <p:pic>
        <p:nvPicPr>
          <p:cNvPr id="6" name="Picture 5" descr="A green square with a white symbol on it&#10;&#10;Description automatically generated">
            <a:extLst>
              <a:ext uri="{FF2B5EF4-FFF2-40B4-BE49-F238E27FC236}">
                <a16:creationId xmlns:a16="http://schemas.microsoft.com/office/drawing/2014/main" id="{041637B8-D400-5156-3AC1-FD18708C1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10" y="1938059"/>
            <a:ext cx="1140898" cy="1140898"/>
          </a:xfrm>
          <a:prstGeom prst="rect">
            <a:avLst/>
          </a:prstGeom>
        </p:spPr>
      </p:pic>
      <p:pic>
        <p:nvPicPr>
          <p:cNvPr id="8" name="Picture 7" descr="A green square with white logo&#10;&#10;Description automatically generated">
            <a:extLst>
              <a:ext uri="{FF2B5EF4-FFF2-40B4-BE49-F238E27FC236}">
                <a16:creationId xmlns:a16="http://schemas.microsoft.com/office/drawing/2014/main" id="{600DAA83-6F76-2849-7A85-14BBA02CC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479" y="1938059"/>
            <a:ext cx="1140898" cy="1140898"/>
          </a:xfrm>
          <a:prstGeom prst="rect">
            <a:avLst/>
          </a:prstGeom>
        </p:spPr>
      </p:pic>
      <p:pic>
        <p:nvPicPr>
          <p:cNvPr id="10" name="Picture 9" descr="A white and black symbol on a green background&#10;&#10;Description automatically generated">
            <a:extLst>
              <a:ext uri="{FF2B5EF4-FFF2-40B4-BE49-F238E27FC236}">
                <a16:creationId xmlns:a16="http://schemas.microsoft.com/office/drawing/2014/main" id="{0D55AE6D-5C23-3FA3-3330-5975BE100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10" y="3559691"/>
            <a:ext cx="1140898" cy="1140898"/>
          </a:xfrm>
          <a:prstGeom prst="rect">
            <a:avLst/>
          </a:prstGeom>
        </p:spPr>
      </p:pic>
      <p:sp>
        <p:nvSpPr>
          <p:cNvPr id="11" name="Titolo 3">
            <a:extLst>
              <a:ext uri="{FF2B5EF4-FFF2-40B4-BE49-F238E27FC236}">
                <a16:creationId xmlns:a16="http://schemas.microsoft.com/office/drawing/2014/main" id="{6AAD57FE-7807-5C5C-DB99-B5DFF54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577381"/>
            <a:ext cx="11248400" cy="1360678"/>
          </a:xfrm>
        </p:spPr>
        <p:txBody>
          <a:bodyPr anchor="t">
            <a:normAutofit fontScale="90000"/>
          </a:bodyPr>
          <a:lstStyle/>
          <a:p>
            <a:pPr marL="0" lvl="0" indent="0">
              <a:lnSpc>
                <a:spcPct val="100000"/>
              </a:lnSpc>
            </a:pPr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gruppi principali di persone con disabilità</a:t>
            </a:r>
            <a:endParaRPr lang="en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060A-E58C-E5D6-05B1-760787F590F2}"/>
              </a:ext>
            </a:extLst>
          </p:cNvPr>
          <p:cNvSpPr txBox="1"/>
          <p:nvPr/>
        </p:nvSpPr>
        <p:spPr>
          <a:xfrm>
            <a:off x="1964018" y="2093009"/>
            <a:ext cx="2419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Disabilità fisica</a:t>
            </a:r>
            <a:endParaRPr lang="en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4BB30-6FD7-6CF5-1017-6813A80C2D37}"/>
              </a:ext>
            </a:extLst>
          </p:cNvPr>
          <p:cNvSpPr txBox="1"/>
          <p:nvPr/>
        </p:nvSpPr>
        <p:spPr>
          <a:xfrm>
            <a:off x="6014524" y="2093009"/>
            <a:ext cx="2419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Deficit visivo</a:t>
            </a:r>
            <a:endParaRPr lang="en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F43CD-C3C6-2696-59F2-92ADAAF9EEF5}"/>
              </a:ext>
            </a:extLst>
          </p:cNvPr>
          <p:cNvSpPr txBox="1"/>
          <p:nvPr/>
        </p:nvSpPr>
        <p:spPr>
          <a:xfrm>
            <a:off x="1964018" y="3700353"/>
            <a:ext cx="2419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Udienza per danni</a:t>
            </a:r>
            <a:endParaRPr lang="en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776091-774D-7012-7A82-2B6E909ECB7A}"/>
              </a:ext>
            </a:extLst>
          </p:cNvPr>
          <p:cNvSpPr txBox="1"/>
          <p:nvPr/>
        </p:nvSpPr>
        <p:spPr>
          <a:xfrm>
            <a:off x="6027484" y="3700353"/>
            <a:ext cx="2419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Danno intellettuale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1218233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3">
            <a:extLst>
              <a:ext uri="{FF2B5EF4-FFF2-40B4-BE49-F238E27FC236}">
                <a16:creationId xmlns:a16="http://schemas.microsoft.com/office/drawing/2014/main" id="{6AAD57FE-7807-5C5C-DB99-B5DFF54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577381"/>
            <a:ext cx="10986103" cy="136067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Framework legale</a:t>
            </a:r>
            <a:endParaRPr lang="en-GB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060A-E58C-E5D6-05B1-760787F590F2}"/>
              </a:ext>
            </a:extLst>
          </p:cNvPr>
          <p:cNvSpPr txBox="1"/>
          <p:nvPr/>
        </p:nvSpPr>
        <p:spPr>
          <a:xfrm>
            <a:off x="492404" y="1807259"/>
            <a:ext cx="4343913" cy="2445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Esiste molta legislazione internazionale e nazionale che regola questo argomento.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Non abbastanza rispettato.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Insufficientemente comprensibile.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Non abbastanza promosso.</a:t>
            </a:r>
            <a:endParaRPr lang="en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2" name="Google Shape;161;g123a86550fb_0_250">
            <a:extLst>
              <a:ext uri="{FF2B5EF4-FFF2-40B4-BE49-F238E27FC236}">
                <a16:creationId xmlns:a16="http://schemas.microsoft.com/office/drawing/2014/main" id="{322F2C5A-EBF8-3FED-FD32-F71721AF57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988" y="5255996"/>
            <a:ext cx="1024623" cy="10246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541C37-653E-02D0-0273-2DBC1E94960C}"/>
              </a:ext>
            </a:extLst>
          </p:cNvPr>
          <p:cNvSpPr txBox="1"/>
          <p:nvPr/>
        </p:nvSpPr>
        <p:spPr>
          <a:xfrm>
            <a:off x="5550901" y="1721396"/>
            <a:ext cx="6097190" cy="2600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it" sz="3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Un cambio di paradigma da cittadini invisibili a persone con abilità speciali e utenti rispettati.</a:t>
            </a:r>
            <a:endParaRPr lang="en" sz="36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40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3">
            <a:extLst>
              <a:ext uri="{FF2B5EF4-FFF2-40B4-BE49-F238E27FC236}">
                <a16:creationId xmlns:a16="http://schemas.microsoft.com/office/drawing/2014/main" id="{6AAD57FE-7807-5C5C-DB99-B5DFF54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577381"/>
            <a:ext cx="10986103" cy="136067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Abilità contro disabilità</a:t>
            </a:r>
            <a:endParaRPr lang="en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060A-E58C-E5D6-05B1-760787F590F2}"/>
              </a:ext>
            </a:extLst>
          </p:cNvPr>
          <p:cNvSpPr txBox="1"/>
          <p:nvPr/>
        </p:nvSpPr>
        <p:spPr>
          <a:xfrm>
            <a:off x="411955" y="1807259"/>
            <a:ext cx="5234695" cy="3346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Le persone con disabilità (o persone con bisogni speciali) in realtà non hanno bisogni diversi da quelli degli altri cittadini.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 bisogni sono gli stessi per TUTTI.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E' unico il modo per soddisfare e realizzare le loro esigenze diverse.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5D1411-B221-88FD-E20D-948F50605D22}"/>
              </a:ext>
            </a:extLst>
          </p:cNvPr>
          <p:cNvSpPr/>
          <p:nvPr/>
        </p:nvSpPr>
        <p:spPr>
          <a:xfrm>
            <a:off x="6920172" y="1470563"/>
            <a:ext cx="1968138" cy="1968138"/>
          </a:xfrm>
          <a:prstGeom prst="ellipse">
            <a:avLst/>
          </a:prstGeom>
          <a:solidFill>
            <a:srgbClr val="BC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4" name="Google Shape;251;g123dcceb446_1_4">
            <a:extLst>
              <a:ext uri="{FF2B5EF4-FFF2-40B4-BE49-F238E27FC236}">
                <a16:creationId xmlns:a16="http://schemas.microsoft.com/office/drawing/2014/main" id="{2E857C9A-7609-3FF6-C027-85A6730D0E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1817" y="1736213"/>
            <a:ext cx="2296500" cy="1455300"/>
          </a:xfrm>
          <a:prstGeom prst="ellipse">
            <a:avLst/>
          </a:prstGeom>
          <a:noFill/>
          <a:ln w="9525" cap="rnd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CA951CC-1A33-BCBA-ECD4-A9731817804A}"/>
              </a:ext>
            </a:extLst>
          </p:cNvPr>
          <p:cNvSpPr/>
          <p:nvPr/>
        </p:nvSpPr>
        <p:spPr>
          <a:xfrm>
            <a:off x="9693828" y="1470563"/>
            <a:ext cx="1968138" cy="1968138"/>
          </a:xfrm>
          <a:prstGeom prst="ellipse">
            <a:avLst/>
          </a:prstGeom>
          <a:solidFill>
            <a:srgbClr val="BC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5" name="Google Shape;252;g123dcceb446_1_4">
            <a:extLst>
              <a:ext uri="{FF2B5EF4-FFF2-40B4-BE49-F238E27FC236}">
                <a16:creationId xmlns:a16="http://schemas.microsoft.com/office/drawing/2014/main" id="{E1DA2795-60FA-F704-ED23-5B465554C9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3512" y="1627081"/>
            <a:ext cx="2296500" cy="1500000"/>
          </a:xfrm>
          <a:prstGeom prst="ellipse">
            <a:avLst/>
          </a:prstGeom>
          <a:noFill/>
          <a:ln w="9525" cap="rnd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723A77F-9119-A792-7FB2-3D0A0F2EBB97}"/>
              </a:ext>
            </a:extLst>
          </p:cNvPr>
          <p:cNvSpPr/>
          <p:nvPr/>
        </p:nvSpPr>
        <p:spPr>
          <a:xfrm>
            <a:off x="6532617" y="3856711"/>
            <a:ext cx="1968138" cy="1968138"/>
          </a:xfrm>
          <a:prstGeom prst="ellipse">
            <a:avLst/>
          </a:prstGeom>
          <a:solidFill>
            <a:srgbClr val="BC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6" name="Google Shape;254;g123dcceb446_1_4">
            <a:extLst>
              <a:ext uri="{FF2B5EF4-FFF2-40B4-BE49-F238E27FC236}">
                <a16:creationId xmlns:a16="http://schemas.microsoft.com/office/drawing/2014/main" id="{24DC34D2-C08C-4CD0-24D1-80FE174878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1817" y="4034387"/>
            <a:ext cx="2296500" cy="1500000"/>
          </a:xfrm>
          <a:prstGeom prst="ellipse">
            <a:avLst/>
          </a:prstGeom>
          <a:noFill/>
          <a:ln w="9525" cap="rnd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E774588-7E42-0720-A043-15DF4F3C8AC3}"/>
              </a:ext>
            </a:extLst>
          </p:cNvPr>
          <p:cNvSpPr/>
          <p:nvPr/>
        </p:nvSpPr>
        <p:spPr>
          <a:xfrm>
            <a:off x="9650285" y="3856711"/>
            <a:ext cx="1968138" cy="1968138"/>
          </a:xfrm>
          <a:prstGeom prst="ellipse">
            <a:avLst/>
          </a:prstGeom>
          <a:solidFill>
            <a:srgbClr val="BC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7" name="Google Shape;255;g123dcceb446_1_4">
            <a:extLst>
              <a:ext uri="{FF2B5EF4-FFF2-40B4-BE49-F238E27FC236}">
                <a16:creationId xmlns:a16="http://schemas.microsoft.com/office/drawing/2014/main" id="{BDB38EF2-66D6-4C54-F8C0-EB842BC003E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3512" y="3933931"/>
            <a:ext cx="2296500" cy="1541100"/>
          </a:xfrm>
          <a:prstGeom prst="ellipse">
            <a:avLst/>
          </a:prstGeom>
          <a:noFill/>
          <a:ln w="9525" cap="rnd" cmpd="sng">
            <a:noFill/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07615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115B47F7-4DAF-5D33-2FB9-9725346D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DA74FFC7-D51D-03DD-B9C2-A3F3E15CBC8C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6B136D32-8A1D-7766-3C73-A7C71A2DEB4A}"/>
              </a:ext>
            </a:extLst>
          </p:cNvPr>
          <p:cNvSpPr txBox="1">
            <a:spLocks/>
          </p:cNvSpPr>
          <p:nvPr/>
        </p:nvSpPr>
        <p:spPr>
          <a:xfrm>
            <a:off x="702515" y="1777350"/>
            <a:ext cx="5393486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it" sz="5400" b="1" dirty="0">
                <a:solidFill>
                  <a:schemeClr val="bg1"/>
                </a:solidFill>
              </a:rPr>
              <a:t>Valutazione del potenziale delle aree</a:t>
            </a:r>
          </a:p>
          <a:p>
            <a:pPr marL="114300" algn="l">
              <a:lnSpc>
                <a:spcPct val="100000"/>
              </a:lnSpc>
            </a:pPr>
            <a:endParaRPr lang="it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37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3">
            <a:extLst>
              <a:ext uri="{FF2B5EF4-FFF2-40B4-BE49-F238E27FC236}">
                <a16:creationId xmlns:a16="http://schemas.microsoft.com/office/drawing/2014/main" id="{6AAD57FE-7807-5C5C-DB99-B5DFF54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577381"/>
            <a:ext cx="10986103" cy="136067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Sfide</a:t>
            </a:r>
            <a:endParaRPr lang="en-GB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060A-E58C-E5D6-05B1-760787F590F2}"/>
              </a:ext>
            </a:extLst>
          </p:cNvPr>
          <p:cNvSpPr txBox="1"/>
          <p:nvPr/>
        </p:nvSpPr>
        <p:spPr>
          <a:xfrm>
            <a:off x="411955" y="1578037"/>
            <a:ext cx="5234695" cy="91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it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Una formula semplice, ma come capirla?</a:t>
            </a:r>
            <a:endParaRPr lang="en" sz="2400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5D1411-B221-88FD-E20D-948F50605D22}"/>
              </a:ext>
            </a:extLst>
          </p:cNvPr>
          <p:cNvSpPr/>
          <p:nvPr/>
        </p:nvSpPr>
        <p:spPr>
          <a:xfrm>
            <a:off x="6722174" y="910651"/>
            <a:ext cx="5036698" cy="5036698"/>
          </a:xfrm>
          <a:prstGeom prst="ellipse">
            <a:avLst/>
          </a:prstGeom>
          <a:solidFill>
            <a:srgbClr val="BC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F4F42-60AB-8641-FDB0-5F8E5F3364FC}"/>
              </a:ext>
            </a:extLst>
          </p:cNvPr>
          <p:cNvSpPr txBox="1"/>
          <p:nvPr/>
        </p:nvSpPr>
        <p:spPr>
          <a:xfrm>
            <a:off x="411954" y="2732618"/>
            <a:ext cx="5957909" cy="316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DISPONIBILITÀ - c'è qualche personalizzazione di un particolare servizio?</a:t>
            </a:r>
          </a:p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ACCESSIBILITÀ – come arrivarci?</a:t>
            </a:r>
          </a:p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ACCESSIBILITÀ: quali sono i costi?</a:t>
            </a:r>
          </a:p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QUALITÀ – è adeguata o improvvisata?</a:t>
            </a:r>
          </a:p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SCELTA – è l’unico servizio o ho una scelta?</a:t>
            </a:r>
            <a:endParaRPr lang="en-US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Google Shape;268;p15">
            <a:extLst>
              <a:ext uri="{FF2B5EF4-FFF2-40B4-BE49-F238E27FC236}">
                <a16:creationId xmlns:a16="http://schemas.microsoft.com/office/drawing/2014/main" id="{6E55EEB0-7C29-846D-AB02-D1DDE954E37F}"/>
              </a:ext>
            </a:extLst>
          </p:cNvPr>
          <p:cNvSpPr txBox="1"/>
          <p:nvPr/>
        </p:nvSpPr>
        <p:spPr>
          <a:xfrm>
            <a:off x="7841716" y="2581442"/>
            <a:ext cx="289088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4400" dirty="0">
                <a:solidFill>
                  <a:srgbClr val="38562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 </a:t>
            </a:r>
            <a:r>
              <a:rPr lang="it" sz="4400" b="0" i="0" u="none" strike="noStrike" cap="none" dirty="0">
                <a:solidFill>
                  <a:srgbClr val="38562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+P+P</a:t>
            </a:r>
            <a:endParaRPr sz="28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9" name="Google Shape;269;p15">
            <a:extLst>
              <a:ext uri="{FF2B5EF4-FFF2-40B4-BE49-F238E27FC236}">
                <a16:creationId xmlns:a16="http://schemas.microsoft.com/office/drawing/2014/main" id="{2A1AC8BD-99D8-427A-B579-943A312BF291}"/>
              </a:ext>
            </a:extLst>
          </p:cNvPr>
          <p:cNvSpPr txBox="1"/>
          <p:nvPr/>
        </p:nvSpPr>
        <p:spPr>
          <a:xfrm>
            <a:off x="8464495" y="3367833"/>
            <a:ext cx="164532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4400" b="0" i="0" u="none" strike="noStrike" cap="none" dirty="0">
                <a:solidFill>
                  <a:srgbClr val="38562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K+I</a:t>
            </a:r>
            <a:endParaRPr sz="44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cxnSp>
        <p:nvCxnSpPr>
          <p:cNvPr id="10" name="Google Shape;272;p15">
            <a:extLst>
              <a:ext uri="{FF2B5EF4-FFF2-40B4-BE49-F238E27FC236}">
                <a16:creationId xmlns:a16="http://schemas.microsoft.com/office/drawing/2014/main" id="{0D596109-B26A-5F9D-0741-39A0A1BC7E6A}"/>
              </a:ext>
            </a:extLst>
          </p:cNvPr>
          <p:cNvCxnSpPr>
            <a:cxnSpLocks/>
          </p:cNvCxnSpPr>
          <p:nvPr/>
        </p:nvCxnSpPr>
        <p:spPr>
          <a:xfrm>
            <a:off x="8089668" y="3331029"/>
            <a:ext cx="2491246" cy="0"/>
          </a:xfrm>
          <a:prstGeom prst="straightConnector1">
            <a:avLst/>
          </a:prstGeom>
          <a:noFill/>
          <a:ln w="1905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66029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3">
            <a:extLst>
              <a:ext uri="{FF2B5EF4-FFF2-40B4-BE49-F238E27FC236}">
                <a16:creationId xmlns:a16="http://schemas.microsoft.com/office/drawing/2014/main" id="{6AAD57FE-7807-5C5C-DB99-B5DFF54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28" y="531930"/>
            <a:ext cx="10986103" cy="136067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Quante persone ci vogliono?</a:t>
            </a:r>
            <a:endParaRPr lang="en-GB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060A-E58C-E5D6-05B1-760787F590F2}"/>
              </a:ext>
            </a:extLst>
          </p:cNvPr>
          <p:cNvSpPr txBox="1"/>
          <p:nvPr/>
        </p:nvSpPr>
        <p:spPr>
          <a:xfrm>
            <a:off x="342287" y="5343956"/>
            <a:ext cx="6310219" cy="91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Circa il 40% della popolazione mondiale necessita temporaneamente di servizi accessibili!</a:t>
            </a:r>
            <a:endParaRPr lang="en-US" sz="2400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F4F42-60AB-8641-FDB0-5F8E5F3364FC}"/>
              </a:ext>
            </a:extLst>
          </p:cNvPr>
          <p:cNvSpPr txBox="1"/>
          <p:nvPr/>
        </p:nvSpPr>
        <p:spPr>
          <a:xfrm>
            <a:off x="411954" y="1811670"/>
            <a:ext cx="5957909" cy="2613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Secondo le Nazioni Unite, più di 1 miliardo di persone, ovvero il 15% della popolazione mondiale, soffre di qualche forma di disabilità. Insieme alle loro famiglie, ne sono colpite circa 3 miliardi di persone (il 40% della popolazione).</a:t>
            </a:r>
            <a:endParaRPr lang="en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Picture 4" descr="A cartoon of a farm&#10;&#10;Description automatically generated">
            <a:extLst>
              <a:ext uri="{FF2B5EF4-FFF2-40B4-BE49-F238E27FC236}">
                <a16:creationId xmlns:a16="http://schemas.microsoft.com/office/drawing/2014/main" id="{2EC019A9-4907-ED51-397F-5645D6F6C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83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>
            <a:normAutofit/>
          </a:bodyPr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Infrastruttura accessibile </a:t>
            </a:r>
            <a:endParaRPr lang="en-US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910" y="2082406"/>
            <a:ext cx="7081052" cy="436344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  <a:buNone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Il turismo per persone con disabilità può essere integrato nello sviluppo del turismo eco-culturale nei seguenti modi:</a:t>
            </a:r>
          </a:p>
          <a:p>
            <a:pPr marL="34290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Le destinazioni del turismo eco-culturale dovrebbero garantire che le loro infrastrutture, come alloggi, attrazioni e trasporti, siano accessibili alle persone con disabilità.</a:t>
            </a:r>
          </a:p>
          <a:p>
            <a:pPr marL="34290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Questi possono includere caratteristiche come rampe, stanze accessibili alle persone su sedia a rotelle, segnaletica in braille e descrizioni audio per mostre visive.</a:t>
            </a: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INTEGRAZIONE 1</a:t>
            </a:r>
          </a:p>
        </p:txBody>
      </p:sp>
      <p:pic>
        <p:nvPicPr>
          <p:cNvPr id="3" name="Picture 2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DA572BCE-1C99-1F22-C88D-B8C5CD57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55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it" b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Attività ed esperienze inclusive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910" y="2082406"/>
            <a:ext cx="7081052" cy="4363443"/>
          </a:xfrm>
        </p:spPr>
        <p:txBody>
          <a:bodyPr>
            <a:normAutofit/>
          </a:bodyPr>
          <a:lstStyle/>
          <a:p>
            <a:pPr marL="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Le attività di turismo ecoculturale dovrebbero essere progettate per essere adattate alle persone con diverse disabilità, fornendo modi alternativi di sperimentare e partecipare al patrimonio naturale e culturale.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Ad esempio, mostre tattili, tour nel linguaggio dei segni e attività all’aperto adattate possono rendere le esperienze di ecoturismo più inclusive e divertenti per tutti.</a:t>
            </a: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INTEGRAZIONE 2</a:t>
            </a:r>
          </a:p>
        </p:txBody>
      </p:sp>
      <p:pic>
        <p:nvPicPr>
          <p:cNvPr id="3" name="Picture 2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DA572BCE-1C99-1F22-C88D-B8C5CD57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  <p:pic>
        <p:nvPicPr>
          <p:cNvPr id="8" name="Picture 7" descr="A sign with dots on it&#10;&#10;Description automatically generated">
            <a:extLst>
              <a:ext uri="{FF2B5EF4-FFF2-40B4-BE49-F238E27FC236}">
                <a16:creationId xmlns:a16="http://schemas.microsoft.com/office/drawing/2014/main" id="{1EADAE9D-CA50-02D7-277B-A43E8F736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311" y="3962400"/>
            <a:ext cx="2281596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97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>
            <a:normAutofit/>
          </a:bodyPr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Potenziamento delle comunità locali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910" y="2082406"/>
            <a:ext cx="7081052" cy="4363443"/>
          </a:xfrm>
        </p:spPr>
        <p:txBody>
          <a:bodyPr>
            <a:normAutofit fontScale="92500"/>
          </a:bodyPr>
          <a:lstStyle/>
          <a:p>
            <a:pPr marL="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Lo sviluppo del turismo eco-culturale che privilegia l’accessibilità può creare opportunità per le persone con disabilità all’interno delle comunità locali, come l’occupazione, l’imprenditorialità e l’espressione culturale.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Promuovendo un ambiente inclusivo, il turismo ecoculturale può contribuire all’empowerment sociale ed economico delle persone con disabilità nelle comunità di destinazione.</a:t>
            </a: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INTEGRAZIONE 3</a:t>
            </a:r>
          </a:p>
        </p:txBody>
      </p:sp>
      <p:pic>
        <p:nvPicPr>
          <p:cNvPr id="3" name="Picture 2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DA572BCE-1C99-1F22-C88D-B8C5CD57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  <p:pic>
        <p:nvPicPr>
          <p:cNvPr id="8" name="Picture 7" descr="A sign with dots on it&#10;&#10;Description automatically generated">
            <a:extLst>
              <a:ext uri="{FF2B5EF4-FFF2-40B4-BE49-F238E27FC236}">
                <a16:creationId xmlns:a16="http://schemas.microsoft.com/office/drawing/2014/main" id="{1EADAE9D-CA50-02D7-277B-A43E8F736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311" y="3962400"/>
            <a:ext cx="2281596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32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4">
            <a:extLst>
              <a:ext uri="{FF2B5EF4-FFF2-40B4-BE49-F238E27FC236}">
                <a16:creationId xmlns:a16="http://schemas.microsoft.com/office/drawing/2014/main" id="{0B4EBAD0-3002-FF1B-FDC0-694128E9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it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MIGLIOR ESEMPIO DI BUONA PRATICA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09201-5242-AA5A-DD9B-AA901BE8458B}"/>
              </a:ext>
            </a:extLst>
          </p:cNvPr>
          <p:cNvSpPr txBox="1"/>
          <p:nvPr/>
        </p:nvSpPr>
        <p:spPr>
          <a:xfrm>
            <a:off x="408843" y="1609211"/>
            <a:ext cx="6547853" cy="504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Lanzarote, riserva della biosfera dell'UNESCO, ha fatto dell'accessibilità una priorità nel suo sviluppo del turismo eco-culturale.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L'isola dispone di spiagge accessibili con sedie anfibie e rampe per sedie a rotelle, nonché attrazioni culturali accessibili come il Parco Nazionale di Timanfaya.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L'impegno di Lanzarote per l'accessibilità l'ha resa una destinazione popolare per i viaggiatori con disabilità.</a:t>
            </a:r>
            <a:endParaRPr lang="en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olo 4">
            <a:extLst>
              <a:ext uri="{FF2B5EF4-FFF2-40B4-BE49-F238E27FC236}">
                <a16:creationId xmlns:a16="http://schemas.microsoft.com/office/drawing/2014/main" id="{74BC3705-EA06-C840-3623-A3C6AA82732E}"/>
              </a:ext>
            </a:extLst>
          </p:cNvPr>
          <p:cNvSpPr txBox="1">
            <a:spLocks/>
          </p:cNvSpPr>
          <p:nvPr/>
        </p:nvSpPr>
        <p:spPr>
          <a:xfrm>
            <a:off x="537410" y="556923"/>
            <a:ext cx="10950397" cy="134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b="1" dirty="0">
                <a:solidFill>
                  <a:srgbClr val="6B801F"/>
                </a:solidFill>
              </a:rPr>
              <a:t>Lanzarote, Isole Canarie (Spagna)</a:t>
            </a:r>
            <a:endParaRPr lang="it-IT" b="1" dirty="0">
              <a:solidFill>
                <a:srgbClr val="6B801F"/>
              </a:solidFill>
            </a:endParaRPr>
          </a:p>
        </p:txBody>
      </p:sp>
      <p:pic>
        <p:nvPicPr>
          <p:cNvPr id="1026" name="Picture 2" descr="Disabled Friendly Hotels In Playa Blanca - Lanzarote Information">
            <a:extLst>
              <a:ext uri="{FF2B5EF4-FFF2-40B4-BE49-F238E27FC236}">
                <a16:creationId xmlns:a16="http://schemas.microsoft.com/office/drawing/2014/main" id="{4822B6CD-2F40-EBE6-8419-C60A32E9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900257"/>
            <a:ext cx="508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71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hill with windmills and buildings&#10;&#10;Description automatically generated">
            <a:extLst>
              <a:ext uri="{FF2B5EF4-FFF2-40B4-BE49-F238E27FC236}">
                <a16:creationId xmlns:a16="http://schemas.microsoft.com/office/drawing/2014/main" id="{64E37277-2EF1-C604-3941-482A0F1B4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" y="0"/>
            <a:ext cx="12189533" cy="6859388"/>
          </a:xfrm>
          <a:prstGeom prst="rect">
            <a:avLst/>
          </a:prstGeom>
        </p:spPr>
      </p:pic>
      <p:pic>
        <p:nvPicPr>
          <p:cNvPr id="3" name="Picture 2" descr="A black and white photo of a flag&#10;&#10;Description automatically generated">
            <a:extLst>
              <a:ext uri="{FF2B5EF4-FFF2-40B4-BE49-F238E27FC236}">
                <a16:creationId xmlns:a16="http://schemas.microsoft.com/office/drawing/2014/main" id="{15F2CFDE-E627-6E4A-90E3-CDEB95011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509" y="574731"/>
            <a:ext cx="3105443" cy="121202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582D4FD8-8C30-B1EE-77D7-BC9427F37146}"/>
              </a:ext>
            </a:extLst>
          </p:cNvPr>
          <p:cNvSpPr txBox="1">
            <a:spLocks/>
          </p:cNvSpPr>
          <p:nvPr/>
        </p:nvSpPr>
        <p:spPr>
          <a:xfrm>
            <a:off x="557048" y="3016100"/>
            <a:ext cx="6526924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48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Grazie </a:t>
            </a:r>
            <a:r>
              <a:rPr lang="it" sz="48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024" y="1478264"/>
            <a:ext cx="6676697" cy="907065"/>
          </a:xfrm>
        </p:spPr>
        <p:txBody>
          <a:bodyPr>
            <a:normAutofit fontScale="85000" lnSpcReduction="10000"/>
          </a:bodyPr>
          <a:lstStyle/>
          <a:p>
            <a:pPr marL="1143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it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Identificazione di risorse naturali e culturali uniche che possono essere promosse in modo sostenibile per il turismo: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8" y="375635"/>
            <a:ext cx="10515600" cy="1325563"/>
          </a:xfrm>
        </p:spPr>
        <p:txBody>
          <a:bodyPr>
            <a:normAutofit/>
          </a:bodyPr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VALUTAZIONE INIZIALE</a:t>
            </a:r>
          </a:p>
        </p:txBody>
      </p:sp>
      <p:pic>
        <p:nvPicPr>
          <p:cNvPr id="2" name="Picture 1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0C10F385-85DC-FBDF-E3AC-50542EF49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24" y="36968"/>
            <a:ext cx="4408811" cy="3789656"/>
          </a:xfrm>
          <a:prstGeom prst="rect">
            <a:avLst/>
          </a:prstGeom>
        </p:spPr>
      </p:pic>
      <p:pic>
        <p:nvPicPr>
          <p:cNvPr id="3" name="Picture 2" descr="A group of mountains with black background&#10;&#10;Description automatically generated">
            <a:extLst>
              <a:ext uri="{FF2B5EF4-FFF2-40B4-BE49-F238E27FC236}">
                <a16:creationId xmlns:a16="http://schemas.microsoft.com/office/drawing/2014/main" id="{B08AD5DC-CCC8-989C-2B98-189CA291D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06" y="986588"/>
            <a:ext cx="4597894" cy="5871411"/>
          </a:xfrm>
          <a:prstGeom prst="rect">
            <a:avLst/>
          </a:prstGeom>
        </p:spPr>
      </p:pic>
      <p:sp>
        <p:nvSpPr>
          <p:cNvPr id="6" name="Titolo 3">
            <a:extLst>
              <a:ext uri="{FF2B5EF4-FFF2-40B4-BE49-F238E27FC236}">
                <a16:creationId xmlns:a16="http://schemas.microsoft.com/office/drawing/2014/main" id="{C032D731-4F3F-3640-6C00-C69133D232AA}"/>
              </a:ext>
            </a:extLst>
          </p:cNvPr>
          <p:cNvSpPr txBox="1">
            <a:spLocks/>
          </p:cNvSpPr>
          <p:nvPr/>
        </p:nvSpPr>
        <p:spPr>
          <a:xfrm>
            <a:off x="1381809" y="2303552"/>
            <a:ext cx="45978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Analisi FAS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63CAD6CF-F514-AEE6-71F0-571E94006308}"/>
              </a:ext>
            </a:extLst>
          </p:cNvPr>
          <p:cNvSpPr txBox="1">
            <a:spLocks/>
          </p:cNvSpPr>
          <p:nvPr/>
        </p:nvSpPr>
        <p:spPr>
          <a:xfrm>
            <a:off x="1381808" y="4310998"/>
            <a:ext cx="66407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Identificazione del POI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BAA02-1449-5A4D-709C-40ADD06064A8}"/>
              </a:ext>
            </a:extLst>
          </p:cNvPr>
          <p:cNvSpPr txBox="1"/>
          <p:nvPr/>
        </p:nvSpPr>
        <p:spPr>
          <a:xfrm>
            <a:off x="1264743" y="5316674"/>
            <a:ext cx="6096000" cy="1441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Individuazione dei punti di interesse (POI) delle aree turistiche (valutazione qualitativa).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733AB-67BA-D43C-C7C0-216EF89615D8}"/>
              </a:ext>
            </a:extLst>
          </p:cNvPr>
          <p:cNvSpPr txBox="1"/>
          <p:nvPr/>
        </p:nvSpPr>
        <p:spPr>
          <a:xfrm>
            <a:off x="1264743" y="3290849"/>
            <a:ext cx="6096000" cy="979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Fattori/Risorse, Attrazioni e Servizi (analisi quantitativa).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E2B03F-7CB4-CC53-4D35-EFD572C2A86E}"/>
              </a:ext>
            </a:extLst>
          </p:cNvPr>
          <p:cNvSpPr/>
          <p:nvPr/>
        </p:nvSpPr>
        <p:spPr>
          <a:xfrm>
            <a:off x="625548" y="2588798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E13671-7D32-9A37-6634-8158CB5BC56D}"/>
              </a:ext>
            </a:extLst>
          </p:cNvPr>
          <p:cNvSpPr/>
          <p:nvPr/>
        </p:nvSpPr>
        <p:spPr>
          <a:xfrm>
            <a:off x="625548" y="4575253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7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024" y="1297348"/>
            <a:ext cx="8319135" cy="907065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L'informazione iniziale è la base per lo sviluppo dei prodotti turistici.</a:t>
            </a:r>
          </a:p>
          <a:p>
            <a:pPr marL="114300" indent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it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Richiedono una comprensione completa della destinazione e dei suoi:</a:t>
            </a:r>
            <a:endParaRPr lang="en-GB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8" y="194719"/>
            <a:ext cx="10515600" cy="1325563"/>
          </a:xfrm>
        </p:spPr>
        <p:txBody>
          <a:bodyPr>
            <a:normAutofit/>
          </a:bodyPr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INFORMAZIONI INIZIALI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E2B03F-7CB4-CC53-4D35-EFD572C2A86E}"/>
              </a:ext>
            </a:extLst>
          </p:cNvPr>
          <p:cNvSpPr/>
          <p:nvPr/>
        </p:nvSpPr>
        <p:spPr>
          <a:xfrm>
            <a:off x="625548" y="2263758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GB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E13671-7D32-9A37-6634-8158CB5BC56D}"/>
              </a:ext>
            </a:extLst>
          </p:cNvPr>
          <p:cNvSpPr/>
          <p:nvPr/>
        </p:nvSpPr>
        <p:spPr>
          <a:xfrm>
            <a:off x="625548" y="3135601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GB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kite with strings on a black background&#10;&#10;Description automatically generated">
            <a:extLst>
              <a:ext uri="{FF2B5EF4-FFF2-40B4-BE49-F238E27FC236}">
                <a16:creationId xmlns:a16="http://schemas.microsoft.com/office/drawing/2014/main" id="{FBF01454-975B-F6C2-AC72-057D599B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052" y="421204"/>
            <a:ext cx="2626193" cy="33535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49A13C-38D9-7D05-F79C-51A382B71EFC}"/>
              </a:ext>
            </a:extLst>
          </p:cNvPr>
          <p:cNvSpPr txBox="1"/>
          <p:nvPr/>
        </p:nvSpPr>
        <p:spPr>
          <a:xfrm>
            <a:off x="1407843" y="2263758"/>
            <a:ext cx="2754254" cy="518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</a:t>
            </a:r>
            <a:endParaRPr lang="en-GB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4E3757-4F4E-CF0A-26AA-6D335C75D967}"/>
              </a:ext>
            </a:extLst>
          </p:cNvPr>
          <p:cNvSpPr txBox="1"/>
          <p:nvPr/>
        </p:nvSpPr>
        <p:spPr>
          <a:xfrm>
            <a:off x="1407843" y="3000103"/>
            <a:ext cx="27542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Contesto e caratteristiche</a:t>
            </a:r>
            <a:endParaRPr lang="en-GB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91B33628-331A-AE64-42B5-F2192C5D6CE1}"/>
              </a:ext>
            </a:extLst>
          </p:cNvPr>
          <p:cNvSpPr txBox="1">
            <a:spLocks/>
          </p:cNvSpPr>
          <p:nvPr/>
        </p:nvSpPr>
        <p:spPr>
          <a:xfrm>
            <a:off x="1199072" y="3831100"/>
            <a:ext cx="3746227" cy="29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it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Riferimenti geografici e caratteristiche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it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Principali informazioni statistiche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it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Contesto, storia e caratteristiche culturali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it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Referenze rilevante in riferimento alo sviluppo del turismo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it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Descrizione istituzionale del settore turistico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it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Piani pubblici sullo sviluppo sostenibile e sul turismo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it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Progetti rilevanti sul turismo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71A619-335E-9B28-1BA9-E0017DB23E17}"/>
              </a:ext>
            </a:extLst>
          </p:cNvPr>
          <p:cNvSpPr/>
          <p:nvPr/>
        </p:nvSpPr>
        <p:spPr>
          <a:xfrm>
            <a:off x="4945300" y="2263757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GB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239FF7-B2F4-E258-9235-089FE0C70FD8}"/>
              </a:ext>
            </a:extLst>
          </p:cNvPr>
          <p:cNvSpPr txBox="1"/>
          <p:nvPr/>
        </p:nvSpPr>
        <p:spPr>
          <a:xfrm>
            <a:off x="5727595" y="2204413"/>
            <a:ext cx="3464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/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 turistici naturali e culturali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62BA024E-7596-57D8-6960-465E922694FE}"/>
              </a:ext>
            </a:extLst>
          </p:cNvPr>
          <p:cNvSpPr txBox="1">
            <a:spLocks/>
          </p:cNvSpPr>
          <p:nvPr/>
        </p:nvSpPr>
        <p:spPr>
          <a:xfrm>
            <a:off x="5727595" y="3035410"/>
            <a:ext cx="3321812" cy="78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it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Risorse (fattori)</a:t>
            </a:r>
          </a:p>
          <a:p>
            <a:pPr marL="11430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it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Esperienze già pronte (attrazioni)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177E29-2621-4761-535E-812B5F7421AA}"/>
              </a:ext>
            </a:extLst>
          </p:cNvPr>
          <p:cNvSpPr/>
          <p:nvPr/>
        </p:nvSpPr>
        <p:spPr>
          <a:xfrm>
            <a:off x="4945300" y="3934902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GB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69DF59-CAE1-FE03-0AA2-6AD4DABC8D97}"/>
              </a:ext>
            </a:extLst>
          </p:cNvPr>
          <p:cNvSpPr txBox="1"/>
          <p:nvPr/>
        </p:nvSpPr>
        <p:spPr>
          <a:xfrm>
            <a:off x="5727595" y="4028563"/>
            <a:ext cx="3464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/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Servizio turistico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E624EF24-26C9-8600-D5D7-391DFCD45C33}"/>
              </a:ext>
            </a:extLst>
          </p:cNvPr>
          <p:cNvSpPr txBox="1">
            <a:spLocks/>
          </p:cNvSpPr>
          <p:nvPr/>
        </p:nvSpPr>
        <p:spPr>
          <a:xfrm>
            <a:off x="5727595" y="4530131"/>
            <a:ext cx="3321812" cy="78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it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Risorse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it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Infrastrutture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it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Servizi ausiliari</a:t>
            </a:r>
          </a:p>
        </p:txBody>
      </p:sp>
    </p:spTree>
    <p:extLst>
      <p:ext uri="{BB962C8B-B14F-4D97-AF65-F5344CB8AC3E}">
        <p14:creationId xmlns:p14="http://schemas.microsoft.com/office/powerpoint/2010/main" val="77884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bridge and windmills&#10;&#10;Description automatically generated">
            <a:extLst>
              <a:ext uri="{FF2B5EF4-FFF2-40B4-BE49-F238E27FC236}">
                <a16:creationId xmlns:a16="http://schemas.microsoft.com/office/drawing/2014/main" id="{88C85453-B158-DA53-EFAC-E152DEBEB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4BD38C5-2D20-E842-85C0-A8C5C6CCDD0C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0F624CE-9AF8-CA72-85C3-F5BBBFD43498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6633707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" sz="5400" b="1" dirty="0">
                <a:solidFill>
                  <a:schemeClr val="bg1"/>
                </a:solidFill>
              </a:rPr>
              <a:t>Coinvolgimento / i</a:t>
            </a:r>
            <a:r>
              <a:rPr lang="it-IT" sz="5400" b="1" dirty="0">
                <a:solidFill>
                  <a:schemeClr val="bg1"/>
                </a:solidFill>
              </a:rPr>
              <a:t>Inclusione della </a:t>
            </a:r>
          </a:p>
          <a:p>
            <a:pPr algn="l">
              <a:lnSpc>
                <a:spcPct val="100000"/>
              </a:lnSpc>
            </a:pPr>
            <a:r>
              <a:rPr lang="it-IT" sz="5400" b="1" dirty="0">
                <a:solidFill>
                  <a:schemeClr val="bg1"/>
                </a:solidFill>
              </a:rPr>
              <a:t>comunità locale</a:t>
            </a:r>
          </a:p>
          <a:p>
            <a:pPr algn="l">
              <a:lnSpc>
                <a:spcPct val="100000"/>
              </a:lnSpc>
            </a:pPr>
            <a:r>
              <a:rPr lang="it" sz="5400" b="1" dirty="0">
                <a:solidFill>
                  <a:schemeClr val="bg1"/>
                </a:solidFill>
              </a:rPr>
              <a:t> </a:t>
            </a:r>
            <a:endParaRPr lang="en-GB" sz="54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65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Cos’è il coinvolgimento della comunità ?</a:t>
            </a: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1800" b="1" dirty="0">
                <a:solidFill>
                  <a:srgbClr val="6B801F"/>
                </a:solidFill>
              </a:rPr>
              <a:t>INIZIA CON UN CLIC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1800" b="1" dirty="0" err="1">
                <a:solidFill>
                  <a:srgbClr val="6B801F"/>
                </a:solidFill>
              </a:rPr>
              <a:t>Durata </a:t>
            </a:r>
            <a:r>
              <a:rPr lang="it" sz="1800" b="1" dirty="0">
                <a:solidFill>
                  <a:srgbClr val="6B801F"/>
                </a:solidFill>
              </a:rPr>
              <a:t>: 2:20</a:t>
            </a:r>
            <a:endParaRPr lang="it-IT" sz="1800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365125"/>
            <a:ext cx="10515600" cy="1325563"/>
          </a:xfrm>
        </p:spPr>
        <p:txBody>
          <a:bodyPr/>
          <a:lstStyle/>
          <a:p>
            <a:r>
              <a:rPr lang="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Inclusione della comunità locale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910" y="1690688"/>
            <a:ext cx="8106103" cy="4667250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Mappare tutti i soggetti locali rilevanti: stakeholder.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Includere le comunità locali nel processo di pianificazione e di decisioni sullo sviluppo del turismo eco-culturale.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Garantire che i benefici del turismo siano equamente distribuiti tra la popolazione locale.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it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Monitorare la formazione professionale e lo sviluppo delle capacità per consentire alla popolazione locale di partecipare e trarre profitto dalle attività turistiche .</a:t>
            </a:r>
          </a:p>
        </p:txBody>
      </p:sp>
      <p:pic>
        <p:nvPicPr>
          <p:cNvPr id="3" name="Picture 2" descr="A cartoon of a person with a backpack&#10;&#10;Description automatically generated">
            <a:extLst>
              <a:ext uri="{FF2B5EF4-FFF2-40B4-BE49-F238E27FC236}">
                <a16:creationId xmlns:a16="http://schemas.microsoft.com/office/drawing/2014/main" id="{2C668F5D-0D72-9119-2995-8CECD5757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013" y="500062"/>
            <a:ext cx="32512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5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2457</Words>
  <Application>Microsoft Office PowerPoint</Application>
  <PresentationFormat>Widescreen</PresentationFormat>
  <Paragraphs>225</Paragraphs>
  <Slides>46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1" baseType="lpstr">
      <vt:lpstr>Open sans</vt:lpstr>
      <vt:lpstr>Open sans</vt:lpstr>
      <vt:lpstr>Arial</vt:lpstr>
      <vt:lpstr>Calibri</vt:lpstr>
      <vt:lpstr>Office-téma</vt:lpstr>
      <vt:lpstr>Presentazione standard di PowerPoint</vt:lpstr>
      <vt:lpstr>Turismo ecoculturale</vt:lpstr>
      <vt:lpstr>Tappe chiave per lo sviluppo  del turismo eco-culturale</vt:lpstr>
      <vt:lpstr>Presentazione standard di PowerPoint</vt:lpstr>
      <vt:lpstr>VALUTAZIONE INIZIALE</vt:lpstr>
      <vt:lpstr>INFORMAZIONI INIZIALI</vt:lpstr>
      <vt:lpstr>Presentazione standard di PowerPoint</vt:lpstr>
      <vt:lpstr>Cos’è il coinvolgimento della comunità ?</vt:lpstr>
      <vt:lpstr>Inclusione della comunità locale</vt:lpstr>
      <vt:lpstr>Come includere la comunità locale ?</vt:lpstr>
      <vt:lpstr>Creare la strategia con la comunità locale</vt:lpstr>
      <vt:lpstr>Garantire la fiducia ambientale e sociale della comunità</vt:lpstr>
      <vt:lpstr>Presentazione standard di PowerPoint</vt:lpstr>
      <vt:lpstr>Quanto è smart la comunità?</vt:lpstr>
      <vt:lpstr>Comunità smart / intelligenti</vt:lpstr>
      <vt:lpstr>Gestione sostenibile delle risorse</vt:lpstr>
      <vt:lpstr>Gestione dei visitatori</vt:lpstr>
      <vt:lpstr>Esperienze interattive coinvolgenti</vt:lpstr>
      <vt:lpstr>Coinvolgimento ed empowerment della comunità</vt:lpstr>
      <vt:lpstr>Prendere decisioni basate sui dati</vt:lpstr>
      <vt:lpstr>Mobilità smart</vt:lpstr>
      <vt:lpstr>Turismo ecoculturale e comunità intelligenti: sintesi</vt:lpstr>
      <vt:lpstr>Presentazione standard di PowerPoint</vt:lpstr>
      <vt:lpstr>Presentazione standard di PowerPoint</vt:lpstr>
      <vt:lpstr>Slow food italiano  Video ufficiale</vt:lpstr>
      <vt:lpstr>Esperienze autentiche</vt:lpstr>
      <vt:lpstr>Pratiche sostenibile</vt:lpstr>
      <vt:lpstr>L'impegno della comunità</vt:lpstr>
      <vt:lpstr>Un viaggio lento</vt:lpstr>
      <vt:lpstr>Sviluppo economico locale</vt:lpstr>
      <vt:lpstr>Conservazione del patrimonio culturale</vt:lpstr>
      <vt:lpstr>Integrare i principi delle comunità lente nello sviluppo del turismo ecoculturale: una sintesi</vt:lpstr>
      <vt:lpstr>Presentazione standard di PowerPoint</vt:lpstr>
      <vt:lpstr>Presentazione standard di PowerPoint</vt:lpstr>
      <vt:lpstr>Turismo accessibile: cos'è?</vt:lpstr>
      <vt:lpstr>La Convenzione delle Nazioni Unite sui diritti delle persone con disabilità (2006) promuove il modello sociale.</vt:lpstr>
      <vt:lpstr>4 gruppi principali di persone con disabilità</vt:lpstr>
      <vt:lpstr>Framework legale</vt:lpstr>
      <vt:lpstr>Abilità contro disabilità</vt:lpstr>
      <vt:lpstr>Sfide</vt:lpstr>
      <vt:lpstr>Quante persone ci vogliono?</vt:lpstr>
      <vt:lpstr>Infrastruttura accessibile </vt:lpstr>
      <vt:lpstr>Attività ed esperienze inclusive</vt:lpstr>
      <vt:lpstr>Potenziamento delle comunità locali</vt:lpstr>
      <vt:lpstr>IL MIGLIOR ESEMPIO DI BUONA PRATICA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STEFAN Sustainable Tourism:  Eco-Friendly Actions Network</dc:title>
  <dc:creator>Usuario</dc:creator>
  <cp:lastModifiedBy>Gianluca Sarti</cp:lastModifiedBy>
  <cp:revision>52</cp:revision>
  <dcterms:created xsi:type="dcterms:W3CDTF">2020-12-01T09:20:40Z</dcterms:created>
  <dcterms:modified xsi:type="dcterms:W3CDTF">2024-08-07T17:43:31Z</dcterms:modified>
</cp:coreProperties>
</file>