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48"/>
  </p:notesMasterIdLst>
  <p:sldIdLst>
    <p:sldId id="352" r:id="rId2"/>
    <p:sldId id="353" r:id="rId3"/>
    <p:sldId id="354" r:id="rId4"/>
    <p:sldId id="310" r:id="rId5"/>
    <p:sldId id="306" r:id="rId6"/>
    <p:sldId id="355" r:id="rId7"/>
    <p:sldId id="311" r:id="rId8"/>
    <p:sldId id="361" r:id="rId9"/>
    <p:sldId id="307" r:id="rId10"/>
    <p:sldId id="362" r:id="rId11"/>
    <p:sldId id="363" r:id="rId12"/>
    <p:sldId id="364" r:id="rId13"/>
    <p:sldId id="315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25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39" r:id="rId34"/>
    <p:sldId id="340" r:id="rId35"/>
    <p:sldId id="383" r:id="rId36"/>
    <p:sldId id="259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47" r:id="rId46"/>
    <p:sldId id="323" r:id="rId47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Open sans" panose="020B0606030504020204" pitchFamily="34" charset="0"/>
      <p:regular r:id="rId53"/>
      <p:bold r:id="rId54"/>
      <p:italic r:id="rId55"/>
      <p:boldItalic r:id="rId56"/>
    </p:embeddedFont>
    <p:embeddedFont>
      <p:font typeface="Open sans" panose="020B060603050402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2" roundtripDataSignature="AMtx7mgFubrBo1+/BiFPkObdw7di+LyU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63E"/>
    <a:srgbClr val="6B801F"/>
    <a:srgbClr val="B1CB38"/>
    <a:srgbClr val="D1ED46"/>
    <a:srgbClr val="97B02E"/>
    <a:srgbClr val="979922"/>
    <a:srgbClr val="40C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A6B2D2-82A0-412A-9B06-8F41F1FAD13D}" v="1" dt="2024-05-16T14:40:56.295"/>
  </p1510:revLst>
</p1510:revInfo>
</file>

<file path=ppt/tableStyles.xml><?xml version="1.0" encoding="utf-8"?>
<a:tblStyleLst xmlns:a="http://schemas.openxmlformats.org/drawingml/2006/main" def="{EC364EAE-DE96-4B39-A269-B7798F0C6E98}">
  <a:tblStyle styleId="{EC364EAE-DE96-4B39-A269-B7798F0C6E9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0"/>
    <p:restoredTop sz="94626"/>
  </p:normalViewPr>
  <p:slideViewPr>
    <p:cSldViewPr snapToGrid="0" snapToObjects="1" showGuides="1">
      <p:cViewPr varScale="1">
        <p:scale>
          <a:sx n="121" d="100"/>
          <a:sy n="121" d="100"/>
        </p:scale>
        <p:origin x="9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97" Type="http://schemas.microsoft.com/office/2015/10/relationships/revisionInfo" Target="revisionInfo.xml"/><Relationship Id="rId7" Type="http://schemas.openxmlformats.org/officeDocument/2006/relationships/slide" Target="slides/slide6.xml"/><Relationship Id="rId9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" Type="http://schemas.openxmlformats.org/officeDocument/2006/relationships/slide" Target="slides/slide4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58d0dc7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f3c58d0dc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646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58d0dc7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f3c58d0dc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323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58d0dc7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f3c58d0dc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030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58d0dc7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f3c58d0dc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67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58d0dc7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f3c58d0dc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251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F248"/>
            </a:gs>
            <a:gs pos="99000">
              <a:srgbClr val="97B02E"/>
            </a:gs>
            <a:gs pos="47000">
              <a:srgbClr val="B9D33C"/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6z3V5YEl8zI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56ozEs0Wd_E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WAnjAd7YTS0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bxkmMX3z0yw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hill with windmills and buildings&#10;&#10;Description automatically generated">
            <a:extLst>
              <a:ext uri="{FF2B5EF4-FFF2-40B4-BE49-F238E27FC236}">
                <a16:creationId xmlns:a16="http://schemas.microsoft.com/office/drawing/2014/main" id="{24D0E423-ACD3-51F0-0D3C-190FDF345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9533" cy="6859388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DB1F80C6-5632-7611-06E9-7D51751BFC69}"/>
              </a:ext>
            </a:extLst>
          </p:cNvPr>
          <p:cNvSpPr txBox="1">
            <a:spLocks/>
          </p:cNvSpPr>
          <p:nvPr/>
        </p:nvSpPr>
        <p:spPr>
          <a:xfrm>
            <a:off x="557048" y="501159"/>
            <a:ext cx="6211614" cy="9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b="1" dirty="0">
                <a:solidFill>
                  <a:schemeClr val="bg1"/>
                </a:solidFill>
              </a:rPr>
              <a:t>MODULE 2 | </a:t>
            </a:r>
            <a:r>
              <a:rPr lang="en-GB" sz="2400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Razvoj</a:t>
            </a:r>
            <a:r>
              <a:rPr lang="en-GB" sz="2400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GB" sz="2400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turističkih</a:t>
            </a:r>
            <a:r>
              <a:rPr lang="en-GB" sz="2400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GB" sz="2400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odredišta</a:t>
            </a:r>
            <a:r>
              <a:rPr lang="en-GB" sz="2400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koji </a:t>
            </a:r>
            <a:r>
              <a:rPr lang="en-GB" sz="2400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uključuje</a:t>
            </a:r>
            <a:r>
              <a:rPr lang="en-GB" sz="2400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GB" sz="2400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praktičnu</a:t>
            </a:r>
            <a:r>
              <a:rPr lang="en-GB" sz="2400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GB" sz="2400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primjenu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2879B41-8018-AC3A-68A6-2FF496225A4E}"/>
              </a:ext>
            </a:extLst>
          </p:cNvPr>
          <p:cNvSpPr txBox="1">
            <a:spLocks/>
          </p:cNvSpPr>
          <p:nvPr/>
        </p:nvSpPr>
        <p:spPr>
          <a:xfrm>
            <a:off x="557048" y="1499916"/>
            <a:ext cx="5381297" cy="336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Razvoj</a:t>
            </a:r>
            <a:endParaRPr lang="en-GB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algn="l">
              <a:lnSpc>
                <a:spcPct val="100000"/>
              </a:lnSpc>
            </a:pPr>
            <a:r>
              <a:rPr lang="en-GB" b="1" dirty="0" err="1">
                <a:solidFill>
                  <a:schemeClr val="bg1"/>
                </a:solidFill>
              </a:rPr>
              <a:t>ekokulturnog</a:t>
            </a:r>
            <a:endParaRPr lang="en-GB" b="1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GB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turizma</a:t>
            </a:r>
            <a:endParaRPr lang="en-GB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BDA58A4-A114-6806-6D02-8F51AC73DC71}"/>
              </a:ext>
            </a:extLst>
          </p:cNvPr>
          <p:cNvSpPr txBox="1">
            <a:spLocks/>
          </p:cNvSpPr>
          <p:nvPr/>
        </p:nvSpPr>
        <p:spPr>
          <a:xfrm>
            <a:off x="557048" y="5778828"/>
            <a:ext cx="2743200" cy="79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400" b="1" dirty="0">
                <a:solidFill>
                  <a:schemeClr val="bg1"/>
                </a:solidFill>
              </a:rPr>
              <a:t>Gianluca </a:t>
            </a:r>
            <a:r>
              <a:rPr lang="en-GB" sz="1400" b="1" dirty="0" err="1">
                <a:solidFill>
                  <a:schemeClr val="bg1"/>
                </a:solidFill>
              </a:rPr>
              <a:t>Sarti</a:t>
            </a:r>
            <a:endParaRPr lang="en-GB" sz="14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GB" sz="1400" b="1" dirty="0">
                <a:solidFill>
                  <a:schemeClr val="bg1"/>
                </a:solidFill>
              </a:rPr>
              <a:t>Maria Celeste </a:t>
            </a:r>
            <a:r>
              <a:rPr lang="en-GB" sz="1400" b="1" dirty="0" err="1">
                <a:solidFill>
                  <a:schemeClr val="bg1"/>
                </a:solidFill>
              </a:rPr>
              <a:t>Clarembaux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photo of a flag&#10;&#10;Description automatically generated">
            <a:extLst>
              <a:ext uri="{FF2B5EF4-FFF2-40B4-BE49-F238E27FC236}">
                <a16:creationId xmlns:a16="http://schemas.microsoft.com/office/drawing/2014/main" id="{A7A7DFD3-53C9-EB89-9E27-F5A97CACD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509" y="574731"/>
            <a:ext cx="3105443" cy="1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365125"/>
            <a:ext cx="10515600" cy="1325563"/>
          </a:xfrm>
        </p:spPr>
        <p:txBody>
          <a:bodyPr/>
          <a:lstStyle/>
          <a:p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uključiti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lokalnu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zajednicu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870" y="1690687"/>
            <a:ext cx="8106103" cy="4802187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Uključivanje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važno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nužno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uspješan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Uvijek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poštujte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postojeće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društvene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zajedničke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strukture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ostvarite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Imajte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razumijevanja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obveze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odgovornosti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Potičite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povećajte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razinu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uključenosti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razvijati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tijekom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vremena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cartoon of a person with a backpack&#10;&#10;Description automatically generated">
            <a:extLst>
              <a:ext uri="{FF2B5EF4-FFF2-40B4-BE49-F238E27FC236}">
                <a16:creationId xmlns:a16="http://schemas.microsoft.com/office/drawing/2014/main" id="{2C668F5D-0D72-9119-2995-8CECD5757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013" y="500062"/>
            <a:ext cx="32512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6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46690"/>
            <a:ext cx="8368862" cy="1325563"/>
          </a:xfrm>
        </p:spPr>
        <p:txBody>
          <a:bodyPr>
            <a:normAutofit/>
          </a:bodyPr>
          <a:lstStyle/>
          <a:p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Izradi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strategiju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lokalnom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zajednicom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337" y="1912883"/>
            <a:ext cx="8915401" cy="4945117"/>
          </a:xfrm>
        </p:spPr>
        <p:txBody>
          <a:bodyPr>
            <a:normAutofit/>
          </a:bodyPr>
          <a:lstStyle/>
          <a:p>
            <a:pPr marL="114300" indent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Inicijative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moraju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biti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usmjerene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jasnu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strategiju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dogovorena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podržana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uvažena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lokalnom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zajednicom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dionicima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omogućuje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alate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znanje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potrebno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donošenje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odluka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Ova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strategija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trebala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uključivati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barem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sljedeće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Konzultacije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lokalnim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stanovništvom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pokrivaju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njihove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preference o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privlačenju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njihovo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područje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moguće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prilike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zabrinutosti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razine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Procjenu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tržišnih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istraživanja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Procjenu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prirodnog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kulturnog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naslijeđa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lokalnom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području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Viziju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identifikacijom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ciljeva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objektiva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strateških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prioriteta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2" name="Picture 1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CDA408E6-AE8F-2A5C-A3DB-F5F76CF3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486" y="1912882"/>
            <a:ext cx="3872514" cy="494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446690"/>
            <a:ext cx="8988973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Osiguravanje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ekološkog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društvenog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povjerenja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870" y="1912883"/>
            <a:ext cx="8095593" cy="4498427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naslijeđe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područja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trebaju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unaprijeđeni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turizmom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ne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oštećeni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Identificirajte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promjene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donijeti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području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zajednicom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odlučite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razini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dopuštena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Dva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značajna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457200" lvl="1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  <a:buFont typeface="+mj-lt"/>
              <a:buAutoNum type="arabicPeriod"/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Proizvodi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koji se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stvaraju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trebali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 se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temeljiti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tradicionalnom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znanju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kvalitetama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sposobnostima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lokalnog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područja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lvl="1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  <a:buFont typeface="+mj-lt"/>
              <a:buAutoNum type="arabicPeriod"/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ponuditi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čak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značajne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doprinose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CDA408E6-AE8F-2A5C-A3DB-F5F76CF3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8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9C3BC5B5-E42A-3263-EFEF-24F9969A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7BDA111A-8581-BBEC-2C65-325AB2EED628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3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81CDD24-0700-405D-F5E9-9DBE0530349A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6633707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54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Pametne</a:t>
            </a:r>
            <a:endParaRPr lang="en-GB" sz="54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algn="l">
              <a:lnSpc>
                <a:spcPct val="100000"/>
              </a:lnSpc>
            </a:pPr>
            <a:r>
              <a:rPr lang="en-GB" sz="5400" b="1" dirty="0" err="1">
                <a:solidFill>
                  <a:schemeClr val="bg1"/>
                </a:solidFill>
              </a:rPr>
              <a:t>zajednice</a:t>
            </a:r>
            <a:endParaRPr lang="en-GB" sz="54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82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Što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pametna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POKRENI KLIKOM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 err="1">
                <a:solidFill>
                  <a:srgbClr val="6B801F"/>
                </a:solidFill>
              </a:rPr>
              <a:t>Trajanje</a:t>
            </a:r>
            <a:r>
              <a:rPr lang="en-US" sz="1800" b="1" dirty="0">
                <a:solidFill>
                  <a:srgbClr val="6B801F"/>
                </a:solidFill>
              </a:rPr>
              <a:t>: 2:48</a:t>
            </a:r>
            <a:endParaRPr lang="it-IT" sz="1800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5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46690"/>
            <a:ext cx="8368862" cy="1325563"/>
          </a:xfrm>
        </p:spPr>
        <p:txBody>
          <a:bodyPr/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1912883"/>
            <a:ext cx="6720461" cy="4498427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pametnih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ruku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pod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ruku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stvarati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otporne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bogate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destinacije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one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tehnologiju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podatke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poboljšale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kvalitetu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života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stanovnike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unaprijedile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iskustva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posjetitelja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optimizirale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upravljanje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resursima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Kada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kombinira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razvojem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potaknuti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održiviji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angažiraniji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oblik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person with a backpack and a phone&#10;&#10;Description automatically generated">
            <a:extLst>
              <a:ext uri="{FF2B5EF4-FFF2-40B4-BE49-F238E27FC236}">
                <a16:creationId xmlns:a16="http://schemas.microsoft.com/office/drawing/2014/main" id="{841EA6DE-CE1B-8505-AF87-FCA8FABCF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188" y="1228725"/>
            <a:ext cx="5013615" cy="57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57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Održivo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upravljanje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resursima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720461" cy="366675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koristiti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pristupe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temeljene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podacima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inovativne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tehnologije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nadzirale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upravljale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vode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otpada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pomoći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destinacijama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minimiziraju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otisak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štede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štite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stanišne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prostore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PRESJEK 1</a:t>
            </a:r>
          </a:p>
        </p:txBody>
      </p:sp>
      <p:pic>
        <p:nvPicPr>
          <p:cNvPr id="10" name="Picture 9" descr="A solar panels and a tree&#10;&#10;Description automatically generated">
            <a:extLst>
              <a:ext uri="{FF2B5EF4-FFF2-40B4-BE49-F238E27FC236}">
                <a16:creationId xmlns:a16="http://schemas.microsoft.com/office/drawing/2014/main" id="{A53B4B64-3B76-6EC3-2BC2-0BAE826D4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484" y="1471748"/>
            <a:ext cx="4685515" cy="53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7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Upravljanje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posjetiteljima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720461" cy="3666758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tehnologije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praćenja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stvarnom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vremenu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sustava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upravljanja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masovnim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kretanjima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pomoći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destinacijama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upravljanju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tokovima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smanjenju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utjecaja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osjetljiva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područja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Ovo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pomoći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sprječavanju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prenapučenosti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smanjenju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propadanja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osiguravanju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boljeg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PRESJEK 2</a:t>
            </a:r>
          </a:p>
        </p:txBody>
      </p:sp>
      <p:pic>
        <p:nvPicPr>
          <p:cNvPr id="6" name="Picture 5" descr="A yellow bus on a hill&#10;&#10;Description automatically generated">
            <a:extLst>
              <a:ext uri="{FF2B5EF4-FFF2-40B4-BE49-F238E27FC236}">
                <a16:creationId xmlns:a16="http://schemas.microsoft.com/office/drawing/2014/main" id="{8389F82B-2F41-F71C-FA05-BC609F8E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397" y="1288869"/>
            <a:ext cx="4844603" cy="5569131"/>
          </a:xfrm>
          <a:prstGeom prst="rect">
            <a:avLst/>
          </a:prstGeom>
        </p:spPr>
      </p:pic>
      <p:pic>
        <p:nvPicPr>
          <p:cNvPr id="9" name="Picture 8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FFA556A2-34AD-D52C-A816-1AF4294E8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083" y="-143561"/>
            <a:ext cx="4383160" cy="37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14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966153"/>
            <a:ext cx="10614628" cy="1030424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Uranjajući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interaktivni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doživljaji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720461" cy="3666758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tehnologije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proširene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stvarnosti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(AR)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stvarnosti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(VR)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unaprijediti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pružajući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uranjajuće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interaktivne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načine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istraživanja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naslijeđa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Primjerice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AR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aplikacije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pružiti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informacije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lokalnoj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flori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fauni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VR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doživljaji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prikazati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tradicionalne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zanate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povijesne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događaje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PRESJEK 3</a:t>
            </a:r>
          </a:p>
        </p:txBody>
      </p:sp>
      <p:pic>
        <p:nvPicPr>
          <p:cNvPr id="11" name="Picture 10" descr="A cartoon of buildings on a green hill&#10;&#10;Description automatically generated">
            <a:extLst>
              <a:ext uri="{FF2B5EF4-FFF2-40B4-BE49-F238E27FC236}">
                <a16:creationId xmlns:a16="http://schemas.microsoft.com/office/drawing/2014/main" id="{D7C9AE71-15DE-7B20-2A41-A0F352C18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1" y="317500"/>
            <a:ext cx="5687077" cy="65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73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3"/>
            <a:ext cx="10614628" cy="156954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Angažman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osnaživanje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516328"/>
            <a:ext cx="6720461" cy="3666758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koristiti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alate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uključile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planiranje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upravljanje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razvojem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uključivati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online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forume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sudjelovanje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inicijative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pripovijedanja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 se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predstavila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e-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učenje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 se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izgradili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kapaciteti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PRESJEK 4</a:t>
            </a:r>
          </a:p>
        </p:txBody>
      </p:sp>
      <p:pic>
        <p:nvPicPr>
          <p:cNvPr id="3" name="Picture 2" descr="A person with a backpack and a phone&#10;&#10;Description automatically generated">
            <a:extLst>
              <a:ext uri="{FF2B5EF4-FFF2-40B4-BE49-F238E27FC236}">
                <a16:creationId xmlns:a16="http://schemas.microsoft.com/office/drawing/2014/main" id="{B3BE8AC6-95C8-651A-4592-36C35B4F1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422" y="2234261"/>
            <a:ext cx="4116169" cy="47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7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landscape with buildings and trees&#10;&#10;Description automatically generated">
            <a:extLst>
              <a:ext uri="{FF2B5EF4-FFF2-40B4-BE49-F238E27FC236}">
                <a16:creationId xmlns:a16="http://schemas.microsoft.com/office/drawing/2014/main" id="{53488723-17AC-CB91-CD9E-EDFB9957E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264F401-E89B-C38B-FB9E-5B4B5E7EADE0}"/>
              </a:ext>
            </a:extLst>
          </p:cNvPr>
          <p:cNvSpPr txBox="1">
            <a:spLocks/>
          </p:cNvSpPr>
          <p:nvPr/>
        </p:nvSpPr>
        <p:spPr>
          <a:xfrm>
            <a:off x="557048" y="1745813"/>
            <a:ext cx="6474373" cy="336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Ekokulturni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turizam</a:t>
            </a:r>
            <a:r>
              <a:rPr lang="en-US" sz="2800" dirty="0">
                <a:solidFill>
                  <a:schemeClr val="bg1"/>
                </a:solidFill>
              </a:rPr>
              <a:t> je </a:t>
            </a:r>
            <a:r>
              <a:rPr lang="en-US" sz="2800" dirty="0" err="1">
                <a:solidFill>
                  <a:schemeClr val="bg1"/>
                </a:solidFill>
              </a:rPr>
              <a:t>holistički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pristup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turizmu</a:t>
            </a:r>
            <a:r>
              <a:rPr lang="en-US" sz="2800" dirty="0">
                <a:solidFill>
                  <a:schemeClr val="bg1"/>
                </a:solidFill>
              </a:rPr>
              <a:t> koji </a:t>
            </a:r>
            <a:r>
              <a:rPr lang="en-US" sz="2800" dirty="0" err="1">
                <a:solidFill>
                  <a:schemeClr val="bg1"/>
                </a:solidFill>
              </a:rPr>
              <a:t>teži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promoviranju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održivog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razvoja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zaštiti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prirodnog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okoliša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njegovanju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lokalnih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kultura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tradicija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vrednujući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prirodnu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kulturnu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baštinu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FF03AD45-0486-3ECE-B348-419B6268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8317831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Ekokulturni</a:t>
            </a: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endParaRPr lang="it-IT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2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50234"/>
            <a:ext cx="10614628" cy="103042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Donošenje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odluka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b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temelju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podataka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720461" cy="366675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iskoristiti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analitiku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podataka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sustave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praćenja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informirale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dionike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donošenja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odluka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uključivati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praćenje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pokazatelja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mjerenje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socioekonomskog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utjecaja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procjenu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učinkovitosti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inicijativa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PRESJEK 5</a:t>
            </a:r>
          </a:p>
        </p:txBody>
      </p:sp>
      <p:pic>
        <p:nvPicPr>
          <p:cNvPr id="6" name="Picture 5" descr="A yellow bus on a hill&#10;&#10;Description automatically generated">
            <a:extLst>
              <a:ext uri="{FF2B5EF4-FFF2-40B4-BE49-F238E27FC236}">
                <a16:creationId xmlns:a16="http://schemas.microsoft.com/office/drawing/2014/main" id="{8389F82B-2F41-F71C-FA05-BC609F8E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397" y="1288869"/>
            <a:ext cx="4844603" cy="5569131"/>
          </a:xfrm>
          <a:prstGeom prst="rect">
            <a:avLst/>
          </a:prstGeom>
        </p:spPr>
      </p:pic>
      <p:pic>
        <p:nvPicPr>
          <p:cNvPr id="9" name="Picture 8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FFA556A2-34AD-D52C-A816-1AF4294E8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633" y="-94767"/>
            <a:ext cx="4383160" cy="37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3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Pametna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mobilnost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720461" cy="3666758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promovirati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opcije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prijevoza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električnih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vozila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sustava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dijeljenja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bicikala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pametnog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prijevoza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smanjile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ugljični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otisak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turističkih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Ovo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pomoći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destinacijama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minimiziraju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onečišćenje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zraka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štede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stvore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ugodnije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stanovnike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PRESJEK 6</a:t>
            </a:r>
          </a:p>
        </p:txBody>
      </p:sp>
      <p:pic>
        <p:nvPicPr>
          <p:cNvPr id="3" name="Picture 2" descr="A person riding a bike on a hill&#10;&#10;Description automatically generated">
            <a:extLst>
              <a:ext uri="{FF2B5EF4-FFF2-40B4-BE49-F238E27FC236}">
                <a16:creationId xmlns:a16="http://schemas.microsoft.com/office/drawing/2014/main" id="{C0949881-8E3D-36EF-3061-1B5E44B54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072" y="1779955"/>
            <a:ext cx="3976610" cy="5078045"/>
          </a:xfrm>
          <a:prstGeom prst="rect">
            <a:avLst/>
          </a:prstGeom>
        </p:spPr>
      </p:pic>
      <p:pic>
        <p:nvPicPr>
          <p:cNvPr id="8" name="Picture 7" descr="A kite with strings on a black background&#10;&#10;Description automatically generated">
            <a:extLst>
              <a:ext uri="{FF2B5EF4-FFF2-40B4-BE49-F238E27FC236}">
                <a16:creationId xmlns:a16="http://schemas.microsoft.com/office/drawing/2014/main" id="{F3EC5182-0CF2-596A-83F1-9E013DE73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62" y="0"/>
            <a:ext cx="3826506" cy="48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48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46690"/>
            <a:ext cx="8368862" cy="1325563"/>
          </a:xfrm>
        </p:spPr>
        <p:txBody>
          <a:bodyPr>
            <a:normAutofit/>
          </a:bodyPr>
          <a:lstStyle/>
          <a:p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Ekokulturni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sažetak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161" y="1930301"/>
            <a:ext cx="8095593" cy="4498427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Integriranjem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pametnih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tehnologija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pristupa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temeljenih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podacima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destinacije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stvoriti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održivija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otpornija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privlačnija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koriste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posjetiteljima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lokalnim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zajednicama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Ovaj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holistički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pristup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pomoći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očuvanju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prirodnog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kulturnog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naslijeđa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poticanju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gospodarskog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promicanju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odgovornijeg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oblika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19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CDA408E6-AE8F-2A5C-A3DB-F5F76CF3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57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96515FE8-833A-23D3-F9C7-A5BD5A4E2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B3293438-B888-BA35-FD61-7AB0E8136B3C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2BE7BCE-3CC0-CE98-3913-1A7163CB00A5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6633707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5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Spore</a:t>
            </a:r>
          </a:p>
          <a:p>
            <a:pPr algn="l">
              <a:lnSpc>
                <a:spcPct val="100000"/>
              </a:lnSpc>
            </a:pPr>
            <a:r>
              <a:rPr lang="en-GB" sz="5400" b="1" dirty="0" err="1">
                <a:solidFill>
                  <a:schemeClr val="bg1"/>
                </a:solidFill>
              </a:rPr>
              <a:t>zajednice</a:t>
            </a:r>
            <a:endParaRPr lang="en-GB" sz="54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281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hill with a fence and a solar panel&#10;&#10;Description automatically generated">
            <a:extLst>
              <a:ext uri="{FF2B5EF4-FFF2-40B4-BE49-F238E27FC236}">
                <a16:creationId xmlns:a16="http://schemas.microsoft.com/office/drawing/2014/main" id="{AABB6E95-2A01-06D9-B974-CD77B74A7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26C5EAD6-9E72-1C6C-8A62-AF5F34034DD2}"/>
              </a:ext>
            </a:extLst>
          </p:cNvPr>
          <p:cNvSpPr txBox="1">
            <a:spLocks/>
          </p:cNvSpPr>
          <p:nvPr/>
        </p:nvSpPr>
        <p:spPr>
          <a:xfrm>
            <a:off x="493161" y="628242"/>
            <a:ext cx="10427388" cy="449842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>
              <a:lnSpc>
                <a:spcPct val="175000"/>
              </a:lnSpc>
              <a:spcAft>
                <a:spcPts val="1200"/>
              </a:spcAft>
            </a:pP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sporih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dijele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zajedničke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vrijednosti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usredotočene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održivost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dobrobit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>
              <a:lnSpc>
                <a:spcPct val="175000"/>
              </a:lnSpc>
              <a:spcAft>
                <a:spcPts val="1200"/>
              </a:spcAft>
            </a:pP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Spore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inspirirane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pokretom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"slow food",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promoviraju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promišljeniji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izravniji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pristup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životu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naglašavajući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tradicije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umjetničke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radove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povezanost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prirodnim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okolišem</a:t>
            </a: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>
              <a:lnSpc>
                <a:spcPct val="175000"/>
              </a:lnSpc>
              <a:spcAft>
                <a:spcPts val="1200"/>
              </a:spcAft>
            </a:pP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Kada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kombiniraju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razvojem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spore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ponuditi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jedinstvena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autentična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posjetiteljima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lokalnim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stanovnicima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1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96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Spora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talijanska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hrana</a:t>
            </a:r>
            <a:b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Službeni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video</a:t>
            </a: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POKRENI KLIKOM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TRAJANJE: 2:55</a:t>
            </a:r>
            <a:endParaRPr lang="it-IT" sz="1800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09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Autentični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doživljaji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pružaju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priliku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se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urone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svakodnevni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život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uključivati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sudjelovanje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tradicionalnim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zanatima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učenje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lokalnoj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povijesti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običajima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uživanje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pripremljenoj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hrani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PRESJEK 1</a:t>
            </a:r>
          </a:p>
        </p:txBody>
      </p:sp>
      <p:pic>
        <p:nvPicPr>
          <p:cNvPr id="3" name="Picture 2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DA572BCE-1C99-1F22-C88D-B8C5CD57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8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Održive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prakse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često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prednost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organskog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poljoprivrednog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uzgoja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obnovljive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smanjenja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otpada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prikazati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educirati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važnosti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zaštite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načina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života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PRESJEK 2</a:t>
            </a:r>
          </a:p>
        </p:txBody>
      </p:sp>
      <p:pic>
        <p:nvPicPr>
          <p:cNvPr id="3" name="Picture 2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DA572BCE-1C99-1F22-C88D-B8C5CD57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Angažman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snažno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naglašavaju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uključenost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socijalnu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koheziju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stvoriti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prilike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se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angažiraju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stanovnicima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sudjeluju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događajima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doprinose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PRESJEK 3</a:t>
            </a:r>
          </a:p>
        </p:txBody>
      </p:sp>
      <p:pic>
        <p:nvPicPr>
          <p:cNvPr id="9" name="Picture 8" descr="A cartoon of a farm&#10;&#10;Description automatically generated">
            <a:extLst>
              <a:ext uri="{FF2B5EF4-FFF2-40B4-BE49-F238E27FC236}">
                <a16:creationId xmlns:a16="http://schemas.microsoft.com/office/drawing/2014/main" id="{18CD9B2B-AA4B-4B71-0B4F-88D3F32B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Sporo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putovanje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Spore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potiču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opušteniji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dublji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pristup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putovanju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omogućujući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potpuno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cijenjenje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uključivati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sporom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hranom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pješačke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biciklističke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produžene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boravke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lokalnom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smještaju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PRESJEK 4</a:t>
            </a:r>
          </a:p>
        </p:txBody>
      </p:sp>
      <p:pic>
        <p:nvPicPr>
          <p:cNvPr id="9" name="Picture 8" descr="A cartoon of a farm&#10;&#10;Description automatically generated">
            <a:extLst>
              <a:ext uri="{FF2B5EF4-FFF2-40B4-BE49-F238E27FC236}">
                <a16:creationId xmlns:a16="http://schemas.microsoft.com/office/drawing/2014/main" id="{18CD9B2B-AA4B-4B71-0B4F-88D3F32B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  <p:pic>
        <p:nvPicPr>
          <p:cNvPr id="6" name="Picture 5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BFCC25CF-6BCE-AF7D-9CD8-B4B5AACA5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527" y="253377"/>
            <a:ext cx="4900615" cy="42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6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hill with a fence and a solar panel&#10;&#10;Description automatically generated">
            <a:extLst>
              <a:ext uri="{FF2B5EF4-FFF2-40B4-BE49-F238E27FC236}">
                <a16:creationId xmlns:a16="http://schemas.microsoft.com/office/drawing/2014/main" id="{AABB6E95-2A01-06D9-B974-CD77B74A7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F03AD45-0486-3ECE-B348-419B6268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11454892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Ključni</a:t>
            </a: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koraci</a:t>
            </a: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b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endParaRPr lang="it-IT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2364661-11E3-0EC2-8C84-E6019E245FE3}"/>
              </a:ext>
            </a:extLst>
          </p:cNvPr>
          <p:cNvSpPr txBox="1">
            <a:spLocks/>
          </p:cNvSpPr>
          <p:nvPr/>
        </p:nvSpPr>
        <p:spPr>
          <a:xfrm>
            <a:off x="537411" y="1629811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E2993A8-3C9D-77CA-AFBA-ED08292B1031}"/>
              </a:ext>
            </a:extLst>
          </p:cNvPr>
          <p:cNvSpPr txBox="1">
            <a:spLocks/>
          </p:cNvSpPr>
          <p:nvPr/>
        </p:nvSpPr>
        <p:spPr>
          <a:xfrm>
            <a:off x="1157349" y="1769699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Procjena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potencijala</a:t>
            </a:r>
            <a:endParaRPr lang="en-US" sz="2000" dirty="0">
              <a:solidFill>
                <a:schemeClr val="bg1"/>
              </a:solidFill>
            </a:endParaRPr>
          </a:p>
          <a:p>
            <a:pPr marL="114300" algn="l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područja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504110E-A1F0-BC56-D16F-3750A0937F8F}"/>
              </a:ext>
            </a:extLst>
          </p:cNvPr>
          <p:cNvSpPr txBox="1">
            <a:spLocks/>
          </p:cNvSpPr>
          <p:nvPr/>
        </p:nvSpPr>
        <p:spPr>
          <a:xfrm>
            <a:off x="3890211" y="1629811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AF20FA5-AA17-E5B3-0DB1-83C0090DA9F4}"/>
              </a:ext>
            </a:extLst>
          </p:cNvPr>
          <p:cNvSpPr txBox="1">
            <a:spLocks/>
          </p:cNvSpPr>
          <p:nvPr/>
        </p:nvSpPr>
        <p:spPr>
          <a:xfrm>
            <a:off x="4510149" y="1769699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Uključivanje</a:t>
            </a:r>
            <a:endParaRPr lang="en-US" sz="2000" dirty="0">
              <a:solidFill>
                <a:schemeClr val="bg1"/>
              </a:solidFill>
            </a:endParaRPr>
          </a:p>
          <a:p>
            <a:pPr marL="114300" algn="l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lokalnih</a:t>
            </a:r>
            <a:endParaRPr lang="en-US" sz="2000" dirty="0">
              <a:solidFill>
                <a:schemeClr val="bg1"/>
              </a:solidFill>
            </a:endParaRPr>
          </a:p>
          <a:p>
            <a:pPr marL="114300" algn="l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zajednica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017EF65-3DE9-1DE6-F5E4-0922928FA0D7}"/>
              </a:ext>
            </a:extLst>
          </p:cNvPr>
          <p:cNvSpPr txBox="1">
            <a:spLocks/>
          </p:cNvSpPr>
          <p:nvPr/>
        </p:nvSpPr>
        <p:spPr>
          <a:xfrm>
            <a:off x="7169438" y="1629811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b="1" i="0" u="none" strike="noStrike" cap="none" dirty="0">
                <a:solidFill>
                  <a:srgbClr val="40C3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3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C01FF007-C9A9-2365-0B20-4DA4BB7F1698}"/>
              </a:ext>
            </a:extLst>
          </p:cNvPr>
          <p:cNvSpPr txBox="1">
            <a:spLocks/>
          </p:cNvSpPr>
          <p:nvPr/>
        </p:nvSpPr>
        <p:spPr>
          <a:xfrm>
            <a:off x="7789376" y="1769699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Kreiranje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autentičnih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doživljaja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54F8664-5261-87B2-2261-2C0C18ED225E}"/>
              </a:ext>
            </a:extLst>
          </p:cNvPr>
          <p:cNvSpPr txBox="1">
            <a:spLocks/>
          </p:cNvSpPr>
          <p:nvPr/>
        </p:nvSpPr>
        <p:spPr>
          <a:xfrm>
            <a:off x="537411" y="3099633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5F293D84-A105-0F1C-5D96-A297CD4E7045}"/>
              </a:ext>
            </a:extLst>
          </p:cNvPr>
          <p:cNvSpPr txBox="1">
            <a:spLocks/>
          </p:cNvSpPr>
          <p:nvPr/>
        </p:nvSpPr>
        <p:spPr>
          <a:xfrm>
            <a:off x="1157349" y="3239521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Razvoj</a:t>
            </a:r>
            <a:endParaRPr lang="en-US" sz="2000" dirty="0">
              <a:solidFill>
                <a:schemeClr val="bg1"/>
              </a:solidFill>
            </a:endParaRPr>
          </a:p>
          <a:p>
            <a:pPr marL="114300" algn="l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održive</a:t>
            </a:r>
            <a:endParaRPr lang="en-US" sz="2000" dirty="0">
              <a:solidFill>
                <a:schemeClr val="bg1"/>
              </a:solidFill>
            </a:endParaRPr>
          </a:p>
          <a:p>
            <a:pPr marL="114300" algn="l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infrastrukture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C442F45B-A460-4FCC-6A2F-A801136A93EE}"/>
              </a:ext>
            </a:extLst>
          </p:cNvPr>
          <p:cNvSpPr txBox="1">
            <a:spLocks/>
          </p:cNvSpPr>
          <p:nvPr/>
        </p:nvSpPr>
        <p:spPr>
          <a:xfrm>
            <a:off x="3890211" y="3099633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5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EEA22FFE-25B1-D4CB-6315-9DACB1DC6443}"/>
              </a:ext>
            </a:extLst>
          </p:cNvPr>
          <p:cNvSpPr txBox="1">
            <a:spLocks/>
          </p:cNvSpPr>
          <p:nvPr/>
        </p:nvSpPr>
        <p:spPr>
          <a:xfrm>
            <a:off x="4510149" y="3239521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Promoviranje</a:t>
            </a:r>
            <a:endParaRPr lang="en-US" sz="2000" dirty="0">
              <a:solidFill>
                <a:schemeClr val="bg1"/>
              </a:solidFill>
            </a:endParaRPr>
          </a:p>
          <a:p>
            <a:pPr marL="114300" algn="l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zaštite</a:t>
            </a:r>
            <a:endParaRPr lang="en-US" sz="2000" dirty="0">
              <a:solidFill>
                <a:schemeClr val="bg1"/>
              </a:solidFill>
            </a:endParaRPr>
          </a:p>
          <a:p>
            <a:pPr marL="114300" algn="l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okoliša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7509C331-5BD4-1A86-ED96-A23E96FD370B}"/>
              </a:ext>
            </a:extLst>
          </p:cNvPr>
          <p:cNvSpPr txBox="1">
            <a:spLocks/>
          </p:cNvSpPr>
          <p:nvPr/>
        </p:nvSpPr>
        <p:spPr>
          <a:xfrm>
            <a:off x="7169438" y="3099633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6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C43A6FB8-7C05-A0CC-CCA3-A1A4DBC7F2DB}"/>
              </a:ext>
            </a:extLst>
          </p:cNvPr>
          <p:cNvSpPr txBox="1">
            <a:spLocks/>
          </p:cNvSpPr>
          <p:nvPr/>
        </p:nvSpPr>
        <p:spPr>
          <a:xfrm>
            <a:off x="7789376" y="3239521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Poticanje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partnerstva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suradnje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E585F363-5E90-3B00-9089-8D3DFD82965B}"/>
              </a:ext>
            </a:extLst>
          </p:cNvPr>
          <p:cNvSpPr txBox="1">
            <a:spLocks/>
          </p:cNvSpPr>
          <p:nvPr/>
        </p:nvSpPr>
        <p:spPr>
          <a:xfrm>
            <a:off x="7169438" y="4696647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7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F00EE2DA-70AE-D187-1C1B-151EDDB07CBA}"/>
              </a:ext>
            </a:extLst>
          </p:cNvPr>
          <p:cNvSpPr txBox="1">
            <a:spLocks/>
          </p:cNvSpPr>
          <p:nvPr/>
        </p:nvSpPr>
        <p:spPr>
          <a:xfrm>
            <a:off x="7789377" y="4836535"/>
            <a:ext cx="16384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Nadzor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prilagodba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19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ekonomski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podržati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ekonomiju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promoviranjem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poduzeća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proizvoda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usluga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uključivati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predstavljanje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obrtnika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podršku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poljoprivrednicima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poticanje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kupuju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proizvedene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proizvode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PRESJEK 5</a:t>
            </a:r>
          </a:p>
        </p:txBody>
      </p:sp>
      <p:pic>
        <p:nvPicPr>
          <p:cNvPr id="3" name="Picture 2" descr="A cartoon of buildings on a green hill&#10;&#10;Description automatically generated">
            <a:extLst>
              <a:ext uri="{FF2B5EF4-FFF2-40B4-BE49-F238E27FC236}">
                <a16:creationId xmlns:a16="http://schemas.microsoft.com/office/drawing/2014/main" id="{C7147021-9286-E572-D5EE-5952B00F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9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Očuvanje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kulturne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baštine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Spore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često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snažno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naglašavaju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njegovanje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baštine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pomoći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zaštiti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tradicionalnog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znanja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običaja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stvaranjem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potražnje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autentičnim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proizvodima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PRESJEK 6</a:t>
            </a:r>
          </a:p>
        </p:txBody>
      </p:sp>
      <p:pic>
        <p:nvPicPr>
          <p:cNvPr id="8" name="Picture 7" descr="A white building on a hill&#10;&#10;Description automatically generated">
            <a:extLst>
              <a:ext uri="{FF2B5EF4-FFF2-40B4-BE49-F238E27FC236}">
                <a16:creationId xmlns:a16="http://schemas.microsoft.com/office/drawing/2014/main" id="{BADC4399-B203-3470-97A5-80E6535B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9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46690"/>
            <a:ext cx="8368862" cy="1912883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Integriranje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načela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sporih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sažetak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161" y="2589531"/>
            <a:ext cx="8095593" cy="4498427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Integriranjem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načela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destinacije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stvoriti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dublja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autentičnija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koristeći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stanovništvom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Ovaj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pristup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potaknuti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dublje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poštovanje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podržati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dobrobit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pridonijeti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dugoročnom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baštine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2" name="Picture 1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CDA408E6-AE8F-2A5C-A3DB-F5F76CF3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92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bridge and windmills&#10;&#10;Description automatically generated">
            <a:extLst>
              <a:ext uri="{FF2B5EF4-FFF2-40B4-BE49-F238E27FC236}">
                <a16:creationId xmlns:a16="http://schemas.microsoft.com/office/drawing/2014/main" id="{89CF6098-98CD-90E3-9900-3C7067E3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7A969DAB-A16B-9232-F263-0D7717513820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8AE0254-015F-2AAC-3DA4-B240882C7005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7858012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54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Socijalna</a:t>
            </a:r>
            <a:r>
              <a:rPr lang="en-GB" sz="5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GB" sz="54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inkluzija</a:t>
            </a:r>
            <a:r>
              <a:rPr lang="en-GB" sz="5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u </a:t>
            </a:r>
            <a:r>
              <a:rPr lang="en-GB" sz="54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razvoju</a:t>
            </a:r>
            <a:r>
              <a:rPr lang="en-GB" sz="5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GB" sz="54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ekokulturnog</a:t>
            </a:r>
            <a:r>
              <a:rPr lang="en-GB" sz="5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GB" sz="54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turizma</a:t>
            </a:r>
            <a:endParaRPr lang="en-GB" sz="54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533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hill with a fence and a solar panel&#10;&#10;Description automatically generated">
            <a:extLst>
              <a:ext uri="{FF2B5EF4-FFF2-40B4-BE49-F238E27FC236}">
                <a16:creationId xmlns:a16="http://schemas.microsoft.com/office/drawing/2014/main" id="{EB8C34A7-70E4-560B-E037-3CE2089E1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B9F369AA-24CD-3D5B-8DF8-D92012B5B10A}"/>
              </a:ext>
            </a:extLst>
          </p:cNvPr>
          <p:cNvSpPr txBox="1">
            <a:spLocks/>
          </p:cNvSpPr>
          <p:nvPr/>
        </p:nvSpPr>
        <p:spPr>
          <a:xfrm>
            <a:off x="493161" y="628242"/>
            <a:ext cx="10427388" cy="449842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>
              <a:lnSpc>
                <a:spcPct val="195000"/>
              </a:lnSpc>
              <a:spcAft>
                <a:spcPts val="1200"/>
              </a:spcAft>
            </a:pP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Uključivanje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invaliditetom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ključan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aspekt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promicanja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socijalne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inkluzije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stvaranja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pristupačnih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pravednih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održivih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turističkih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iskustava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Osiguravanjem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destinacije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usluge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dizajnirane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udovoljile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potrebama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različitim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invaliditetima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turistička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industrija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potaknuti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inkluzivno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raznoliko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okruženje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koje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jednako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posjetiteljima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kao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lokalnim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zajednicama</a:t>
            </a: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1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46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Pristupačni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Što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to?</a:t>
            </a: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POKRENI KLIKOM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 err="1">
                <a:solidFill>
                  <a:srgbClr val="6B801F"/>
                </a:solidFill>
              </a:rPr>
              <a:t>Trajanje</a:t>
            </a:r>
            <a:r>
              <a:rPr lang="en-US" sz="1800" b="1" dirty="0">
                <a:solidFill>
                  <a:srgbClr val="6B801F"/>
                </a:solidFill>
              </a:rPr>
              <a:t>: 1:58</a:t>
            </a:r>
            <a:endParaRPr lang="it-IT" sz="1800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88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6000825" y="515182"/>
            <a:ext cx="5551674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968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 descr="IDPD 2018"/>
          <p:cNvSpPr/>
          <p:nvPr/>
        </p:nvSpPr>
        <p:spPr>
          <a:xfrm>
            <a:off x="214448" y="-152401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CDC13146-EB29-EB94-38A4-EBA29318F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11" y="2553815"/>
            <a:ext cx="3152639" cy="3082606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dugoročni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fizički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mentalni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intelektualni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senzorni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poremećaji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koji u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interakciji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različitim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preprekama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otežati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puno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učinkovito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sudjelovanje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društvu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jednak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način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kao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drugi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7AA8DDA4-6185-C8E7-2E36-00582E990AB4}"/>
              </a:ext>
            </a:extLst>
          </p:cNvPr>
          <p:cNvSpPr txBox="1">
            <a:spLocks/>
          </p:cNvSpPr>
          <p:nvPr/>
        </p:nvSpPr>
        <p:spPr>
          <a:xfrm>
            <a:off x="4333552" y="2553815"/>
            <a:ext cx="3152639" cy="221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ozljeda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bolest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prirođeno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stanje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koje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uzrokuje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vjerojatno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će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uzrokovati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gubitak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razliku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fiziološkoj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psihološkoj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funkciji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D456BF52-DB33-0F90-5122-CE09C66EF5CA}"/>
              </a:ext>
            </a:extLst>
          </p:cNvPr>
          <p:cNvSpPr txBox="1">
            <a:spLocks/>
          </p:cNvSpPr>
          <p:nvPr/>
        </p:nvSpPr>
        <p:spPr>
          <a:xfrm>
            <a:off x="8347880" y="3095099"/>
            <a:ext cx="3152639" cy="288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identificira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sistemsku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prepreku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negativne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stavove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socijalnu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isključenost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što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otežava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onemogućava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pojedincima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oštećenjima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ostvare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svoje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cijenjene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funkcije</a:t>
            </a: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17F34197-9D61-170C-B5AA-810E0343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46691"/>
            <a:ext cx="9178734" cy="1146366"/>
          </a:xfrm>
        </p:spPr>
        <p:txBody>
          <a:bodyPr anchor="t">
            <a:normAutofit fontScale="90000"/>
          </a:bodyPr>
          <a:lstStyle/>
          <a:p>
            <a:pPr marL="0" lvl="0" indent="0">
              <a:lnSpc>
                <a:spcPct val="100000"/>
              </a:lnSpc>
            </a:pP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Konvencija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UN-a o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pravima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osoba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invaliditetom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(2006.)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promovira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socijalni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model.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FEDE5-F541-63BD-0D94-956C1751D435}"/>
              </a:ext>
            </a:extLst>
          </p:cNvPr>
          <p:cNvSpPr txBox="1"/>
          <p:nvPr/>
        </p:nvSpPr>
        <p:spPr>
          <a:xfrm>
            <a:off x="551854" y="1938824"/>
            <a:ext cx="2688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Invalidnost</a:t>
            </a:r>
            <a:endParaRPr lang="en-HR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AD0DB-721D-CCFB-64CF-25CCC3C9C2A8}"/>
              </a:ext>
            </a:extLst>
          </p:cNvPr>
          <p:cNvSpPr txBox="1"/>
          <p:nvPr/>
        </p:nvSpPr>
        <p:spPr>
          <a:xfrm>
            <a:off x="4437596" y="1938824"/>
            <a:ext cx="2920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Oštećenje</a:t>
            </a:r>
            <a:endParaRPr lang="en-HR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B0DAE-D4B3-0BF0-FDA9-0A503CA7464A}"/>
              </a:ext>
            </a:extLst>
          </p:cNvPr>
          <p:cNvSpPr txBox="1"/>
          <p:nvPr/>
        </p:nvSpPr>
        <p:spPr>
          <a:xfrm>
            <a:off x="8451465" y="1938824"/>
            <a:ext cx="32927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Socijalni</a:t>
            </a:r>
            <a:r>
              <a:rPr lang="en-US" sz="32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model </a:t>
            </a:r>
            <a:r>
              <a:rPr lang="en-US" sz="32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invaliditeta</a:t>
            </a:r>
            <a:endParaRPr lang="en-HR" sz="32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818AA320-FB38-F9F0-0A4B-158F35C10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373" y="1938059"/>
            <a:ext cx="3152639" cy="4498460"/>
          </a:xfrm>
        </p:spPr>
        <p:txBody>
          <a:bodyPr>
            <a:normAutofit fontScale="85000" lnSpcReduction="10000"/>
          </a:bodyPr>
          <a:lstStyle/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Postoji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mnogo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podskupina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unutar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ovih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kategorija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Iako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znak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invalidskim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kolicima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međunarodni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simbol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invaliditetom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0,5% od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ukupnog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broja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invaliditetom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Većina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više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od 50%)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intelektualnim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oštećenjima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kombiniranim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višestrukim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oštećenjima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en-US" sz="1800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4" name="Picture 3" descr="A green square with a white brain in the middle&#10;&#10;Description automatically generated">
            <a:extLst>
              <a:ext uri="{FF2B5EF4-FFF2-40B4-BE49-F238E27FC236}">
                <a16:creationId xmlns:a16="http://schemas.microsoft.com/office/drawing/2014/main" id="{B8C53771-3205-00D8-6333-5746CA903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479" y="3559691"/>
            <a:ext cx="1140898" cy="1140898"/>
          </a:xfrm>
          <a:prstGeom prst="rect">
            <a:avLst/>
          </a:prstGeom>
        </p:spPr>
      </p:pic>
      <p:pic>
        <p:nvPicPr>
          <p:cNvPr id="6" name="Picture 5" descr="A green square with a white symbol on it&#10;&#10;Description automatically generated">
            <a:extLst>
              <a:ext uri="{FF2B5EF4-FFF2-40B4-BE49-F238E27FC236}">
                <a16:creationId xmlns:a16="http://schemas.microsoft.com/office/drawing/2014/main" id="{041637B8-D400-5156-3AC1-FD18708C1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10" y="1938059"/>
            <a:ext cx="1140898" cy="1140898"/>
          </a:xfrm>
          <a:prstGeom prst="rect">
            <a:avLst/>
          </a:prstGeom>
        </p:spPr>
      </p:pic>
      <p:pic>
        <p:nvPicPr>
          <p:cNvPr id="8" name="Picture 7" descr="A green square with white logo&#10;&#10;Description automatically generated">
            <a:extLst>
              <a:ext uri="{FF2B5EF4-FFF2-40B4-BE49-F238E27FC236}">
                <a16:creationId xmlns:a16="http://schemas.microsoft.com/office/drawing/2014/main" id="{600DAA83-6F76-2849-7A85-14BBA02CC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479" y="1938059"/>
            <a:ext cx="1140898" cy="1140898"/>
          </a:xfrm>
          <a:prstGeom prst="rect">
            <a:avLst/>
          </a:prstGeom>
        </p:spPr>
      </p:pic>
      <p:pic>
        <p:nvPicPr>
          <p:cNvPr id="10" name="Picture 9" descr="A white and black symbol on a green background&#10;&#10;Description automatically generated">
            <a:extLst>
              <a:ext uri="{FF2B5EF4-FFF2-40B4-BE49-F238E27FC236}">
                <a16:creationId xmlns:a16="http://schemas.microsoft.com/office/drawing/2014/main" id="{0D55AE6D-5C23-3FA3-3330-5975BE100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10" y="3559691"/>
            <a:ext cx="1140898" cy="1140898"/>
          </a:xfrm>
          <a:prstGeom prst="rect">
            <a:avLst/>
          </a:prstGeom>
        </p:spPr>
      </p:pic>
      <p:sp>
        <p:nvSpPr>
          <p:cNvPr id="11" name="Titolo 3">
            <a:extLst>
              <a:ext uri="{FF2B5EF4-FFF2-40B4-BE49-F238E27FC236}">
                <a16:creationId xmlns:a16="http://schemas.microsoft.com/office/drawing/2014/main" id="{6AAD57FE-7807-5C5C-DB99-B5DFF54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577381"/>
            <a:ext cx="10986103" cy="136067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glavne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grupe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osoba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invaliditetom</a:t>
            </a:r>
            <a:endParaRPr lang="en-GB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060A-E58C-E5D6-05B1-760787F590F2}"/>
              </a:ext>
            </a:extLst>
          </p:cNvPr>
          <p:cNvSpPr txBox="1"/>
          <p:nvPr/>
        </p:nvSpPr>
        <p:spPr>
          <a:xfrm>
            <a:off x="1964018" y="2093009"/>
            <a:ext cx="2419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Fizički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invaliditet</a:t>
            </a:r>
            <a:endParaRPr lang="en-HR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4BB30-6FD7-6CF5-1017-6813A80C2D37}"/>
              </a:ext>
            </a:extLst>
          </p:cNvPr>
          <p:cNvSpPr txBox="1"/>
          <p:nvPr/>
        </p:nvSpPr>
        <p:spPr>
          <a:xfrm>
            <a:off x="6014524" y="2093009"/>
            <a:ext cx="2419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Oštećenje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vida</a:t>
            </a:r>
            <a:endParaRPr lang="en-HR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F43CD-C3C6-2696-59F2-92ADAAF9EEF5}"/>
              </a:ext>
            </a:extLst>
          </p:cNvPr>
          <p:cNvSpPr txBox="1"/>
          <p:nvPr/>
        </p:nvSpPr>
        <p:spPr>
          <a:xfrm>
            <a:off x="1964018" y="3700353"/>
            <a:ext cx="2419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Oštećenje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sluha</a:t>
            </a:r>
            <a:endParaRPr lang="en-HR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776091-774D-7012-7A82-2B6E909ECB7A}"/>
              </a:ext>
            </a:extLst>
          </p:cNvPr>
          <p:cNvSpPr txBox="1"/>
          <p:nvPr/>
        </p:nvSpPr>
        <p:spPr>
          <a:xfrm>
            <a:off x="6027484" y="3700353"/>
            <a:ext cx="2419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Intelektualna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oštećenja</a:t>
            </a:r>
            <a:endParaRPr lang="en-HR" sz="2400" b="1" dirty="0"/>
          </a:p>
        </p:txBody>
      </p:sp>
    </p:spTree>
    <p:extLst>
      <p:ext uri="{BB962C8B-B14F-4D97-AF65-F5344CB8AC3E}">
        <p14:creationId xmlns:p14="http://schemas.microsoft.com/office/powerpoint/2010/main" val="1218233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3">
            <a:extLst>
              <a:ext uri="{FF2B5EF4-FFF2-40B4-BE49-F238E27FC236}">
                <a16:creationId xmlns:a16="http://schemas.microsoft.com/office/drawing/2014/main" id="{6AAD57FE-7807-5C5C-DB99-B5DFF54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577381"/>
            <a:ext cx="10986103" cy="136067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Zakonski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okvir</a:t>
            </a:r>
            <a:endParaRPr lang="en-GB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060A-E58C-E5D6-05B1-760787F590F2}"/>
              </a:ext>
            </a:extLst>
          </p:cNvPr>
          <p:cNvSpPr txBox="1"/>
          <p:nvPr/>
        </p:nvSpPr>
        <p:spPr>
          <a:xfrm>
            <a:off x="492404" y="1807259"/>
            <a:ext cx="4343913" cy="2445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Postoji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mnogo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međunarodnih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nacionalnih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zakonodavstava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koja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reguliraju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ovu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temu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Nedovoljno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poštovana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Nedovoljno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razumljiva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Nedovoljno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promovirana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</a:p>
        </p:txBody>
      </p:sp>
      <p:pic>
        <p:nvPicPr>
          <p:cNvPr id="2" name="Google Shape;161;g123a86550fb_0_250">
            <a:extLst>
              <a:ext uri="{FF2B5EF4-FFF2-40B4-BE49-F238E27FC236}">
                <a16:creationId xmlns:a16="http://schemas.microsoft.com/office/drawing/2014/main" id="{322F2C5A-EBF8-3FED-FD32-F71721AF57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988" y="5255996"/>
            <a:ext cx="1024623" cy="10246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541C37-653E-02D0-0273-2DBC1E94960C}"/>
              </a:ext>
            </a:extLst>
          </p:cNvPr>
          <p:cNvSpPr txBox="1"/>
          <p:nvPr/>
        </p:nvSpPr>
        <p:spPr>
          <a:xfrm>
            <a:off x="5550901" y="1721396"/>
            <a:ext cx="6097190" cy="323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3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Promjena</a:t>
            </a:r>
            <a:r>
              <a:rPr lang="en-US" sz="3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3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paradigme</a:t>
            </a:r>
            <a:r>
              <a:rPr lang="en-US" sz="3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od </a:t>
            </a:r>
            <a:r>
              <a:rPr lang="en-US" sz="3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nevidljivih</a:t>
            </a:r>
            <a:r>
              <a:rPr lang="en-US" sz="3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3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građana</a:t>
            </a:r>
            <a:r>
              <a:rPr lang="en-US" sz="3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do </a:t>
            </a:r>
            <a:r>
              <a:rPr lang="en-US" sz="3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osoba</a:t>
            </a:r>
            <a:r>
              <a:rPr lang="en-US" sz="3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 </a:t>
            </a:r>
            <a:r>
              <a:rPr lang="en-US" sz="3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posebnim</a:t>
            </a:r>
            <a:r>
              <a:rPr lang="en-US" sz="3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3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sposobnostima</a:t>
            </a:r>
            <a:r>
              <a:rPr lang="en-US" sz="3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3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</a:t>
            </a:r>
            <a:r>
              <a:rPr lang="en-US" sz="3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3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poštovanih</a:t>
            </a:r>
            <a:r>
              <a:rPr lang="en-US" sz="3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3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korisnika</a:t>
            </a:r>
            <a:r>
              <a:rPr lang="en-US" sz="3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40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3">
            <a:extLst>
              <a:ext uri="{FF2B5EF4-FFF2-40B4-BE49-F238E27FC236}">
                <a16:creationId xmlns:a16="http://schemas.microsoft.com/office/drawing/2014/main" id="{6AAD57FE-7807-5C5C-DB99-B5DFF54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577381"/>
            <a:ext cx="10986103" cy="136067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Sposobnosti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protiv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invaliditeta</a:t>
            </a:r>
            <a:endParaRPr lang="en-GB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060A-E58C-E5D6-05B1-760787F590F2}"/>
              </a:ext>
            </a:extLst>
          </p:cNvPr>
          <p:cNvSpPr txBox="1"/>
          <p:nvPr/>
        </p:nvSpPr>
        <p:spPr>
          <a:xfrm>
            <a:off x="411955" y="1807259"/>
            <a:ext cx="5234695" cy="377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Osobe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invaliditetom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(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ili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osobe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posebnim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potrebama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)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zapravo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nemaju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nikakve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različite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potrebe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od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ostalih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građana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Potrebe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iste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za SVE.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Jedino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je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način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zadovoljavanja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ostvarivanja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njihovih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potreba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drugačiji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5D1411-B221-88FD-E20D-948F50605D22}"/>
              </a:ext>
            </a:extLst>
          </p:cNvPr>
          <p:cNvSpPr/>
          <p:nvPr/>
        </p:nvSpPr>
        <p:spPr>
          <a:xfrm>
            <a:off x="6920172" y="1470563"/>
            <a:ext cx="1968138" cy="1968138"/>
          </a:xfrm>
          <a:prstGeom prst="ellipse">
            <a:avLst/>
          </a:prstGeom>
          <a:solidFill>
            <a:srgbClr val="BC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4" name="Google Shape;251;g123dcceb446_1_4">
            <a:extLst>
              <a:ext uri="{FF2B5EF4-FFF2-40B4-BE49-F238E27FC236}">
                <a16:creationId xmlns:a16="http://schemas.microsoft.com/office/drawing/2014/main" id="{2E857C9A-7609-3FF6-C027-85A6730D0E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1817" y="1736213"/>
            <a:ext cx="2296500" cy="1455300"/>
          </a:xfrm>
          <a:prstGeom prst="ellipse">
            <a:avLst/>
          </a:prstGeom>
          <a:noFill/>
          <a:ln w="9525" cap="rnd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CA951CC-1A33-BCBA-ECD4-A9731817804A}"/>
              </a:ext>
            </a:extLst>
          </p:cNvPr>
          <p:cNvSpPr/>
          <p:nvPr/>
        </p:nvSpPr>
        <p:spPr>
          <a:xfrm>
            <a:off x="9693828" y="1470563"/>
            <a:ext cx="1968138" cy="1968138"/>
          </a:xfrm>
          <a:prstGeom prst="ellipse">
            <a:avLst/>
          </a:prstGeom>
          <a:solidFill>
            <a:srgbClr val="BC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5" name="Google Shape;252;g123dcceb446_1_4">
            <a:extLst>
              <a:ext uri="{FF2B5EF4-FFF2-40B4-BE49-F238E27FC236}">
                <a16:creationId xmlns:a16="http://schemas.microsoft.com/office/drawing/2014/main" id="{E1DA2795-60FA-F704-ED23-5B465554C9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3512" y="1627081"/>
            <a:ext cx="2296500" cy="1500000"/>
          </a:xfrm>
          <a:prstGeom prst="ellipse">
            <a:avLst/>
          </a:prstGeom>
          <a:noFill/>
          <a:ln w="9525" cap="rnd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723A77F-9119-A792-7FB2-3D0A0F2EBB97}"/>
              </a:ext>
            </a:extLst>
          </p:cNvPr>
          <p:cNvSpPr/>
          <p:nvPr/>
        </p:nvSpPr>
        <p:spPr>
          <a:xfrm>
            <a:off x="6532617" y="3856711"/>
            <a:ext cx="1968138" cy="1968138"/>
          </a:xfrm>
          <a:prstGeom prst="ellipse">
            <a:avLst/>
          </a:prstGeom>
          <a:solidFill>
            <a:srgbClr val="BC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6" name="Google Shape;254;g123dcceb446_1_4">
            <a:extLst>
              <a:ext uri="{FF2B5EF4-FFF2-40B4-BE49-F238E27FC236}">
                <a16:creationId xmlns:a16="http://schemas.microsoft.com/office/drawing/2014/main" id="{24DC34D2-C08C-4CD0-24D1-80FE174878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1817" y="4034387"/>
            <a:ext cx="2296500" cy="1500000"/>
          </a:xfrm>
          <a:prstGeom prst="ellipse">
            <a:avLst/>
          </a:prstGeom>
          <a:noFill/>
          <a:ln w="9525" cap="rnd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E774588-7E42-0720-A043-15DF4F3C8AC3}"/>
              </a:ext>
            </a:extLst>
          </p:cNvPr>
          <p:cNvSpPr/>
          <p:nvPr/>
        </p:nvSpPr>
        <p:spPr>
          <a:xfrm>
            <a:off x="9650285" y="3856711"/>
            <a:ext cx="1968138" cy="1968138"/>
          </a:xfrm>
          <a:prstGeom prst="ellipse">
            <a:avLst/>
          </a:prstGeom>
          <a:solidFill>
            <a:srgbClr val="BC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7" name="Google Shape;255;g123dcceb446_1_4">
            <a:extLst>
              <a:ext uri="{FF2B5EF4-FFF2-40B4-BE49-F238E27FC236}">
                <a16:creationId xmlns:a16="http://schemas.microsoft.com/office/drawing/2014/main" id="{BDB38EF2-66D6-4C54-F8C0-EB842BC003E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3512" y="3933931"/>
            <a:ext cx="2296500" cy="1541100"/>
          </a:xfrm>
          <a:prstGeom prst="ellipse">
            <a:avLst/>
          </a:prstGeom>
          <a:noFill/>
          <a:ln w="9525" cap="rnd" cmpd="sng">
            <a:noFill/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07615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115B47F7-4DAF-5D33-2FB9-9725346D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DA74FFC7-D51D-03DD-B9C2-A3F3E15CBC8C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6B136D32-8A1D-7766-3C73-A7C71A2DEB4A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6633707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en-US" sz="5400" b="1" dirty="0" err="1">
                <a:solidFill>
                  <a:schemeClr val="bg1"/>
                </a:solidFill>
              </a:rPr>
              <a:t>Procjena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potencijala</a:t>
            </a:r>
            <a:endParaRPr lang="en-US" sz="5400" b="1" dirty="0">
              <a:solidFill>
                <a:schemeClr val="bg1"/>
              </a:solidFill>
            </a:endParaRPr>
          </a:p>
          <a:p>
            <a:pPr marL="114300" algn="l">
              <a:lnSpc>
                <a:spcPct val="100000"/>
              </a:lnSpc>
            </a:pPr>
            <a:r>
              <a:rPr lang="en-US" sz="5400" b="1" dirty="0" err="1">
                <a:solidFill>
                  <a:schemeClr val="bg1"/>
                </a:solidFill>
              </a:rPr>
              <a:t>područja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37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3">
            <a:extLst>
              <a:ext uri="{FF2B5EF4-FFF2-40B4-BE49-F238E27FC236}">
                <a16:creationId xmlns:a16="http://schemas.microsoft.com/office/drawing/2014/main" id="{6AAD57FE-7807-5C5C-DB99-B5DFF54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577381"/>
            <a:ext cx="10986103" cy="136067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Izazovi</a:t>
            </a:r>
            <a:endParaRPr lang="en-GB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060A-E58C-E5D6-05B1-760787F590F2}"/>
              </a:ext>
            </a:extLst>
          </p:cNvPr>
          <p:cNvSpPr txBox="1"/>
          <p:nvPr/>
        </p:nvSpPr>
        <p:spPr>
          <a:xfrm>
            <a:off x="411955" y="1578037"/>
            <a:ext cx="5234695" cy="91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Jednostavna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formula,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ali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kako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ju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shvatiti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5D1411-B221-88FD-E20D-948F50605D22}"/>
              </a:ext>
            </a:extLst>
          </p:cNvPr>
          <p:cNvSpPr/>
          <p:nvPr/>
        </p:nvSpPr>
        <p:spPr>
          <a:xfrm>
            <a:off x="6722174" y="910651"/>
            <a:ext cx="5036698" cy="5036698"/>
          </a:xfrm>
          <a:prstGeom prst="ellipse">
            <a:avLst/>
          </a:prstGeom>
          <a:solidFill>
            <a:srgbClr val="BC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F4F42-60AB-8641-FDB0-5F8E5F3364FC}"/>
              </a:ext>
            </a:extLst>
          </p:cNvPr>
          <p:cNvSpPr txBox="1"/>
          <p:nvPr/>
        </p:nvSpPr>
        <p:spPr>
          <a:xfrm>
            <a:off x="411954" y="2732618"/>
            <a:ext cx="5957909" cy="316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DOSTUPNOST –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postoji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li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prilagođenost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određene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usluge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?</a:t>
            </a:r>
          </a:p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PRISTUPAČNOST –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kako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doći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tamo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?</a:t>
            </a:r>
          </a:p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PRISTUPAČNOST –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koliki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troškovi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?</a:t>
            </a:r>
          </a:p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KVALITETA – je li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odgovarajuća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ili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improvizirana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?</a:t>
            </a:r>
          </a:p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IZBOR – je li to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jedina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usluga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ili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imam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izbora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?</a:t>
            </a:r>
            <a:endParaRPr lang="en-US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Google Shape;268;p15">
            <a:extLst>
              <a:ext uri="{FF2B5EF4-FFF2-40B4-BE49-F238E27FC236}">
                <a16:creationId xmlns:a16="http://schemas.microsoft.com/office/drawing/2014/main" id="{6E55EEB0-7C29-846D-AB02-D1DDE954E37F}"/>
              </a:ext>
            </a:extLst>
          </p:cNvPr>
          <p:cNvSpPr txBox="1"/>
          <p:nvPr/>
        </p:nvSpPr>
        <p:spPr>
          <a:xfrm>
            <a:off x="7841716" y="2581442"/>
            <a:ext cx="289088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400" dirty="0">
                <a:solidFill>
                  <a:srgbClr val="38562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US" sz="4400" b="0" i="0" u="none" strike="noStrike" cap="none" dirty="0">
                <a:solidFill>
                  <a:srgbClr val="38562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+ P + P</a:t>
            </a:r>
            <a:endParaRPr sz="28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9" name="Google Shape;269;p15">
            <a:extLst>
              <a:ext uri="{FF2B5EF4-FFF2-40B4-BE49-F238E27FC236}">
                <a16:creationId xmlns:a16="http://schemas.microsoft.com/office/drawing/2014/main" id="{2A1AC8BD-99D8-427A-B579-943A312BF291}"/>
              </a:ext>
            </a:extLst>
          </p:cNvPr>
          <p:cNvSpPr txBox="1"/>
          <p:nvPr/>
        </p:nvSpPr>
        <p:spPr>
          <a:xfrm>
            <a:off x="8464495" y="3367833"/>
            <a:ext cx="164532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38562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 + I</a:t>
            </a:r>
            <a:endParaRPr sz="44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cxnSp>
        <p:nvCxnSpPr>
          <p:cNvPr id="10" name="Google Shape;272;p15">
            <a:extLst>
              <a:ext uri="{FF2B5EF4-FFF2-40B4-BE49-F238E27FC236}">
                <a16:creationId xmlns:a16="http://schemas.microsoft.com/office/drawing/2014/main" id="{0D596109-B26A-5F9D-0741-39A0A1BC7E6A}"/>
              </a:ext>
            </a:extLst>
          </p:cNvPr>
          <p:cNvCxnSpPr>
            <a:cxnSpLocks/>
          </p:cNvCxnSpPr>
          <p:nvPr/>
        </p:nvCxnSpPr>
        <p:spPr>
          <a:xfrm>
            <a:off x="8089668" y="3331029"/>
            <a:ext cx="2491246" cy="0"/>
          </a:xfrm>
          <a:prstGeom prst="straightConnector1">
            <a:avLst/>
          </a:prstGeom>
          <a:noFill/>
          <a:ln w="1905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66029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3">
            <a:extLst>
              <a:ext uri="{FF2B5EF4-FFF2-40B4-BE49-F238E27FC236}">
                <a16:creationId xmlns:a16="http://schemas.microsoft.com/office/drawing/2014/main" id="{6AAD57FE-7807-5C5C-DB99-B5DFF54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28" y="531930"/>
            <a:ext cx="10986103" cy="136067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Koliko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ljudi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n-GB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treba</a:t>
            </a: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060A-E58C-E5D6-05B1-760787F590F2}"/>
              </a:ext>
            </a:extLst>
          </p:cNvPr>
          <p:cNvSpPr txBox="1"/>
          <p:nvPr/>
        </p:nvSpPr>
        <p:spPr>
          <a:xfrm>
            <a:off x="342287" y="5343956"/>
            <a:ext cx="6310219" cy="91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Okvirno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40%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svjetske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populacije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privremeno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treba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pristupačne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usluge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! </a:t>
            </a:r>
            <a:endParaRPr lang="en-US" sz="2400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F4F42-60AB-8641-FDB0-5F8E5F3364FC}"/>
              </a:ext>
            </a:extLst>
          </p:cNvPr>
          <p:cNvSpPr txBox="1"/>
          <p:nvPr/>
        </p:nvSpPr>
        <p:spPr>
          <a:xfrm>
            <a:off x="411954" y="1811670"/>
            <a:ext cx="5957909" cy="2613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Prema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UN-u,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više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od 1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milijarde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ljudi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odnosno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15%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svjetske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populacije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neki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oblik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invaliditeta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Zajedno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njihovim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obiteljima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pogođeno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je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približno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3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milijarde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ljudi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(40%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populacije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).</a:t>
            </a:r>
          </a:p>
        </p:txBody>
      </p:sp>
      <p:pic>
        <p:nvPicPr>
          <p:cNvPr id="5" name="Picture 4" descr="A cartoon of a farm&#10;&#10;Description automatically generated">
            <a:extLst>
              <a:ext uri="{FF2B5EF4-FFF2-40B4-BE49-F238E27FC236}">
                <a16:creationId xmlns:a16="http://schemas.microsoft.com/office/drawing/2014/main" id="{2EC019A9-4907-ED51-397F-5645D6F6C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83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Pristupačna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infrastruktura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objekti</a:t>
            </a:r>
            <a:endParaRPr lang="en-US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910" y="2082406"/>
            <a:ext cx="7081052" cy="436344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  <a:buNone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Turizam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za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osobe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s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invaliditetom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može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se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integrirati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razvoj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ekokulturnog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turizma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sljedeće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načine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</a:t>
            </a:r>
          </a:p>
          <a:p>
            <a:pPr marL="34290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Destinacije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ekokulturnog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turizma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trebaju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osigurati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da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njihova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infrastruktura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poput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smještaja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atrakcija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prijevoza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bude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pristupačna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osobama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s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invaliditetom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</a:p>
          <a:p>
            <a:pPr marL="34290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To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može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uključivati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značajke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poput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rampi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soba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prilagođenih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za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invalidska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kolica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natpisa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brajici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audio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opisa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za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vizualne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izloške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INTEGRACIJA 1</a:t>
            </a:r>
          </a:p>
        </p:txBody>
      </p:sp>
      <p:pic>
        <p:nvPicPr>
          <p:cNvPr id="3" name="Picture 2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DA572BCE-1C99-1F22-C88D-B8C5CD57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55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Uključujuće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doživljaji</a:t>
            </a:r>
            <a:endParaRPr lang="en-US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910" y="2082406"/>
            <a:ext cx="7081052" cy="4363443"/>
          </a:xfrm>
        </p:spPr>
        <p:txBody>
          <a:bodyPr>
            <a:normAutofit/>
          </a:bodyPr>
          <a:lstStyle/>
          <a:p>
            <a:pPr marL="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Aktivnosti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ekokulturnog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turizma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trebaju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biti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osmišljene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kako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bi bile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prilagođene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osobama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s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različitim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invaliditetima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pružajući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alternativne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načine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za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doživljavanje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sudjelovanje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prirodnoj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kulturnoj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baštini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primjer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taktilni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izlošci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ture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znakovnog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jezika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prilagođene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aktivnosti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otvorenom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mogu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učiniti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iskustva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ekokulturnog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turizma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inkluzivnijima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ugodnijima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za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sve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INTEGRACIJA 2</a:t>
            </a:r>
          </a:p>
        </p:txBody>
      </p:sp>
      <p:pic>
        <p:nvPicPr>
          <p:cNvPr id="3" name="Picture 2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DA572BCE-1C99-1F22-C88D-B8C5CD57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  <p:pic>
        <p:nvPicPr>
          <p:cNvPr id="8" name="Picture 7" descr="A sign with dots on it&#10;&#10;Description automatically generated">
            <a:extLst>
              <a:ext uri="{FF2B5EF4-FFF2-40B4-BE49-F238E27FC236}">
                <a16:creationId xmlns:a16="http://schemas.microsoft.com/office/drawing/2014/main" id="{1EADAE9D-CA50-02D7-277B-A43E8F736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311" y="3962400"/>
            <a:ext cx="2281596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97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Osnaživanje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910" y="2082406"/>
            <a:ext cx="7081052" cy="4363443"/>
          </a:xfrm>
        </p:spPr>
        <p:txBody>
          <a:bodyPr>
            <a:normAutofit/>
          </a:bodyPr>
          <a:lstStyle/>
          <a:p>
            <a:pPr marL="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Razvoj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ekokulturnog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turizma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koji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prioritet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stavlja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pristupačnost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može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stvoriti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prilike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za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osobe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s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invaliditetom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unutar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lokalnih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zajednica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poput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zapošljavanja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poduzetništva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kulturnog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izražavanja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Poticanjem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inkluzivnog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okruženja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ekokulturni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turizam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može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doprinijeti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društvenom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ekonomskom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osnaživanju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osoba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s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invaliditetom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odredišnim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zajednicama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INTEGRACIJA 3</a:t>
            </a:r>
          </a:p>
        </p:txBody>
      </p:sp>
      <p:pic>
        <p:nvPicPr>
          <p:cNvPr id="3" name="Picture 2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DA572BCE-1C99-1F22-C88D-B8C5CD57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  <p:pic>
        <p:nvPicPr>
          <p:cNvPr id="8" name="Picture 7" descr="A sign with dots on it&#10;&#10;Description automatically generated">
            <a:extLst>
              <a:ext uri="{FF2B5EF4-FFF2-40B4-BE49-F238E27FC236}">
                <a16:creationId xmlns:a16="http://schemas.microsoft.com/office/drawing/2014/main" id="{1EADAE9D-CA50-02D7-277B-A43E8F736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311" y="3962400"/>
            <a:ext cx="2281596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32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4">
            <a:extLst>
              <a:ext uri="{FF2B5EF4-FFF2-40B4-BE49-F238E27FC236}">
                <a16:creationId xmlns:a16="http://schemas.microsoft.com/office/drawing/2014/main" id="{0B4EBAD0-3002-FF1B-FDC0-694128E9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it-IT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NAJBOLJI PRIMJER DOBRE PRAKSE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09201-5242-AA5A-DD9B-AA901BE8458B}"/>
              </a:ext>
            </a:extLst>
          </p:cNvPr>
          <p:cNvSpPr txBox="1"/>
          <p:nvPr/>
        </p:nvSpPr>
        <p:spPr>
          <a:xfrm>
            <a:off x="408843" y="1773113"/>
            <a:ext cx="6547853" cy="462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Lanzarote, UNESCO-v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rezervat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biosfere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je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prioritet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postavio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pristupačnost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Otok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pristupačne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plaže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amfibijskim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stolicama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rampama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invalidska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kolica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prilagođene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atrakcije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Nacionalnog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parka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Timanfaya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Lanzaroteov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angažman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pristupačnosti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učinio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ga je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popularnim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odredištem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putnike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invaliditetom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0" name="Titolo 4">
            <a:extLst>
              <a:ext uri="{FF2B5EF4-FFF2-40B4-BE49-F238E27FC236}">
                <a16:creationId xmlns:a16="http://schemas.microsoft.com/office/drawing/2014/main" id="{74BC3705-EA06-C840-3623-A3C6AA82732E}"/>
              </a:ext>
            </a:extLst>
          </p:cNvPr>
          <p:cNvSpPr txBox="1">
            <a:spLocks/>
          </p:cNvSpPr>
          <p:nvPr/>
        </p:nvSpPr>
        <p:spPr>
          <a:xfrm>
            <a:off x="537410" y="556923"/>
            <a:ext cx="10950397" cy="134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6B801F"/>
                </a:solidFill>
              </a:rPr>
              <a:t>Lanzarote, </a:t>
            </a:r>
            <a:r>
              <a:rPr lang="en-US" b="1" dirty="0" err="1">
                <a:solidFill>
                  <a:srgbClr val="6B801F"/>
                </a:solidFill>
              </a:rPr>
              <a:t>Kanarski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otoci</a:t>
            </a:r>
            <a:r>
              <a:rPr lang="en-US" b="1" dirty="0">
                <a:solidFill>
                  <a:srgbClr val="6B801F"/>
                </a:solidFill>
              </a:rPr>
              <a:t> (</a:t>
            </a:r>
            <a:r>
              <a:rPr lang="en-US" b="1" dirty="0" err="1">
                <a:solidFill>
                  <a:srgbClr val="6B801F"/>
                </a:solidFill>
              </a:rPr>
              <a:t>Španjolska</a:t>
            </a:r>
            <a:r>
              <a:rPr lang="en-US" b="1" dirty="0">
                <a:solidFill>
                  <a:srgbClr val="6B801F"/>
                </a:solidFill>
              </a:rPr>
              <a:t>)</a:t>
            </a:r>
            <a:endParaRPr lang="it-IT" b="1" dirty="0">
              <a:solidFill>
                <a:srgbClr val="6B801F"/>
              </a:solidFill>
            </a:endParaRPr>
          </a:p>
        </p:txBody>
      </p:sp>
      <p:pic>
        <p:nvPicPr>
          <p:cNvPr id="1026" name="Picture 2" descr="Disabled Friendly Hotels In Playa Blanca - Lanzarote Information">
            <a:extLst>
              <a:ext uri="{FF2B5EF4-FFF2-40B4-BE49-F238E27FC236}">
                <a16:creationId xmlns:a16="http://schemas.microsoft.com/office/drawing/2014/main" id="{4822B6CD-2F40-EBE6-8419-C60A32E9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900257"/>
            <a:ext cx="508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71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hill with windmills and buildings&#10;&#10;Description automatically generated">
            <a:extLst>
              <a:ext uri="{FF2B5EF4-FFF2-40B4-BE49-F238E27FC236}">
                <a16:creationId xmlns:a16="http://schemas.microsoft.com/office/drawing/2014/main" id="{64E37277-2EF1-C604-3941-482A0F1B4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" y="0"/>
            <a:ext cx="12189533" cy="6859388"/>
          </a:xfrm>
          <a:prstGeom prst="rect">
            <a:avLst/>
          </a:prstGeom>
        </p:spPr>
      </p:pic>
      <p:pic>
        <p:nvPicPr>
          <p:cNvPr id="3" name="Picture 2" descr="A black and white photo of a flag&#10;&#10;Description automatically generated">
            <a:extLst>
              <a:ext uri="{FF2B5EF4-FFF2-40B4-BE49-F238E27FC236}">
                <a16:creationId xmlns:a16="http://schemas.microsoft.com/office/drawing/2014/main" id="{15F2CFDE-E627-6E4A-90E3-CDEB95011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509" y="574731"/>
            <a:ext cx="3105443" cy="121202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582D4FD8-8C30-B1EE-77D7-BC9427F37146}"/>
              </a:ext>
            </a:extLst>
          </p:cNvPr>
          <p:cNvSpPr txBox="1">
            <a:spLocks/>
          </p:cNvSpPr>
          <p:nvPr/>
        </p:nvSpPr>
        <p:spPr>
          <a:xfrm>
            <a:off x="557048" y="3016100"/>
            <a:ext cx="6526924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48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Hvala</a:t>
            </a:r>
            <a:r>
              <a:rPr lang="en-GB" sz="48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024" y="1478264"/>
            <a:ext cx="6676697" cy="907065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Identifikacija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jedinstvenih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prirodnih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kulturnih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resursa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koji se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mogu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održivo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promovirati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za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turizam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8" y="37563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POČETNA PROCJENA</a:t>
            </a:r>
          </a:p>
        </p:txBody>
      </p:sp>
      <p:pic>
        <p:nvPicPr>
          <p:cNvPr id="2" name="Picture 1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0C10F385-85DC-FBDF-E3AC-50542EF49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24" y="36968"/>
            <a:ext cx="4408811" cy="3789656"/>
          </a:xfrm>
          <a:prstGeom prst="rect">
            <a:avLst/>
          </a:prstGeom>
        </p:spPr>
      </p:pic>
      <p:pic>
        <p:nvPicPr>
          <p:cNvPr id="3" name="Picture 2" descr="A group of mountains with black background&#10;&#10;Description automatically generated">
            <a:extLst>
              <a:ext uri="{FF2B5EF4-FFF2-40B4-BE49-F238E27FC236}">
                <a16:creationId xmlns:a16="http://schemas.microsoft.com/office/drawing/2014/main" id="{B08AD5DC-CCC8-989C-2B98-189CA291D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06" y="986588"/>
            <a:ext cx="4597894" cy="5871411"/>
          </a:xfrm>
          <a:prstGeom prst="rect">
            <a:avLst/>
          </a:prstGeom>
        </p:spPr>
      </p:pic>
      <p:sp>
        <p:nvSpPr>
          <p:cNvPr id="6" name="Titolo 3">
            <a:extLst>
              <a:ext uri="{FF2B5EF4-FFF2-40B4-BE49-F238E27FC236}">
                <a16:creationId xmlns:a16="http://schemas.microsoft.com/office/drawing/2014/main" id="{C032D731-4F3F-3640-6C00-C69133D232AA}"/>
              </a:ext>
            </a:extLst>
          </p:cNvPr>
          <p:cNvSpPr txBox="1">
            <a:spLocks/>
          </p:cNvSpPr>
          <p:nvPr/>
        </p:nvSpPr>
        <p:spPr>
          <a:xfrm>
            <a:off x="1381809" y="2303552"/>
            <a:ext cx="45978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63CAD6CF-F514-AEE6-71F0-571E94006308}"/>
              </a:ext>
            </a:extLst>
          </p:cNvPr>
          <p:cNvSpPr txBox="1">
            <a:spLocks/>
          </p:cNvSpPr>
          <p:nvPr/>
        </p:nvSpPr>
        <p:spPr>
          <a:xfrm>
            <a:off x="1381809" y="4310998"/>
            <a:ext cx="54890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identifikacija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BAA02-1449-5A4D-709C-40ADD06064A8}"/>
              </a:ext>
            </a:extLst>
          </p:cNvPr>
          <p:cNvSpPr txBox="1"/>
          <p:nvPr/>
        </p:nvSpPr>
        <p:spPr>
          <a:xfrm>
            <a:off x="1264743" y="5316674"/>
            <a:ext cx="6096000" cy="979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Identifikacija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turističkih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područja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interesa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(POI).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Kvalitativna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procjena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733AB-67BA-D43C-C7C0-216EF89615D8}"/>
              </a:ext>
            </a:extLst>
          </p:cNvPr>
          <p:cNvSpPr txBox="1"/>
          <p:nvPr/>
        </p:nvSpPr>
        <p:spPr>
          <a:xfrm>
            <a:off x="1264743" y="3290849"/>
            <a:ext cx="6096000" cy="979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Faktori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/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Resursi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Atrakcije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Usluge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kvantitativna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analiza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).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E2B03F-7CB4-CC53-4D35-EFD572C2A86E}"/>
              </a:ext>
            </a:extLst>
          </p:cNvPr>
          <p:cNvSpPr/>
          <p:nvPr/>
        </p:nvSpPr>
        <p:spPr>
          <a:xfrm>
            <a:off x="625548" y="2588798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HR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E13671-7D32-9A37-6634-8158CB5BC56D}"/>
              </a:ext>
            </a:extLst>
          </p:cNvPr>
          <p:cNvSpPr/>
          <p:nvPr/>
        </p:nvSpPr>
        <p:spPr>
          <a:xfrm>
            <a:off x="625548" y="4575253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HR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7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024" y="1297348"/>
            <a:ext cx="8319135" cy="907065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Početne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informacije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temelj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turističkih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proizvoda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Zahtijevaju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sveobuhvatno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razumijevanje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odredišta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njegovih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8" y="194719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POČETNE INFORMACIJE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E2B03F-7CB4-CC53-4D35-EFD572C2A86E}"/>
              </a:ext>
            </a:extLst>
          </p:cNvPr>
          <p:cNvSpPr/>
          <p:nvPr/>
        </p:nvSpPr>
        <p:spPr>
          <a:xfrm>
            <a:off x="625548" y="2263758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HR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E13671-7D32-9A37-6634-8158CB5BC56D}"/>
              </a:ext>
            </a:extLst>
          </p:cNvPr>
          <p:cNvSpPr/>
          <p:nvPr/>
        </p:nvSpPr>
        <p:spPr>
          <a:xfrm>
            <a:off x="625548" y="3135601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HR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kite with strings on a black background&#10;&#10;Description automatically generated">
            <a:extLst>
              <a:ext uri="{FF2B5EF4-FFF2-40B4-BE49-F238E27FC236}">
                <a16:creationId xmlns:a16="http://schemas.microsoft.com/office/drawing/2014/main" id="{FBF01454-975B-F6C2-AC72-057D599B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052" y="421204"/>
            <a:ext cx="2626193" cy="33535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49A13C-38D9-7D05-F79C-51A382B71EFC}"/>
              </a:ext>
            </a:extLst>
          </p:cNvPr>
          <p:cNvSpPr txBox="1"/>
          <p:nvPr/>
        </p:nvSpPr>
        <p:spPr>
          <a:xfrm>
            <a:off x="1407843" y="2263758"/>
            <a:ext cx="2754254" cy="518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Dionika</a:t>
            </a:r>
            <a:endParaRPr lang="en-US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4E3757-4F4E-CF0A-26AA-6D335C75D967}"/>
              </a:ext>
            </a:extLst>
          </p:cNvPr>
          <p:cNvSpPr txBox="1"/>
          <p:nvPr/>
        </p:nvSpPr>
        <p:spPr>
          <a:xfrm>
            <a:off x="1407843" y="3000103"/>
            <a:ext cx="27542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Konteksta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karakteristika</a:t>
            </a:r>
            <a:endParaRPr lang="en-US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91B33628-331A-AE64-42B5-F2192C5D6CE1}"/>
              </a:ext>
            </a:extLst>
          </p:cNvPr>
          <p:cNvSpPr txBox="1">
            <a:spLocks/>
          </p:cNvSpPr>
          <p:nvPr/>
        </p:nvSpPr>
        <p:spPr>
          <a:xfrm>
            <a:off x="1407843" y="3831100"/>
            <a:ext cx="3321812" cy="29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Geografske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reference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karakteristike</a:t>
            </a:r>
            <a:endParaRPr lang="en-US" sz="1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Glavne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statističke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informacije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Kontekst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povijest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kulturne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karakteristike</a:t>
            </a:r>
            <a:endParaRPr lang="en-US" sz="1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Relevantne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reference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razvoja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endParaRPr lang="en-US" sz="1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institucija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sektoru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planovi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održivom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razvoju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turizmu</a:t>
            </a:r>
            <a:endParaRPr lang="en-US" sz="1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Relevantni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projekti</a:t>
            </a: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1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turizmu</a:t>
            </a:r>
            <a:endParaRPr lang="en-US" sz="1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71A619-335E-9B28-1BA9-E0017DB23E17}"/>
              </a:ext>
            </a:extLst>
          </p:cNvPr>
          <p:cNvSpPr/>
          <p:nvPr/>
        </p:nvSpPr>
        <p:spPr>
          <a:xfrm>
            <a:off x="4945300" y="2263757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HR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239FF7-B2F4-E258-9235-089FE0C70FD8}"/>
              </a:ext>
            </a:extLst>
          </p:cNvPr>
          <p:cNvSpPr txBox="1"/>
          <p:nvPr/>
        </p:nvSpPr>
        <p:spPr>
          <a:xfrm>
            <a:off x="5727595" y="2204413"/>
            <a:ext cx="3464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/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Prirodnih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kulturnih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turističkih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vrijednosti</a:t>
            </a:r>
            <a:endParaRPr lang="en-US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62BA024E-7596-57D8-6960-465E922694FE}"/>
              </a:ext>
            </a:extLst>
          </p:cNvPr>
          <p:cNvSpPr txBox="1">
            <a:spLocks/>
          </p:cNvSpPr>
          <p:nvPr/>
        </p:nvSpPr>
        <p:spPr>
          <a:xfrm>
            <a:off x="5727595" y="3035410"/>
            <a:ext cx="3321812" cy="78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3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Resursi</a:t>
            </a:r>
            <a:r>
              <a:rPr lang="en-US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3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faktori</a:t>
            </a:r>
            <a:r>
              <a:rPr lang="en-US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marL="11430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3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Gotovi</a:t>
            </a:r>
            <a:r>
              <a:rPr lang="en-US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doživljaji</a:t>
            </a:r>
            <a:r>
              <a:rPr lang="en-US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3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atrakcije</a:t>
            </a:r>
            <a:r>
              <a:rPr lang="en-US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177E29-2621-4761-535E-812B5F7421AA}"/>
              </a:ext>
            </a:extLst>
          </p:cNvPr>
          <p:cNvSpPr/>
          <p:nvPr/>
        </p:nvSpPr>
        <p:spPr>
          <a:xfrm>
            <a:off x="4945300" y="3934902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HR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69DF59-CAE1-FE03-0AA2-6AD4DABC8D97}"/>
              </a:ext>
            </a:extLst>
          </p:cNvPr>
          <p:cNvSpPr txBox="1"/>
          <p:nvPr/>
        </p:nvSpPr>
        <p:spPr>
          <a:xfrm>
            <a:off x="5727595" y="4028563"/>
            <a:ext cx="3464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/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Turističkih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usluga</a:t>
            </a:r>
            <a:endParaRPr lang="en-US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E624EF24-26C9-8600-D5D7-391DFCD45C33}"/>
              </a:ext>
            </a:extLst>
          </p:cNvPr>
          <p:cNvSpPr txBox="1">
            <a:spLocks/>
          </p:cNvSpPr>
          <p:nvPr/>
        </p:nvSpPr>
        <p:spPr>
          <a:xfrm>
            <a:off x="5727595" y="4530131"/>
            <a:ext cx="3321812" cy="78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3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Objekti</a:t>
            </a:r>
            <a:r>
              <a:rPr lang="en-US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3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Infrastrukture</a:t>
            </a:r>
            <a:r>
              <a:rPr lang="en-US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3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Pomoćne</a:t>
            </a:r>
            <a:r>
              <a:rPr lang="en-US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usluge</a:t>
            </a:r>
            <a:endParaRPr lang="en-US" sz="13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4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bridge and windmills&#10;&#10;Description automatically generated">
            <a:extLst>
              <a:ext uri="{FF2B5EF4-FFF2-40B4-BE49-F238E27FC236}">
                <a16:creationId xmlns:a16="http://schemas.microsoft.com/office/drawing/2014/main" id="{88C85453-B158-DA53-EFAC-E152DEBEB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4BD38C5-2D20-E842-85C0-A8C5C6CCDD0C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0F624CE-9AF8-CA72-85C3-F5BBBFD43498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6633707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5400" b="1" dirty="0" err="1">
                <a:solidFill>
                  <a:schemeClr val="bg1"/>
                </a:solidFill>
              </a:rPr>
              <a:t>Uključivanje</a:t>
            </a:r>
            <a:r>
              <a:rPr lang="en-GB" sz="5400" b="1" dirty="0">
                <a:solidFill>
                  <a:schemeClr val="bg1"/>
                </a:solidFill>
              </a:rPr>
              <a:t> </a:t>
            </a:r>
            <a:r>
              <a:rPr lang="en-GB" sz="5400" b="1" dirty="0" err="1">
                <a:solidFill>
                  <a:schemeClr val="bg1"/>
                </a:solidFill>
              </a:rPr>
              <a:t>lokalnih</a:t>
            </a:r>
            <a:r>
              <a:rPr lang="en-GB" sz="5400" b="1" dirty="0">
                <a:solidFill>
                  <a:schemeClr val="bg1"/>
                </a:solidFill>
              </a:rPr>
              <a:t> </a:t>
            </a:r>
            <a:r>
              <a:rPr lang="en-GB" sz="5400" b="1" dirty="0" err="1">
                <a:solidFill>
                  <a:schemeClr val="bg1"/>
                </a:solidFill>
              </a:rPr>
              <a:t>zajednica</a:t>
            </a:r>
            <a:endParaRPr lang="en-GB" sz="54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65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Što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angažman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POKRENI KLIKOM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 err="1">
                <a:solidFill>
                  <a:srgbClr val="6B801F"/>
                </a:solidFill>
              </a:rPr>
              <a:t>Trajanje</a:t>
            </a:r>
            <a:r>
              <a:rPr lang="en-US" sz="1800" b="1" dirty="0">
                <a:solidFill>
                  <a:srgbClr val="6B801F"/>
                </a:solidFill>
              </a:rPr>
              <a:t>: 2:20</a:t>
            </a:r>
            <a:endParaRPr lang="it-IT" sz="1800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365125"/>
            <a:ext cx="10515600" cy="1325563"/>
          </a:xfrm>
        </p:spPr>
        <p:txBody>
          <a:bodyPr/>
          <a:lstStyle/>
          <a:p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Uključivanje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lokalnih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910" y="1690688"/>
            <a:ext cx="8106103" cy="4667250"/>
          </a:xfrm>
        </p:spPr>
        <p:txBody>
          <a:bodyPr>
            <a:normAutofit/>
          </a:bodyPr>
          <a:lstStyle/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Mapirati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dionike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Uključiti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planiranja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donošenja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odluka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pravedno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raspoređeni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među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stanovništvom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Pratiti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obuku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izgradnju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kapaciteta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 se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stanovništvu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omogućilo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sudjelovanje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profit od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turističkih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3" name="Picture 2" descr="A cartoon of a person with a backpack&#10;&#10;Description automatically generated">
            <a:extLst>
              <a:ext uri="{FF2B5EF4-FFF2-40B4-BE49-F238E27FC236}">
                <a16:creationId xmlns:a16="http://schemas.microsoft.com/office/drawing/2014/main" id="{2C668F5D-0D72-9119-2995-8CECD5757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013" y="500062"/>
            <a:ext cx="32512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5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2058</Words>
  <Application>Microsoft Macintosh PowerPoint</Application>
  <PresentationFormat>Widescreen</PresentationFormat>
  <Paragraphs>224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Calibri</vt:lpstr>
      <vt:lpstr>Open sans</vt:lpstr>
      <vt:lpstr>Arial</vt:lpstr>
      <vt:lpstr>Open sans</vt:lpstr>
      <vt:lpstr>Office-téma</vt:lpstr>
      <vt:lpstr>PowerPoint Presentation</vt:lpstr>
      <vt:lpstr>Ekokulturni turizam</vt:lpstr>
      <vt:lpstr>Ključni koraci za razvoj ekokulturnog turizma</vt:lpstr>
      <vt:lpstr>PowerPoint Presentation</vt:lpstr>
      <vt:lpstr>POČETNA PROCJENA</vt:lpstr>
      <vt:lpstr>POČETNE INFORMACIJE</vt:lpstr>
      <vt:lpstr>PowerPoint Presentation</vt:lpstr>
      <vt:lpstr>Što je angažman zajednice?</vt:lpstr>
      <vt:lpstr>Uključivanje lokalnih zajednica</vt:lpstr>
      <vt:lpstr>Kako uključiti lokalnu zajednicu?</vt:lpstr>
      <vt:lpstr>Izradi strategiju s lokalnom zajednicom</vt:lpstr>
      <vt:lpstr>Osiguravanje ekološkog i društvenog povjerenja zajednice</vt:lpstr>
      <vt:lpstr>PowerPoint Presentation</vt:lpstr>
      <vt:lpstr>Što je pametna zajednica?</vt:lpstr>
      <vt:lpstr>Pametne zajednice</vt:lpstr>
      <vt:lpstr>Održivo upravljanje resursima</vt:lpstr>
      <vt:lpstr>Upravljanje posjetiteljima</vt:lpstr>
      <vt:lpstr>Uranjajući interaktivni doživljaji</vt:lpstr>
      <vt:lpstr>Angažman zajednice i osnaživanje</vt:lpstr>
      <vt:lpstr>Donošenje odluka na temelju podataka</vt:lpstr>
      <vt:lpstr>Pametna mobilnost</vt:lpstr>
      <vt:lpstr>Ekokulturni turizam i pametne zajednice: sažetak</vt:lpstr>
      <vt:lpstr>PowerPoint Presentation</vt:lpstr>
      <vt:lpstr>PowerPoint Presentation</vt:lpstr>
      <vt:lpstr>Spora talijanska hrana  Službeni video</vt:lpstr>
      <vt:lpstr>Autentični doživljaji</vt:lpstr>
      <vt:lpstr>Održive prakse</vt:lpstr>
      <vt:lpstr>Angažman zajednice</vt:lpstr>
      <vt:lpstr>Sporo putovanje</vt:lpstr>
      <vt:lpstr>Lokalni ekonomski razvoj</vt:lpstr>
      <vt:lpstr>Očuvanje kulturne baštine</vt:lpstr>
      <vt:lpstr>Integriranje načela sporih zajednica u razvoj ekokulturnog turizma: sažetak</vt:lpstr>
      <vt:lpstr>PowerPoint Presentation</vt:lpstr>
      <vt:lpstr>PowerPoint Presentation</vt:lpstr>
      <vt:lpstr>Pristupačni turizam – Što je to?</vt:lpstr>
      <vt:lpstr>Konvencija UN-a o pravima osoba s invaliditetom (2006.) promovira socijalni model.</vt:lpstr>
      <vt:lpstr>4 glavne grupe osoba s invaliditetom</vt:lpstr>
      <vt:lpstr>Zakonski okvir</vt:lpstr>
      <vt:lpstr>Sposobnosti protiv invaliditeta</vt:lpstr>
      <vt:lpstr>Izazovi</vt:lpstr>
      <vt:lpstr>Koliko ljudi to treba?</vt:lpstr>
      <vt:lpstr>Pristupačna infrastruktura i objekti</vt:lpstr>
      <vt:lpstr>Uključujuće aktivnosti i doživljaji</vt:lpstr>
      <vt:lpstr>Osnaživanje lokalne zajednice</vt:lpstr>
      <vt:lpstr>NAJBOLJI PRIMJER DOBRE PRAKSE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STEFAN Sustainable Tourism:  Eco-Friendly Actions Network</dc:title>
  <dc:creator>Usuario</dc:creator>
  <cp:lastModifiedBy>Symbol d.o.o.</cp:lastModifiedBy>
  <cp:revision>8</cp:revision>
  <dcterms:created xsi:type="dcterms:W3CDTF">2020-12-01T09:20:40Z</dcterms:created>
  <dcterms:modified xsi:type="dcterms:W3CDTF">2024-05-27T13:47:05Z</dcterms:modified>
</cp:coreProperties>
</file>