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  <p:sldMasterId id="2147483660" r:id="rId2"/>
  </p:sldMasterIdLst>
  <p:notesMasterIdLst>
    <p:notesMasterId r:id="rId39"/>
  </p:notesMasterIdLst>
  <p:sldIdLst>
    <p:sldId id="355" r:id="rId3"/>
    <p:sldId id="356" r:id="rId4"/>
    <p:sldId id="269" r:id="rId5"/>
    <p:sldId id="33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57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24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23" r:id="rId38"/>
  </p:sldIdLst>
  <p:sldSz cx="12192000" cy="6858000"/>
  <p:notesSz cx="6858000" cy="9144000"/>
  <p:embeddedFontLs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id/cii7LtE8AIY6XXCR3T4DMF3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01F"/>
    <a:srgbClr val="D6F248"/>
    <a:srgbClr val="97B02E"/>
    <a:srgbClr val="B9D33C"/>
    <a:srgbClr val="2EA6BA"/>
    <a:srgbClr val="197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6A09BA-BEC7-42FB-8718-FAAB28B3199A}">
  <a:tblStyle styleId="{C56A09BA-BEC7-42FB-8718-FAAB28B3199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 autoAdjust="0"/>
    <p:restoredTop sz="94694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71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6" d="100"/>
          <a:sy n="146" d="100"/>
        </p:scale>
        <p:origin x="45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79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8" Type="http://schemas.openxmlformats.org/officeDocument/2006/relationships/slide" Target="slides/slide6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8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715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451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4"/>
          <p:cNvSpPr txBox="1">
            <a:spLocks noGrp="1"/>
          </p:cNvSpPr>
          <p:nvPr>
            <p:ph type="sldNum" idx="12"/>
          </p:nvPr>
        </p:nvSpPr>
        <p:spPr>
          <a:xfrm>
            <a:off x="519248" y="5959356"/>
            <a:ext cx="13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41" name="Google Shape;4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E41926-AB48-230C-16A0-D327D3F98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449" b="25234"/>
          <a:stretch/>
        </p:blipFill>
        <p:spPr>
          <a:xfrm>
            <a:off x="135586" y="5891114"/>
            <a:ext cx="1741765" cy="841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F248"/>
            </a:gs>
            <a:gs pos="99000">
              <a:srgbClr val="97B02E"/>
            </a:gs>
            <a:gs pos="47000">
              <a:srgbClr val="B9D33C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F248"/>
            </a:gs>
            <a:gs pos="99000">
              <a:srgbClr val="97B02E"/>
            </a:gs>
            <a:gs pos="47000">
              <a:srgbClr val="B9D33C"/>
            </a:gs>
          </a:gsLst>
          <a:lin ang="5400000" scaled="1"/>
          <a:tileRect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7" name="Google Shape;87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K48IsUdUKUs&amp;t=11s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T-zMS70ekk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2442DD9F-C514-D002-4D54-458755B7F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6BBB7-43A3-DB4B-0E65-F4994B8AFA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C32A99B-8D78-5B72-7C21-FD4B5EC4AB62}"/>
              </a:ext>
            </a:extLst>
          </p:cNvPr>
          <p:cNvSpPr txBox="1">
            <a:spLocks/>
          </p:cNvSpPr>
          <p:nvPr/>
        </p:nvSpPr>
        <p:spPr>
          <a:xfrm>
            <a:off x="557047" y="501159"/>
            <a:ext cx="6600497" cy="9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b="1" dirty="0">
                <a:solidFill>
                  <a:schemeClr val="bg1"/>
                </a:solidFill>
              </a:rPr>
              <a:t>MODULO 1 |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Introduzione 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agli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approcci </a:t>
            </a:r>
            <a:r>
              <a:rPr lang="en-GB" sz="2400" dirty="0" err="1">
                <a:solidFill>
                  <a:schemeClr val="bg1"/>
                </a:solidFill>
              </a:rPr>
              <a:t>e ai concetti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del turismo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B9F096F-451D-FDEB-56CB-35B04D3F37CC}"/>
              </a:ext>
            </a:extLst>
          </p:cNvPr>
          <p:cNvSpPr txBox="1">
            <a:spLocks/>
          </p:cNvSpPr>
          <p:nvPr/>
        </p:nvSpPr>
        <p:spPr>
          <a:xfrm>
            <a:off x="557048" y="1499916"/>
            <a:ext cx="6526924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Turismo </a:t>
            </a: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sostenibile</a:t>
            </a:r>
            <a: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4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ecoturismo</a:t>
            </a:r>
            <a: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eco-</a:t>
            </a:r>
            <a:r>
              <a:rPr lang="en-GB" sz="4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culturale</a:t>
            </a:r>
            <a:endParaRPr lang="en-GB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242E4B56-5D02-93F2-CE64-F26144770F34}"/>
              </a:ext>
            </a:extLst>
          </p:cNvPr>
          <p:cNvSpPr txBox="1">
            <a:spLocks/>
          </p:cNvSpPr>
          <p:nvPr/>
        </p:nvSpPr>
        <p:spPr>
          <a:xfrm>
            <a:off x="557048" y="5778828"/>
            <a:ext cx="2743200" cy="79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400" b="1" dirty="0">
                <a:solidFill>
                  <a:schemeClr val="bg1"/>
                </a:solidFill>
              </a:rPr>
              <a:t>Gianluca </a:t>
            </a:r>
            <a:r>
              <a:rPr lang="en-GB" sz="1400" b="1" dirty="0" err="1">
                <a:solidFill>
                  <a:schemeClr val="bg1"/>
                </a:solidFill>
              </a:rPr>
              <a:t>Sarti</a:t>
            </a:r>
            <a:endParaRPr lang="en-GB" sz="14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400" b="1" dirty="0">
                <a:solidFill>
                  <a:schemeClr val="bg1"/>
                </a:solidFill>
              </a:rPr>
              <a:t>Maria Celeste </a:t>
            </a:r>
            <a:r>
              <a:rPr lang="en-GB" sz="1400" b="1" dirty="0" err="1">
                <a:solidFill>
                  <a:schemeClr val="bg1"/>
                </a:solidFill>
              </a:rPr>
              <a:t>Clarembaux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268004BD-2B62-FE31-79CD-3D1DC9750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7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LE MIGLIORI PRATICHE DEL TURISMO SOSTENIBILE 2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10" y="1704609"/>
            <a:ext cx="7226970" cy="414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Parco Nazionale degli Alti Tauri è il più grande parco nazionale dell'Austria, noto per i suoi spettacolari paesaggi alpini e i suoi diversi ecosistemi.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Parco promuove il turismo sostenibile attraverso il certificato "</a:t>
            </a:r>
            <a:r>
              <a:rPr lang="it-IT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Tauern</a:t>
            </a: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Zeichen", che riconosce le destinazioni turistiche che aderiscono a rigorosi criteri di sostenibilità ambientale e sociale.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partecipanti possono prendere parte ad attività ecologiche oltre all'alpinismo, al ciclismo e alla conoscenza degli sforzi del Parco per ripulire l'area.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726041"/>
            <a:ext cx="11806990" cy="94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>
                <a:solidFill>
                  <a:srgbClr val="6B801F"/>
                </a:solidFill>
              </a:rPr>
              <a:t>Parco nazionale degli </a:t>
            </a:r>
            <a:r>
              <a:rPr lang="it-IT" b="1" dirty="0" err="1">
                <a:solidFill>
                  <a:srgbClr val="6B801F"/>
                </a:solidFill>
              </a:rPr>
              <a:t>Hohe</a:t>
            </a:r>
            <a:r>
              <a:rPr lang="it-IT" b="1" dirty="0">
                <a:solidFill>
                  <a:srgbClr val="6B801F"/>
                </a:solidFill>
              </a:rPr>
              <a:t> </a:t>
            </a:r>
            <a:r>
              <a:rPr lang="it-IT" b="1" dirty="0" err="1">
                <a:solidFill>
                  <a:srgbClr val="6B801F"/>
                </a:solidFill>
              </a:rPr>
              <a:t>Tauern</a:t>
            </a:r>
            <a:r>
              <a:rPr lang="it-IT" b="1" dirty="0">
                <a:solidFill>
                  <a:srgbClr val="6B801F"/>
                </a:solidFill>
              </a:rPr>
              <a:t> (Austria)</a:t>
            </a:r>
            <a:endParaRPr lang="it-IT" sz="8000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7561B-1C5E-C03B-5A5B-4C8521BF577F}"/>
              </a:ext>
            </a:extLst>
          </p:cNvPr>
          <p:cNvSpPr txBox="1"/>
          <p:nvPr/>
        </p:nvSpPr>
        <p:spPr>
          <a:xfrm>
            <a:off x="834189" y="6367615"/>
            <a:ext cx="3489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B801F"/>
              </a:buClr>
            </a:pPr>
            <a:r>
              <a:rPr lang="it-IT" sz="16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www.nationalpark.at</a:t>
            </a:r>
            <a:endParaRPr lang="en-US" sz="1600" b="1" noProof="1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7098F-BB35-EB78-45E7-97154C91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9" y="6416575"/>
            <a:ext cx="240633" cy="240633"/>
          </a:xfrm>
          <a:prstGeom prst="rect">
            <a:avLst/>
          </a:prstGeom>
        </p:spPr>
      </p:pic>
      <p:pic>
        <p:nvPicPr>
          <p:cNvPr id="8" name="Picture 7" descr="A group of mountains with black background&#10;&#10;Description automatically generated">
            <a:extLst>
              <a:ext uri="{FF2B5EF4-FFF2-40B4-BE49-F238E27FC236}">
                <a16:creationId xmlns:a16="http://schemas.microsoft.com/office/drawing/2014/main" id="{402D4C02-F98C-BD7A-568B-50018D6C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6" y="986588"/>
            <a:ext cx="4597894" cy="5871411"/>
          </a:xfrm>
          <a:prstGeom prst="rect">
            <a:avLst/>
          </a:prstGeom>
        </p:spPr>
      </p:pic>
      <p:pic>
        <p:nvPicPr>
          <p:cNvPr id="10" name="Picture 9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BD09839F-53A8-31E4-DA60-AC78F85B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758" y="1215325"/>
            <a:ext cx="4408811" cy="37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LE MIGLIORI PRATICHE DEL TURISMO SOSTENIBILE 3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10" y="1770760"/>
            <a:ext cx="7226970" cy="3217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Sóller</a:t>
            </a: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una pittoresca cittadina tra le montagne della Serra de </a:t>
            </a:r>
            <a:r>
              <a:rPr lang="it-IT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Tramuntana</a:t>
            </a: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Maiorca, che promuove pratiche di turismo sostenibile nell’entroterra.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Comune ha attuato una strategia per il turismo sostenibile, che comprende la promozione dei prodotti locali, il mantenimento di destinazioni ecologicamente attraenti e l'incoraggiamento dei visitatori a esplorare la zona a piedi o in bicicletta.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726041"/>
            <a:ext cx="11806990" cy="94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>
                <a:solidFill>
                  <a:srgbClr val="6B801F"/>
                </a:solidFill>
              </a:rPr>
              <a:t>Sóller</a:t>
            </a:r>
            <a:r>
              <a:rPr lang="en-US" b="1" dirty="0">
                <a:solidFill>
                  <a:srgbClr val="6B801F"/>
                </a:solidFill>
              </a:rPr>
              <a:t>, Mallorca (</a:t>
            </a:r>
            <a:r>
              <a:rPr lang="en-US" b="1" dirty="0" err="1">
                <a:solidFill>
                  <a:srgbClr val="6B801F"/>
                </a:solidFill>
              </a:rPr>
              <a:t>Spagna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sz="8000" b="1" dirty="0">
              <a:solidFill>
                <a:srgbClr val="6B801F"/>
              </a:solidFill>
            </a:endParaRPr>
          </a:p>
        </p:txBody>
      </p:sp>
      <p:pic>
        <p:nvPicPr>
          <p:cNvPr id="8" name="Picture 7" descr="A group of mountains with black background&#10;&#10;Description automatically generated">
            <a:extLst>
              <a:ext uri="{FF2B5EF4-FFF2-40B4-BE49-F238E27FC236}">
                <a16:creationId xmlns:a16="http://schemas.microsoft.com/office/drawing/2014/main" id="{402D4C02-F98C-BD7A-568B-50018D6C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06" y="986588"/>
            <a:ext cx="4597894" cy="5871411"/>
          </a:xfrm>
          <a:prstGeom prst="rect">
            <a:avLst/>
          </a:prstGeom>
        </p:spPr>
      </p:pic>
      <p:pic>
        <p:nvPicPr>
          <p:cNvPr id="7" name="Picture 6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3BDD1C35-A951-F719-EB13-7B7FA33A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550" y="-132171"/>
            <a:ext cx="4381698" cy="5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3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bridge and windmills&#10;&#10;Description automatically generated">
            <a:extLst>
              <a:ext uri="{FF2B5EF4-FFF2-40B4-BE49-F238E27FC236}">
                <a16:creationId xmlns:a16="http://schemas.microsoft.com/office/drawing/2014/main" id="{D0A77E7B-2648-FC64-4C64-BC320720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91CB14B-110D-7F5E-AA40-2D6E53C8FE0B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CB8CB58-17C3-3DBC-1748-C70406172830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5276255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600" b="1" dirty="0" err="1">
                <a:solidFill>
                  <a:schemeClr val="bg1"/>
                </a:solidFill>
              </a:rPr>
              <a:t>E</a:t>
            </a:r>
            <a:r>
              <a:rPr lang="en-GB" sz="66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coturismo</a:t>
            </a:r>
            <a:endParaRPr lang="en-GB" sz="66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9" name="Google Shape;137;p4">
            <a:extLst>
              <a:ext uri="{FF2B5EF4-FFF2-40B4-BE49-F238E27FC236}">
                <a16:creationId xmlns:a16="http://schemas.microsoft.com/office/drawing/2014/main" id="{80964BD5-7780-4F2A-0294-A1022A81CD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018" y="5853723"/>
            <a:ext cx="685189" cy="685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44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83178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Che cos'è </a:t>
            </a:r>
            <a:r>
              <a:rPr lang="en-US" b="1" dirty="0">
                <a:solidFill>
                  <a:srgbClr val="6B801F"/>
                </a:solidFill>
              </a:rPr>
              <a:t>l'</a:t>
            </a:r>
            <a:r>
              <a:rPr lang="en-US" b="1" dirty="0" err="1">
                <a:solidFill>
                  <a:srgbClr val="6B801F"/>
                </a:solidFill>
              </a:rPr>
              <a:t>ecoturismo</a:t>
            </a:r>
            <a:r>
              <a:rPr lang="en-US" b="1" dirty="0">
                <a:solidFill>
                  <a:srgbClr val="6B801F"/>
                </a:solidFill>
              </a:rPr>
              <a:t>?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EABB-D450-D63C-2572-84947838FB7A}"/>
              </a:ext>
            </a:extLst>
          </p:cNvPr>
          <p:cNvSpPr txBox="1"/>
          <p:nvPr/>
        </p:nvSpPr>
        <p:spPr>
          <a:xfrm>
            <a:off x="537411" y="1489147"/>
            <a:ext cx="8117305" cy="257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L'ecoturismo è un modo responsabile di viaggiare nelle aree naturali che protegge l'ambiente e migliora la qualità della vita delle popolazioni locali.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- Società internazionale di ecoturismo (TIES)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230E0-F153-A853-1B73-9F4133910CCF}"/>
              </a:ext>
            </a:extLst>
          </p:cNvPr>
          <p:cNvSpPr txBox="1"/>
          <p:nvPr/>
        </p:nvSpPr>
        <p:spPr>
          <a:xfrm>
            <a:off x="537411" y="4371979"/>
            <a:ext cx="8229600" cy="2418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forma di turismo sostenibile che contribuisce attivamente alla tutela del patrimonio naturale e culturale; coinvolge le comunità locali e indigene nella pianificazione, nello sviluppo e nelle attività, contribuisce alla loro prosperità e rende evidente ai visitatori l'importanza delle ricchezze naturali e culturali; è adatto a viaggiatori indipendenti e a escursioni organizzate di piccoli gruppi.</a:t>
            </a:r>
          </a:p>
          <a:p>
            <a:pPr>
              <a:lnSpc>
                <a:spcPct val="125000"/>
              </a:lnSpc>
            </a:pPr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Programma delle Nazioni Unite per l'Ambiente (UNEP) </a:t>
            </a:r>
            <a:endParaRPr lang="it-IT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erson wearing a yellow shirt and hat&#10;&#10;Description automatically generated">
            <a:extLst>
              <a:ext uri="{FF2B5EF4-FFF2-40B4-BE49-F238E27FC236}">
                <a16:creationId xmlns:a16="http://schemas.microsoft.com/office/drawing/2014/main" id="{8784CC99-C395-65CF-C1B2-F34057EB7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106" y="2101516"/>
            <a:ext cx="2551536" cy="51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Principi di ecoturismo (TIES)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Ridurre l'impatto del turismo sul territorio circostante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339389" y="2686144"/>
            <a:ext cx="2887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Raccontare la verità e la correttezza dell'ambiente e della cultura che ci circonda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5D187-70DE-B9A0-CAE0-24570D28ECD9}"/>
              </a:ext>
            </a:extLst>
          </p:cNvPr>
          <p:cNvSpPr txBox="1"/>
          <p:nvPr/>
        </p:nvSpPr>
        <p:spPr>
          <a:xfrm>
            <a:off x="8197515" y="2686144"/>
            <a:ext cx="2887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garantire un'esperienza positiva, sia per il business che per la casa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21582-17D4-065C-565A-9DF318B98410}"/>
              </a:ext>
            </a:extLst>
          </p:cNvPr>
          <p:cNvSpPr txBox="1"/>
          <p:nvPr/>
        </p:nvSpPr>
        <p:spPr>
          <a:xfrm>
            <a:off x="537411" y="5148607"/>
            <a:ext cx="243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compensa i benefici finanziari per la conservazione della natura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EE662-E047-45E0-02E2-D145CC481152}"/>
              </a:ext>
            </a:extLst>
          </p:cNvPr>
          <p:cNvSpPr txBox="1"/>
          <p:nvPr/>
        </p:nvSpPr>
        <p:spPr>
          <a:xfrm>
            <a:off x="4339389" y="5148607"/>
            <a:ext cx="2654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Fornire benefici finanziari alla popolazione locale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D252A2-A250-0453-89C8-1446051B51E7}"/>
              </a:ext>
            </a:extLst>
          </p:cNvPr>
          <p:cNvSpPr txBox="1"/>
          <p:nvPr/>
        </p:nvSpPr>
        <p:spPr>
          <a:xfrm>
            <a:off x="8197515" y="5148607"/>
            <a:ext cx="3633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Migliorare la comprensione dei fenomeni politici, sociali e</a:t>
            </a:r>
          </a:p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contesto ecologico di persone provenienti da paesi diversi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B2B222-DC0C-55F3-6AC6-BBC6437D943B}"/>
              </a:ext>
            </a:extLst>
          </p:cNvPr>
          <p:cNvSpPr/>
          <p:nvPr/>
        </p:nvSpPr>
        <p:spPr>
          <a:xfrm>
            <a:off x="4363453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A5FF76-EF71-3E34-635A-EF395D4430C6}"/>
              </a:ext>
            </a:extLst>
          </p:cNvPr>
          <p:cNvSpPr/>
          <p:nvPr/>
        </p:nvSpPr>
        <p:spPr>
          <a:xfrm>
            <a:off x="8189495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A606E2-C7ED-688F-F4CD-972EF767F231}"/>
              </a:ext>
            </a:extLst>
          </p:cNvPr>
          <p:cNvSpPr/>
          <p:nvPr/>
        </p:nvSpPr>
        <p:spPr>
          <a:xfrm>
            <a:off x="537411" y="4174991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62FB03-BEF1-F029-D6F1-C123A8010314}"/>
              </a:ext>
            </a:extLst>
          </p:cNvPr>
          <p:cNvSpPr/>
          <p:nvPr/>
        </p:nvSpPr>
        <p:spPr>
          <a:xfrm>
            <a:off x="4363453" y="4174991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214F87-D666-5B1C-3AC2-F6C7DAD04E7A}"/>
              </a:ext>
            </a:extLst>
          </p:cNvPr>
          <p:cNvSpPr/>
          <p:nvPr/>
        </p:nvSpPr>
        <p:spPr>
          <a:xfrm>
            <a:off x="8189495" y="4174991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9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Principi di ecoturismo (TIES)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Ridurre l'impatto del turismo sul territorio circostante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28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it-IT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L'ecoturismo deve mirare a ridurre gli impatti negativi sull'ambiente utilizzando pratiche sostenibili, riducendo i rifiuti, il consumo di acqua e di energia ed evitando di danneggiare gli habitat naturali.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7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Principi di ecoturismo (TIES)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Raccontare la verità e la correttezza dell'ambiente e della cultura che ci circonda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28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it-IT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L'ecoturismo dovrebbe educare i visitatori all'importanza del rispetto dell'ambiente e del patrimonio culturale e promuovere una comprensione e un apprezzamento più profondi del luogo che visitano.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5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Principi di ecoturismo (TIES)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Garantire un'esperienza positiva, sia per il business che per la casa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2743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it-IT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L'ecoturismo deve garantire che sia i turisti che le comunità locali abbiano un'esperienza positiva e arricchente, promuovendo la comprensione e l'intesa culturale.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7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Principi di ecoturismo (TIES)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Garantire benefici finanziari diretti per la conservazione della natura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82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it-IT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L'ecoturismo deve generare fondi a sostegno degli sforzi di conservazione della natura, come donazioni per le visite ai parchi, donazioni per i progetti di conservazione o sostegno per le attività di monitoraggio e controllo.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8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Principi di ecoturismo (TIES)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Fornire benefici finanziari alla popolazione locale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82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it-IT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L'ecoturismo deve garantire che le imprese locali traggano benefici economici dalle attività turistiche, attraverso opportunità di lavoro, attività commerciali locali e la promozione di pratiche di marketing adeguate.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363B9A20-AB79-DEA4-170B-C943AF142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4439FCA-3981-0C6C-3781-E5127BF30E20}"/>
              </a:ext>
            </a:extLst>
          </p:cNvPr>
          <p:cNvSpPr txBox="1">
            <a:spLocks/>
          </p:cNvSpPr>
          <p:nvPr/>
        </p:nvSpPr>
        <p:spPr>
          <a:xfrm>
            <a:off x="1492812" y="544746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4542C23-01D3-C30C-C132-CD1BE4B55C72}"/>
              </a:ext>
            </a:extLst>
          </p:cNvPr>
          <p:cNvSpPr txBox="1">
            <a:spLocks/>
          </p:cNvSpPr>
          <p:nvPr/>
        </p:nvSpPr>
        <p:spPr>
          <a:xfrm>
            <a:off x="468053" y="2104149"/>
            <a:ext cx="3930869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Turismo sostenibile 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081927EE-3CB6-CEC1-2AB0-D1D8DBE7CB15}"/>
              </a:ext>
            </a:extLst>
          </p:cNvPr>
          <p:cNvSpPr txBox="1">
            <a:spLocks/>
          </p:cNvSpPr>
          <p:nvPr/>
        </p:nvSpPr>
        <p:spPr>
          <a:xfrm>
            <a:off x="5389341" y="2293078"/>
            <a:ext cx="1881353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60D68423-3FAD-ACC7-0AC5-2A0D0B1A7220}"/>
              </a:ext>
            </a:extLst>
          </p:cNvPr>
          <p:cNvSpPr txBox="1">
            <a:spLocks/>
          </p:cNvSpPr>
          <p:nvPr/>
        </p:nvSpPr>
        <p:spPr>
          <a:xfrm>
            <a:off x="8923037" y="544746"/>
            <a:ext cx="1881353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7874A6D-9A72-2843-C260-E721B6E248A6}"/>
              </a:ext>
            </a:extLst>
          </p:cNvPr>
          <p:cNvSpPr txBox="1">
            <a:spLocks/>
          </p:cNvSpPr>
          <p:nvPr/>
        </p:nvSpPr>
        <p:spPr>
          <a:xfrm>
            <a:off x="4304088" y="3894935"/>
            <a:ext cx="3930869" cy="163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4800" b="1" dirty="0">
                <a:solidFill>
                  <a:schemeClr val="bg1"/>
                </a:solidFill>
              </a:rPr>
              <a:t>E</a:t>
            </a:r>
            <a:r>
              <a:rPr lang="it-IT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coturismo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385EBBA-32D1-1559-9F5A-1B576BCBD374}"/>
              </a:ext>
            </a:extLst>
          </p:cNvPr>
          <p:cNvSpPr txBox="1">
            <a:spLocks/>
          </p:cNvSpPr>
          <p:nvPr/>
        </p:nvSpPr>
        <p:spPr>
          <a:xfrm>
            <a:off x="7651532" y="2138595"/>
            <a:ext cx="4086444" cy="16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Turismo eco-culturale</a:t>
            </a:r>
          </a:p>
        </p:txBody>
      </p:sp>
    </p:spTree>
    <p:extLst>
      <p:ext uri="{BB962C8B-B14F-4D97-AF65-F5344CB8AC3E}">
        <p14:creationId xmlns:p14="http://schemas.microsoft.com/office/powerpoint/2010/main" val="420632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Principi di ecoturismo (TIES)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Migliorare la comprensione dei fenomeni politici, sociali e</a:t>
            </a:r>
          </a:p>
          <a:p>
            <a:pPr lvl="0"/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contesti ecologici di persone provenienti da paesi diversi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28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it-IT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L'ecoturismo deve promuovere la comprensione e la consapevolezza interculturale, offrendo ai visitatori l'opportunità di conoscere il contesto politico, sociale ed ecologico delle destinazioni che visitano.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it-IT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2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>
                <a:solidFill>
                  <a:srgbClr val="6B801F"/>
                </a:solidFill>
              </a:rPr>
              <a:t>Cos'è l'ecoturismo e perché dovremmo essere ecoturisti?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CLICCA PER CLICCARE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800" b="1">
                <a:solidFill>
                  <a:srgbClr val="6B801F"/>
                </a:solidFill>
              </a:rPr>
              <a:t>Durata: 13 minuti</a:t>
            </a:r>
          </a:p>
        </p:txBody>
      </p:sp>
    </p:spTree>
    <p:extLst>
      <p:ext uri="{BB962C8B-B14F-4D97-AF65-F5344CB8AC3E}">
        <p14:creationId xmlns:p14="http://schemas.microsoft.com/office/powerpoint/2010/main" val="214839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BUONE PRATICHE PER LE DESTINAZIONI ECOTURISTICHE 1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2209936"/>
            <a:ext cx="11117181" cy="402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recente studio dell'</a:t>
            </a:r>
            <a:r>
              <a:rPr lang="it-IT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Observatorio</a:t>
            </a: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Ecoturismo en </a:t>
            </a:r>
            <a:r>
              <a:rPr lang="it-IT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España</a:t>
            </a: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(Osservatorio spagnolo dell'ecoturismo) ha rivelato come l'ecoturismo in Spagna stia trasformando il suo paesaggio economico, soprattutto nelle aree più rurali, e ha mostrato gli effetti nettamente positivi che l'ecoturismo ha sulle aree più rurali della Spagna.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L'Osservatorio spagnolo dell'ecoturismo è un'iniziativa istituita nel 2017 dalla Segreteria di Stato per il Turismo e dall'Associazione ecoturistica di Spagna con l'obiettivo di identificare e migliorare il successo dell'ecoturismo e l'impatto che l'ecoturismo ha avuto sulle aree più rurali della Spagna.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2023, </a:t>
            </a:r>
            <a:r>
              <a:rPr lang="it-IT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289 entità commerciali per l'ecoturismo hanno attirato un totale di 781.654 visitatori</a:t>
            </a: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 un impatto economico di oltre </a:t>
            </a:r>
            <a:r>
              <a:rPr lang="it-IT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230 milioni di euro</a:t>
            </a: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Allo stesso tempo, 208 imprese per il turismo sostenibile hanno attirato oltre 1,3 milioni di visitatori, generando un impatto economico di oltre 160 milioni di euro e creando direttamente 1.414 posti di lavoro.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969564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>
                <a:solidFill>
                  <a:srgbClr val="6B801F"/>
                </a:solidFill>
              </a:rPr>
              <a:t>Come l'ecoturismo sta trasformando le aree più naturali della Spagna</a:t>
            </a:r>
            <a:endParaRPr lang="it-IT" sz="8000" b="1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7561B-1C5E-C03B-5A5B-4C8521BF577F}"/>
              </a:ext>
            </a:extLst>
          </p:cNvPr>
          <p:cNvSpPr txBox="1"/>
          <p:nvPr/>
        </p:nvSpPr>
        <p:spPr>
          <a:xfrm>
            <a:off x="834190" y="6367615"/>
            <a:ext cx="100904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B801F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ecotouristinspain.com/how-a-new-ecotourism-model-is-transforming spains-most-rural-areas/</a:t>
            </a:r>
            <a:endParaRPr lang="en-US" sz="1600" b="1" noProof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7098F-BB35-EB78-45E7-97154C91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9" y="6416575"/>
            <a:ext cx="240633" cy="2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8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BUONE PRATICHE PER LE DESTINAZIONI ECOTURISTICHE 2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2209936"/>
            <a:ext cx="11117181" cy="444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Lanzarote è una Riserva della Biosfera dell'UNESCO nota per i suoi paesaggi vulcanici unici e per il suo impegno nelle pratiche di turismo sostenibile.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L'isola ha attuato rigorose politiche ecologiche, come la limitazione dei grattacieli, la promozione delle energie rinnovabili e la protezione delle aree naturali.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viaggiatori d'affari possono godere delle attrazioni naturali dell'isola, dal Parco Nazionale di </a:t>
            </a:r>
            <a:r>
              <a:rPr lang="it-IT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Timanfaya</a:t>
            </a: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alle destinazioni ecologicamente interessanti e sostenere le imprese locali.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>
                <a:solidFill>
                  <a:srgbClr val="6B801F"/>
                </a:solidFill>
              </a:rPr>
              <a:t>Lanzarote, Isole Canarie (spagnolo)</a:t>
            </a:r>
          </a:p>
        </p:txBody>
      </p:sp>
    </p:spTree>
    <p:extLst>
      <p:ext uri="{BB962C8B-B14F-4D97-AF65-F5344CB8AC3E}">
        <p14:creationId xmlns:p14="http://schemas.microsoft.com/office/powerpoint/2010/main" val="3210538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BUONE PRATICHE PER LE DESTINAZIONI ECOTURISTICHE 3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1644317"/>
            <a:ext cx="11117181" cy="444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 b="0" i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Valle dell'Isonzo è una regione della Slovenia occidentale nota per i suoi fiumi cristallini, i suoni lussureggianti e le opportunità di attività all'aperto.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regione promuove le pratiche dell'ecoturismo, del turismo eco-compatibile, della produzione alimentare locale e delle attività a bassa intensità come l'alpinismo, il ciclismo e gli sport guidati.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imprese possono godere del paesaggio naturale della valle, conoscere la sua natura e la sua cultura e sostenere le comunità locali attraverso un turismo responsabile.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25000"/>
              </a:lnSpc>
              <a:spcAft>
                <a:spcPts val="600"/>
              </a:spcAft>
            </a:pP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7"/>
            <a:ext cx="9063789" cy="9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>
                <a:solidFill>
                  <a:srgbClr val="6B801F"/>
                </a:solidFill>
              </a:rPr>
              <a:t>Valle dell'Isonzo (Slovenia)</a:t>
            </a:r>
          </a:p>
        </p:txBody>
      </p:sp>
    </p:spTree>
    <p:extLst>
      <p:ext uri="{BB962C8B-B14F-4D97-AF65-F5344CB8AC3E}">
        <p14:creationId xmlns:p14="http://schemas.microsoft.com/office/powerpoint/2010/main" val="26722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BUONE PRATICHE PER LE DESTINAZIONI ECOTURISTICHE 4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1644317"/>
            <a:ext cx="11117181" cy="4903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Lapponia, la regione più settentrionale della Finlandia, è nota per la sua natura incontaminata, lo spettacolare mondo polare e la cultura indigena dei Sami.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attività ecoturistiche in Lapponia comprendono l'alpinismo, lo sci e l'escursionismo in destinazioni ecologicamente attraenti, passando per igloo boscosi e capanne tradizionali sami.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partecipanti possono conoscere la cultura sami, partecipare a passeggiate a cavallo con i loro vicini e sostenere le associazioni locali attraverso pratiche di turismo responsabile.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7"/>
            <a:ext cx="9063789" cy="9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>
                <a:solidFill>
                  <a:srgbClr val="6B801F"/>
                </a:solidFill>
              </a:rPr>
              <a:t>Lapponia (Finlandia)</a:t>
            </a:r>
          </a:p>
        </p:txBody>
      </p:sp>
    </p:spTree>
    <p:extLst>
      <p:ext uri="{BB962C8B-B14F-4D97-AF65-F5344CB8AC3E}">
        <p14:creationId xmlns:p14="http://schemas.microsoft.com/office/powerpoint/2010/main" val="125483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BB8620CC-E5E4-E97E-038A-6B7A8CB6E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767AF6D-6423-A98F-FE18-C7ED10A5AB1B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DF961C4-F18F-3B4B-C1C8-5654BBD5F286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5784550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66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Turismo eco-culturale</a:t>
            </a:r>
          </a:p>
        </p:txBody>
      </p:sp>
    </p:spTree>
    <p:extLst>
      <p:ext uri="{BB962C8B-B14F-4D97-AF65-F5344CB8AC3E}">
        <p14:creationId xmlns:p14="http://schemas.microsoft.com/office/powerpoint/2010/main" val="3920585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" y="365125"/>
            <a:ext cx="10021321" cy="1325563"/>
          </a:xfrm>
        </p:spPr>
        <p:txBody>
          <a:bodyPr wrap="square" anchor="ctr">
            <a:normAutofit/>
          </a:bodyPr>
          <a:lstStyle/>
          <a:p>
            <a:r>
              <a:rPr lang="it-IT" sz="4000" b="1" dirty="0">
                <a:solidFill>
                  <a:srgbClr val="6B801F"/>
                </a:solidFill>
              </a:rPr>
              <a:t>Che cos'è il turismo eco-culturale?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EABB-D450-D63C-2572-84947838FB7A}"/>
              </a:ext>
            </a:extLst>
          </p:cNvPr>
          <p:cNvSpPr txBox="1"/>
          <p:nvPr/>
        </p:nvSpPr>
        <p:spPr>
          <a:xfrm>
            <a:off x="537411" y="1584660"/>
            <a:ext cx="7892715" cy="4832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eco-culturale è una </a:t>
            </a:r>
            <a:r>
              <a:rPr lang="it-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 di turismo sostenibile che si concentra sulla fruizione responsabile e sull'apprezzamento del patrimonio naturale e culturale.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Combina i principi dell'ecoturismo, che enfatizza l'apprezzamento delle risorse naturali e della diversità biologica, con il turismo culturale basato sull'apprendimento, il divertimento, la scoperta e l'apprezzamento della cultura, delle tradizioni e dei modi di vita locali.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Combinando i principi dell'ecoturismo e del turismo culturale, il turismo eco-culturale mira a creare una relazione positiva tra turismo, ambiente e comunità locali e a garantire la sostenibilità a lungo termine delle risorse naturali e culturali.</a:t>
            </a:r>
          </a:p>
        </p:txBody>
      </p:sp>
      <p:pic>
        <p:nvPicPr>
          <p:cNvPr id="13" name="Picture 12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5866C3CD-1FAB-3720-9A39-7768D680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65" y="-191679"/>
            <a:ext cx="5370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9" y="365125"/>
            <a:ext cx="11418801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Aspetti chiave del turismo eco-culturale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1219200" y="1690689"/>
            <a:ext cx="2671011" cy="2495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PERCEPIRE L'AMBIENTE CIRCOSTANTE: </a:t>
            </a:r>
            <a:br>
              <a:rPr lang="it-IT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turismo eco-culturale promuove la tutela degli habitat naturali, degli eco-scambi e della vita selvatica, riducendo al contempo l'impatto negativo del turismo sull'ambiente.</a:t>
            </a:r>
            <a:endParaRPr lang="it-IT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it-IT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3CECC3-DDF8-9564-CC6B-0D1C580B7BB5}"/>
              </a:ext>
            </a:extLst>
          </p:cNvPr>
          <p:cNvSpPr/>
          <p:nvPr/>
        </p:nvSpPr>
        <p:spPr>
          <a:xfrm>
            <a:off x="4138861" y="174461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it-IT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2C2B1-BB35-C9A2-0220-5A0115ED92C8}"/>
              </a:ext>
            </a:extLst>
          </p:cNvPr>
          <p:cNvSpPr txBox="1"/>
          <p:nvPr/>
        </p:nvSpPr>
        <p:spPr>
          <a:xfrm>
            <a:off x="4844715" y="1690688"/>
            <a:ext cx="2775284" cy="2495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EDUCAZIONE CULTURALE: </a:t>
            </a:r>
            <a:r>
              <a:rPr lang="it-IT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Incoraggia la conservazione e la promozione delle culture, delle tradizioni, delle arti, dei mestieri e dei punti di riferimento culturali locali, garantendo che siano rispettati e mantenuti per le generazioni future.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C9CFDF-C4D3-3F84-C5D5-C8EF7C67049C}"/>
              </a:ext>
            </a:extLst>
          </p:cNvPr>
          <p:cNvSpPr/>
          <p:nvPr/>
        </p:nvSpPr>
        <p:spPr>
          <a:xfrm>
            <a:off x="7868650" y="174461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it-IT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8816A-59B2-D4E9-4260-C7F460B2C831}"/>
              </a:ext>
            </a:extLst>
          </p:cNvPr>
          <p:cNvSpPr txBox="1"/>
          <p:nvPr/>
        </p:nvSpPr>
        <p:spPr>
          <a:xfrm>
            <a:off x="8574503" y="1690688"/>
            <a:ext cx="3176337" cy="2495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ANTEPRIMA DEL CONCETTO: </a:t>
            </a:r>
            <a:r>
              <a:rPr lang="it-IT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</a:t>
            </a: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eco-culturale coinvolge attivamente le comunità locali nella pianificazione, gestione e conduzione dei benefici delle attività turistiche, fornendo loro opportunità economiche e consentendo loro di sviluppare la propria identità culturale.</a:t>
            </a:r>
            <a:endParaRPr lang="it-IT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F6371-3D43-0CFF-7104-C86A49B71E01}"/>
              </a:ext>
            </a:extLst>
          </p:cNvPr>
          <p:cNvSpPr txBox="1"/>
          <p:nvPr/>
        </p:nvSpPr>
        <p:spPr>
          <a:xfrm>
            <a:off x="1219200" y="4121069"/>
            <a:ext cx="2671011" cy="3033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ESPERIENZA AUTENTICA: </a:t>
            </a:r>
            <a:r>
              <a:rPr lang="it-IT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partecipanti prenderanno parte a esperienze di apprendimento autentiche che permetteranno loro di entrare in contatto con l'ambiente naturale e le culture locali e di comprendere e apprezzare il patrimonio che stanno vivendo.</a:t>
            </a:r>
            <a:endParaRPr lang="it-IT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0C3761-FF66-D4D3-0020-3F12CF4D5A50}"/>
              </a:ext>
            </a:extLst>
          </p:cNvPr>
          <p:cNvSpPr/>
          <p:nvPr/>
        </p:nvSpPr>
        <p:spPr>
          <a:xfrm>
            <a:off x="537411" y="417499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it-IT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DABFF6-6A1A-4FAF-11E3-3A99A1ABD4AA}"/>
              </a:ext>
            </a:extLst>
          </p:cNvPr>
          <p:cNvSpPr/>
          <p:nvPr/>
        </p:nvSpPr>
        <p:spPr>
          <a:xfrm>
            <a:off x="4138861" y="417499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it-IT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0617A-3A1F-CFB5-1D22-7624734925BF}"/>
              </a:ext>
            </a:extLst>
          </p:cNvPr>
          <p:cNvSpPr txBox="1"/>
          <p:nvPr/>
        </p:nvSpPr>
        <p:spPr>
          <a:xfrm>
            <a:off x="4844714" y="4121068"/>
            <a:ext cx="2903623" cy="222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PRATICHE SOSTENIBILI: </a:t>
            </a:r>
            <a:r>
              <a:rPr lang="it-IT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parti interessate del turismo eco-culturale adottano pratiche ecologicamente accettabili, come l’uso di energie rinnovabili, la riduzione dei rifiuti e il sostegno alle imprese locali che aderiscono a principi sostenibili.</a:t>
            </a:r>
            <a:endParaRPr lang="it-IT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66824-0410-AAF3-AB39-297863E4CF2F}"/>
              </a:ext>
            </a:extLst>
          </p:cNvPr>
          <p:cNvSpPr/>
          <p:nvPr/>
        </p:nvSpPr>
        <p:spPr>
          <a:xfrm>
            <a:off x="7868650" y="417499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it-IT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8815C-A00F-0AA8-5E87-E0881A5DFE89}"/>
              </a:ext>
            </a:extLst>
          </p:cNvPr>
          <p:cNvSpPr txBox="1"/>
          <p:nvPr/>
        </p:nvSpPr>
        <p:spPr>
          <a:xfrm>
            <a:off x="8574503" y="4121068"/>
            <a:ext cx="3176337" cy="2495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EDUCAZIONE E DIDATTICA: </a:t>
            </a:r>
            <a:r>
              <a:rPr lang="it-IT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</a:t>
            </a: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eco-culturale promuove l'eco-educazione e la consapevolezza culturale, incoraggiando i visitatori a conoscere l'importanza della conservazione, della diversità culturale e delle pratiche di viaggio responsabili.</a:t>
            </a:r>
            <a:endParaRPr lang="it-IT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7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65125"/>
            <a:ext cx="10146631" cy="1325563"/>
          </a:xfrm>
        </p:spPr>
        <p:txBody>
          <a:bodyPr wrap="square" anchor="ctr">
            <a:normAutofit/>
          </a:bodyPr>
          <a:lstStyle/>
          <a:p>
            <a:r>
              <a:rPr lang="it-IT" b="1" noProof="1">
                <a:solidFill>
                  <a:srgbClr val="6B801F"/>
                </a:solidFill>
              </a:rPr>
              <a:t>Differenze chiave 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ABDC7-EF35-5F11-1BAB-BD9C8F2A264E}"/>
              </a:ext>
            </a:extLst>
          </p:cNvPr>
          <p:cNvSpPr txBox="1"/>
          <p:nvPr/>
        </p:nvSpPr>
        <p:spPr>
          <a:xfrm>
            <a:off x="537411" y="2989700"/>
            <a:ext cx="1612231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</a:t>
            </a:r>
            <a:endParaRPr lang="it-IT" b="1" noProof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A3334-6EAB-DB8C-95AD-2381219FB04A}"/>
              </a:ext>
            </a:extLst>
          </p:cNvPr>
          <p:cNvSpPr txBox="1"/>
          <p:nvPr/>
        </p:nvSpPr>
        <p:spPr>
          <a:xfrm>
            <a:off x="3328737" y="1691445"/>
            <a:ext cx="2614863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ECOTURISMO</a:t>
            </a:r>
            <a:endParaRPr lang="it-IT" b="1" noProof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D831F-E450-6AA5-9917-8B14BA5FCC1F}"/>
              </a:ext>
            </a:extLst>
          </p:cNvPr>
          <p:cNvSpPr txBox="1"/>
          <p:nvPr/>
        </p:nvSpPr>
        <p:spPr>
          <a:xfrm>
            <a:off x="7185804" y="1708787"/>
            <a:ext cx="4796287" cy="5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ECO-CULTURALE</a:t>
            </a:r>
            <a:endParaRPr lang="it-IT" b="1" noProof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4EDDB-827E-3E59-9A87-FFBEBE2FB4F1}"/>
              </a:ext>
            </a:extLst>
          </p:cNvPr>
          <p:cNvSpPr txBox="1"/>
          <p:nvPr/>
        </p:nvSpPr>
        <p:spPr>
          <a:xfrm>
            <a:off x="3360821" y="3026390"/>
            <a:ext cx="3529263" cy="98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noProof="1">
                <a:solidFill>
                  <a:srgbClr val="6B801F"/>
                </a:solidFill>
              </a:rPr>
              <a:t>L'attenzione principale è rivolta alla conservazione e alla tutela degli ambienti naturali e della biodiversità.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7667E-8B45-2AA6-38EC-D1CE807BDB6E}"/>
              </a:ext>
            </a:extLst>
          </p:cNvPr>
          <p:cNvSpPr txBox="1"/>
          <p:nvPr/>
        </p:nvSpPr>
        <p:spPr>
          <a:xfrm>
            <a:off x="7555833" y="3026390"/>
            <a:ext cx="4098756" cy="1600951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noProof="1">
                <a:solidFill>
                  <a:srgbClr val="6B801F"/>
                </a:solidFill>
              </a:rPr>
              <a:t>Il turismo eco-culturale combina l'attenzione ecologica dell'ecoturismo con l'enfasi sull'apprezzamento e la conservazione della cultura e del patrimonio locale.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5A80C-8E01-067A-B73F-47B7451D0E18}"/>
              </a:ext>
            </a:extLst>
          </p:cNvPr>
          <p:cNvSpPr txBox="1"/>
          <p:nvPr/>
        </p:nvSpPr>
        <p:spPr>
          <a:xfrm>
            <a:off x="3360821" y="4783000"/>
            <a:ext cx="3529263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noProof="1">
                <a:solidFill>
                  <a:srgbClr val="6B801F"/>
                </a:solidFill>
              </a:rPr>
              <a:t>L'ecoturismo può comportare alcuni elementi culturali, indipendentemente dal fatto che siano o meno l'obiettivo principale.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F03C14-7604-8FED-113F-A84AE1B8DB93}"/>
              </a:ext>
            </a:extLst>
          </p:cNvPr>
          <p:cNvSpPr txBox="1"/>
          <p:nvPr/>
        </p:nvSpPr>
        <p:spPr>
          <a:xfrm>
            <a:off x="7555833" y="4783000"/>
            <a:ext cx="4098756" cy="1600951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noProof="1">
                <a:solidFill>
                  <a:srgbClr val="6B801F"/>
                </a:solidFill>
              </a:rPr>
              <a:t>Il turismo eco-culturale mira attivamente a presentare e proteggere le culture locali, le tradizioni, le arti, l'intrattenimento e le attrazioni culturali come parte non esclusa dell'esperienza turistica.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B2D20-E5EA-ACC4-1132-B8605E438240}"/>
              </a:ext>
            </a:extLst>
          </p:cNvPr>
          <p:cNvSpPr txBox="1"/>
          <p:nvPr/>
        </p:nvSpPr>
        <p:spPr>
          <a:xfrm>
            <a:off x="537411" y="4686755"/>
            <a:ext cx="2253915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ASPETTI CULTURALI</a:t>
            </a:r>
            <a:endParaRPr lang="it-IT" b="1" noProof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6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pic>
        <p:nvPicPr>
          <p:cNvPr id="5" name="Picture 4" descr="A cartoon of a landscape with buildings and trees&#10;&#10;Description automatically generated">
            <a:extLst>
              <a:ext uri="{FF2B5EF4-FFF2-40B4-BE49-F238E27FC236}">
                <a16:creationId xmlns:a16="http://schemas.microsoft.com/office/drawing/2014/main" id="{89493D86-1F79-BB51-A080-585025DF5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EC4B4AF-BEA4-B726-24D6-CBF363D9246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4EB5457-98EC-177A-327A-8C5EE295A9D5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5276255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6600" b="1" i="0" u="none" strike="noStrike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Turismo sostenibile</a:t>
            </a:r>
          </a:p>
        </p:txBody>
      </p:sp>
    </p:spTree>
    <p:extLst>
      <p:ext uri="{BB962C8B-B14F-4D97-AF65-F5344CB8AC3E}">
        <p14:creationId xmlns:p14="http://schemas.microsoft.com/office/powerpoint/2010/main" val="337570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65125"/>
            <a:ext cx="10146631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Differenze chiave 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ABDC7-EF35-5F11-1BAB-BD9C8F2A264E}"/>
              </a:ext>
            </a:extLst>
          </p:cNvPr>
          <p:cNvSpPr txBox="1"/>
          <p:nvPr/>
        </p:nvSpPr>
        <p:spPr>
          <a:xfrm>
            <a:off x="537411" y="2989700"/>
            <a:ext cx="2943726" cy="166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INTEGRARE LA CATENA ALIMENTARE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A3334-6EAB-DB8C-95AD-2381219FB04A}"/>
              </a:ext>
            </a:extLst>
          </p:cNvPr>
          <p:cNvSpPr txBox="1"/>
          <p:nvPr/>
        </p:nvSpPr>
        <p:spPr>
          <a:xfrm>
            <a:off x="3392906" y="1691445"/>
            <a:ext cx="2614863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ECOTURISMO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D831F-E450-6AA5-9917-8B14BA5FCC1F}"/>
              </a:ext>
            </a:extLst>
          </p:cNvPr>
          <p:cNvSpPr txBox="1"/>
          <p:nvPr/>
        </p:nvSpPr>
        <p:spPr>
          <a:xfrm>
            <a:off x="7555833" y="1708787"/>
            <a:ext cx="3288632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ECO-CULTURALE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4EDDB-827E-3E59-9A87-FFBEBE2FB4F1}"/>
              </a:ext>
            </a:extLst>
          </p:cNvPr>
          <p:cNvSpPr txBox="1"/>
          <p:nvPr/>
        </p:nvSpPr>
        <p:spPr>
          <a:xfrm>
            <a:off x="3424990" y="3026390"/>
            <a:ext cx="3529263" cy="98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dirty="0">
                <a:solidFill>
                  <a:srgbClr val="6B801F"/>
                </a:solidFill>
              </a:rPr>
              <a:t>L'ecoturismo spesso coinvolge le comunità locali, ma il grado di partecipazione può variare.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7667E-8B45-2AA6-38EC-D1CE807BDB6E}"/>
              </a:ext>
            </a:extLst>
          </p:cNvPr>
          <p:cNvSpPr txBox="1"/>
          <p:nvPr/>
        </p:nvSpPr>
        <p:spPr>
          <a:xfrm>
            <a:off x="7555833" y="3026390"/>
            <a:ext cx="4098756" cy="1600951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dirty="0">
                <a:solidFill>
                  <a:srgbClr val="6B801F"/>
                </a:solidFill>
              </a:rPr>
              <a:t>Il turismo eco-culturale è un modo importante per promuovere l'integrazione della comunità, la consapevolezza e la reale condivisione dei benefici del turismo tra i residenti locali.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5A80C-8E01-067A-B73F-47B7451D0E18}"/>
              </a:ext>
            </a:extLst>
          </p:cNvPr>
          <p:cNvSpPr txBox="1"/>
          <p:nvPr/>
        </p:nvSpPr>
        <p:spPr>
          <a:xfrm>
            <a:off x="3424990" y="4783000"/>
            <a:ext cx="3529263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dirty="0">
                <a:solidFill>
                  <a:srgbClr val="6B801F"/>
                </a:solidFill>
              </a:rPr>
              <a:t>L'esperienza ecoturistica si basa principalmente sulla natura, dopo l'osservazione della fauna selvatica e l'alpinismo.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F03C14-7604-8FED-113F-A84AE1B8DB93}"/>
              </a:ext>
            </a:extLst>
          </p:cNvPr>
          <p:cNvSpPr txBox="1"/>
          <p:nvPr/>
        </p:nvSpPr>
        <p:spPr>
          <a:xfrm>
            <a:off x="7555833" y="4783000"/>
            <a:ext cx="4098756" cy="1908728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dirty="0">
                <a:solidFill>
                  <a:srgbClr val="6B801F"/>
                </a:solidFill>
              </a:rPr>
              <a:t>Il turismo eco-culturale offre una serie di esperienze naturali e culturali, tra cui la visita di attrazioni culturali, la fruizione del paesaggio naturale, la partecipazione ad attività tradizionali e l'interazione con le comunità locali.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B2D20-E5EA-ACC4-1132-B8605E438240}"/>
              </a:ext>
            </a:extLst>
          </p:cNvPr>
          <p:cNvSpPr txBox="1"/>
          <p:nvPr/>
        </p:nvSpPr>
        <p:spPr>
          <a:xfrm>
            <a:off x="537411" y="4686755"/>
            <a:ext cx="2687052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ESCLUSIVO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87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65125"/>
            <a:ext cx="10146631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Differenze chiave 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ABDC7-EF35-5F11-1BAB-BD9C8F2A264E}"/>
              </a:ext>
            </a:extLst>
          </p:cNvPr>
          <p:cNvSpPr txBox="1"/>
          <p:nvPr/>
        </p:nvSpPr>
        <p:spPr>
          <a:xfrm>
            <a:off x="537411" y="2989700"/>
            <a:ext cx="2943726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ISTRUZIONE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A3334-6EAB-DB8C-95AD-2381219FB04A}"/>
              </a:ext>
            </a:extLst>
          </p:cNvPr>
          <p:cNvSpPr txBox="1"/>
          <p:nvPr/>
        </p:nvSpPr>
        <p:spPr>
          <a:xfrm>
            <a:off x="3392906" y="1691445"/>
            <a:ext cx="2614863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ECOTURISMO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D831F-E450-6AA5-9917-8B14BA5FCC1F}"/>
              </a:ext>
            </a:extLst>
          </p:cNvPr>
          <p:cNvSpPr txBox="1"/>
          <p:nvPr/>
        </p:nvSpPr>
        <p:spPr>
          <a:xfrm>
            <a:off x="7555833" y="1708787"/>
            <a:ext cx="3288632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ECO-CULTURALE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4EDDB-827E-3E59-9A87-FFBEBE2FB4F1}"/>
              </a:ext>
            </a:extLst>
          </p:cNvPr>
          <p:cNvSpPr txBox="1"/>
          <p:nvPr/>
        </p:nvSpPr>
        <p:spPr>
          <a:xfrm>
            <a:off x="3424990" y="3026390"/>
            <a:ext cx="3529263" cy="1600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dirty="0">
                <a:solidFill>
                  <a:srgbClr val="6B801F"/>
                </a:solidFill>
              </a:rPr>
              <a:t>L'ecoturismo promuove l'educazione e la consapevolezza ecologica, educando i visitatori alla conservazione e alle pratiche di viaggio responsabili.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7667E-8B45-2AA6-38EC-D1CE807BDB6E}"/>
              </a:ext>
            </a:extLst>
          </p:cNvPr>
          <p:cNvSpPr txBox="1"/>
          <p:nvPr/>
        </p:nvSpPr>
        <p:spPr>
          <a:xfrm>
            <a:off x="7555833" y="3026390"/>
            <a:ext cx="4098756" cy="1600951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dirty="0">
                <a:solidFill>
                  <a:srgbClr val="6B801F"/>
                </a:solidFill>
              </a:rPr>
              <a:t>Il turismo eco-culturale comprende anche l'educazione ecologica e culturale, promuovendo una comprensione e un apprezzamento più profondi dei legami tra natura e cultura.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5A80C-8E01-067A-B73F-47B7451D0E18}"/>
              </a:ext>
            </a:extLst>
          </p:cNvPr>
          <p:cNvSpPr txBox="1"/>
          <p:nvPr/>
        </p:nvSpPr>
        <p:spPr>
          <a:xfrm>
            <a:off x="3424990" y="4783000"/>
            <a:ext cx="3529263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dirty="0">
                <a:solidFill>
                  <a:srgbClr val="6B801F"/>
                </a:solidFill>
              </a:rPr>
              <a:t>L'ecoturismo e il turismo </a:t>
            </a:r>
            <a:r>
              <a:rPr lang="it-IT" sz="1600" dirty="0" err="1">
                <a:solidFill>
                  <a:srgbClr val="6B801F"/>
                </a:solidFill>
              </a:rPr>
              <a:t>ecoculturale</a:t>
            </a:r>
            <a:r>
              <a:rPr lang="it-IT" sz="1600" dirty="0">
                <a:solidFill>
                  <a:srgbClr val="6B801F"/>
                </a:solidFill>
              </a:rPr>
              <a:t> mirano a ridurre l'impatto negativo sull'ambiente e a sostenere gli sforzi per proteggere la natura.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F03C14-7604-8FED-113F-A84AE1B8DB93}"/>
              </a:ext>
            </a:extLst>
          </p:cNvPr>
          <p:cNvSpPr txBox="1"/>
          <p:nvPr/>
        </p:nvSpPr>
        <p:spPr>
          <a:xfrm>
            <a:off x="7555833" y="4783000"/>
            <a:ext cx="4098756" cy="12931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dirty="0">
                <a:solidFill>
                  <a:srgbClr val="6B801F"/>
                </a:solidFill>
              </a:rPr>
              <a:t>Il turismo eco-culturale estende i principi della sostenibilità per valorizzare e promuovere il patrimonio culturale e il benessere delle comunità locali.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B2D20-E5EA-ACC4-1132-B8605E438240}"/>
              </a:ext>
            </a:extLst>
          </p:cNvPr>
          <p:cNvSpPr txBox="1"/>
          <p:nvPr/>
        </p:nvSpPr>
        <p:spPr>
          <a:xfrm>
            <a:off x="537411" y="4758944"/>
            <a:ext cx="2687052" cy="51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it-IT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SOSTENIBILITÀ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89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it-IT" sz="2000" b="1" dirty="0">
                <a:solidFill>
                  <a:srgbClr val="6B801F"/>
                </a:solidFill>
              </a:rPr>
              <a:t>ESEMPI DI PRATICHE DI TURISMO ECO-CULTURALE IN EUROPA 1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13346" y="2306477"/>
            <a:ext cx="8301791" cy="374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25000"/>
              </a:lnSpc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popolo Sami, un gruppo indigeno della Scandinavia (Norvegia, Svezia e Finlandia), offre esperienze turistiche eco-culturali che mostrano il loro stile di vita tradizionale e il loro legame con la natura. I visitatori possono soggiornare nelle tradizionali tende Sami (</a:t>
            </a:r>
            <a:r>
              <a:rPr lang="it-IT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lavvu</a:t>
            </a: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partecipare alla cavalcata delle renne, conoscere l'artigianato Sami e assaggiare la cucina tradizionale Sami. 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6B801F"/>
                </a:solidFill>
              </a:rPr>
              <a:t>Ecoturismo Sami (Scandinavia)</a:t>
            </a:r>
            <a:endParaRPr lang="it-IT" sz="8000" b="1" dirty="0">
              <a:solidFill>
                <a:srgbClr val="6B801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F4337-E0EE-B7E9-7A0F-582A8FC7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63" y="2234441"/>
            <a:ext cx="9691437" cy="48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6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it-IT" sz="2000" b="1" dirty="0">
                <a:solidFill>
                  <a:srgbClr val="6B801F"/>
                </a:solidFill>
              </a:rPr>
              <a:t>ESEMPI DI PRATICHE DI TURISMO ECO-CULTURALE IN EUROPA 2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13347" y="2306477"/>
            <a:ext cx="7411453" cy="4288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2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Parco Nazionale di </a:t>
            </a:r>
            <a:r>
              <a:rPr lang="it-IT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Soomaa</a:t>
            </a: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noto per la sua unica "quinta stagione", quando il parco è allagato e i visitatori possono ammirare il paesaggio in canoa o in barca.</a:t>
            </a:r>
          </a:p>
          <a:p>
            <a:pPr marL="114300" lvl="0">
              <a:lnSpc>
                <a:spcPct val="12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attività di turismo eco-culturale comprendono passeggiate nella natura, l'apprendimento di tecniche tradizionali come la tessitura e l'intaglio del legno e la ristorazione in ristoranti locali che promuovono pratiche sostenibili.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6B801F"/>
                </a:solidFill>
              </a:rPr>
              <a:t>Parco nazionale di </a:t>
            </a:r>
            <a:r>
              <a:rPr lang="it-IT" b="1" dirty="0" err="1">
                <a:solidFill>
                  <a:srgbClr val="6B801F"/>
                </a:solidFill>
              </a:rPr>
              <a:t>Soomaa</a:t>
            </a:r>
            <a:br>
              <a:rPr lang="it-IT" b="1" dirty="0">
                <a:solidFill>
                  <a:srgbClr val="6B801F"/>
                </a:solidFill>
              </a:rPr>
            </a:br>
            <a:r>
              <a:rPr lang="it-IT" b="1" dirty="0">
                <a:solidFill>
                  <a:srgbClr val="6B801F"/>
                </a:solidFill>
              </a:rPr>
              <a:t>(Estonia)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002F3-3CA9-CFBA-93D6-E2309146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60631" y="-109292"/>
            <a:ext cx="5703697" cy="29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8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it-IT" sz="2000" b="1" dirty="0">
                <a:solidFill>
                  <a:srgbClr val="6B801F"/>
                </a:solidFill>
              </a:rPr>
              <a:t>ESEMPI DI PRATICHE DI TURISMO ECO-CULTURALE IN EUROPA 3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13346" y="2306477"/>
            <a:ext cx="9240254" cy="328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25000"/>
              </a:lnSpc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Milia Mountaineering </a:t>
            </a:r>
            <a:r>
              <a:rPr lang="it-IT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Retreat</a:t>
            </a: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un hotel ecologico situato in un villaggio cretese tradizionale restaurato, che promuove il turismo sostenibile e apprezza la cultura locale.</a:t>
            </a:r>
          </a:p>
          <a:p>
            <a:pPr marL="114300" lvl="0">
              <a:lnSpc>
                <a:spcPct val="125000"/>
              </a:lnSpc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ospiti possono gustare cibi biologici provenienti da aziende locali, partecipare a corsi di cucina, fare escursioni nella campagna circostante e conoscere la natura e le tradizioni cretesi.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6B801F"/>
                </a:solidFill>
              </a:rPr>
              <a:t>Rifugio Milia (Creta, Grecia)</a:t>
            </a:r>
          </a:p>
        </p:txBody>
      </p:sp>
    </p:spTree>
    <p:extLst>
      <p:ext uri="{BB962C8B-B14F-4D97-AF65-F5344CB8AC3E}">
        <p14:creationId xmlns:p14="http://schemas.microsoft.com/office/powerpoint/2010/main" val="2605828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it-IT" sz="2000" b="1" dirty="0">
                <a:solidFill>
                  <a:srgbClr val="6B801F"/>
                </a:solidFill>
              </a:rPr>
              <a:t>ESEMPI DI PRATICHE DI TURISMO ECO-CULTURALE IN EUROPA 4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13346" y="2157663"/>
            <a:ext cx="8742949" cy="382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25000"/>
              </a:lnSpc>
              <a:spcAft>
                <a:spcPts val="600"/>
              </a:spcAft>
            </a:pPr>
            <a:r>
              <a:rPr lang="it-IT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Findhorn</a:t>
            </a: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Ecovillage</a:t>
            </a: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una comunità sostenibile che offre esperienze di turismo eco-culturale incentrate sullo sviluppo personale, sulla spiritualità e sulla consapevolezza ambientale.</a:t>
            </a:r>
          </a:p>
          <a:p>
            <a:pPr marL="114300" lvl="0">
              <a:lnSpc>
                <a:spcPct val="12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visitatori possono partecipare a workshop, conoscere la permacultura e le pratiche di vita sostenibili e lasciarsi coinvolgere in un approccio olistico alla vita della comunità locale.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814329"/>
            <a:ext cx="11367043" cy="134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6B801F"/>
                </a:solidFill>
              </a:rPr>
              <a:t>Villaggio ecologico di </a:t>
            </a:r>
            <a:r>
              <a:rPr lang="it-IT" b="1" dirty="0" err="1">
                <a:solidFill>
                  <a:srgbClr val="6B801F"/>
                </a:solidFill>
              </a:rPr>
              <a:t>Findhorn</a:t>
            </a:r>
            <a:r>
              <a:rPr lang="it-IT" b="1" dirty="0">
                <a:solidFill>
                  <a:srgbClr val="6B801F"/>
                </a:solidFill>
              </a:rPr>
              <a:t> (Scozia)</a:t>
            </a:r>
          </a:p>
        </p:txBody>
      </p:sp>
    </p:spTree>
    <p:extLst>
      <p:ext uri="{BB962C8B-B14F-4D97-AF65-F5344CB8AC3E}">
        <p14:creationId xmlns:p14="http://schemas.microsoft.com/office/powerpoint/2010/main" val="3099305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64E37277-2EF1-C604-3941-482A0F1B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pic>
        <p:nvPicPr>
          <p:cNvPr id="3" name="Picture 2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15F2CFDE-E627-6E4A-90E3-CDEB9501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582D4FD8-8C30-B1EE-77D7-BC9427F37146}"/>
              </a:ext>
            </a:extLst>
          </p:cNvPr>
          <p:cNvSpPr txBox="1">
            <a:spLocks/>
          </p:cNvSpPr>
          <p:nvPr/>
        </p:nvSpPr>
        <p:spPr>
          <a:xfrm>
            <a:off x="557048" y="3016100"/>
            <a:ext cx="6526924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 b="1" i="0" u="none" strike="noStrike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Grazie!</a:t>
            </a:r>
            <a:endParaRPr lang="en-GB" sz="48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65" y="347951"/>
            <a:ext cx="934846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solidFill>
                  <a:srgbClr val="6B801F"/>
                </a:solidFill>
              </a:rPr>
              <a:t>Che </a:t>
            </a:r>
            <a:r>
              <a:rPr lang="en-US" b="1" dirty="0" err="1">
                <a:solidFill>
                  <a:srgbClr val="6B801F"/>
                </a:solidFill>
              </a:rPr>
              <a:t>cos'è</a:t>
            </a:r>
            <a:r>
              <a:rPr lang="en-US" b="1" dirty="0">
                <a:solidFill>
                  <a:srgbClr val="6B801F"/>
                </a:solidFill>
              </a:rPr>
              <a:t> il turismo </a:t>
            </a:r>
            <a:r>
              <a:rPr lang="en-US" b="1" dirty="0" err="1">
                <a:solidFill>
                  <a:srgbClr val="6B801F"/>
                </a:solidFill>
              </a:rPr>
              <a:t>sostenibile</a:t>
            </a:r>
            <a:r>
              <a:rPr lang="en-US" b="1" dirty="0">
                <a:solidFill>
                  <a:srgbClr val="6B801F"/>
                </a:solidFill>
              </a:rPr>
              <a:t>?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EABB-D450-D63C-2572-84947838FB7A}"/>
              </a:ext>
            </a:extLst>
          </p:cNvPr>
          <p:cNvSpPr txBox="1"/>
          <p:nvPr/>
        </p:nvSpPr>
        <p:spPr>
          <a:xfrm>
            <a:off x="537411" y="1656850"/>
            <a:ext cx="7892715" cy="222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it-IT" b="0" i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Secondo l'Organizzazione Mondiale del Turismo (OMT), lo sviluppo sostenibile del turismo richiede la partecipazione informata di tutte le parti interessate, nonché una forte leadership politica per garantire un'ampia partecipazione e la creazione di consenso: </a:t>
            </a:r>
            <a:r>
              <a:rPr lang="it-IT" b="1" i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"Lo sviluppo sostenibile del turismo soddisfa le esigenze dei turisti di oggi e delle loro case</a:t>
            </a:r>
            <a:r>
              <a:rPr lang="it-IT" b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b="1" i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aumentando </a:t>
            </a:r>
            <a:r>
              <a:rPr lang="it-IT" b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contempo </a:t>
            </a:r>
            <a:r>
              <a:rPr lang="it-IT" b="1" i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opportunità per il futuro". </a:t>
            </a:r>
            <a:r>
              <a:rPr lang="it-IT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lo scopo di guidare la gestione di tutte le risorse in modo tale che i bisogni economici, sociali ed estetici possano essere soddisfatti mantenendo l’integrità culturale, i processi ecologici essenziali, la diversità biologica e i sistemi su cui si basa la vita”.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5866C3CD-1FAB-3720-9A39-7768D680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65" y="-191679"/>
            <a:ext cx="53704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230E0-F153-A853-1B73-9F4133910CCF}"/>
              </a:ext>
            </a:extLst>
          </p:cNvPr>
          <p:cNvSpPr txBox="1"/>
          <p:nvPr/>
        </p:nvSpPr>
        <p:spPr>
          <a:xfrm>
            <a:off x="537411" y="4145363"/>
            <a:ext cx="8101263" cy="225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it-IT"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turismo che tenga conto degli impatti economici, sociali e ambientali attuali e futuri, rispondendo alle esigenze dell'utente, del settore, dell'ambiente e della destinazione.</a:t>
            </a:r>
          </a:p>
          <a:p>
            <a:pPr lvl="0">
              <a:lnSpc>
                <a:spcPct val="125000"/>
              </a:lnSpc>
            </a:pPr>
            <a:r>
              <a:rPr lang="it-IT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Definizione di turismo sostenibile dell’OMT</a:t>
            </a:r>
          </a:p>
        </p:txBody>
      </p:sp>
    </p:spTree>
    <p:extLst>
      <p:ext uri="{BB962C8B-B14F-4D97-AF65-F5344CB8AC3E}">
        <p14:creationId xmlns:p14="http://schemas.microsoft.com/office/powerpoint/2010/main" val="6529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89189"/>
            <a:ext cx="9486484" cy="1325563"/>
          </a:xfrm>
        </p:spPr>
        <p:txBody>
          <a:bodyPr wrap="square" anchor="ctr">
            <a:normAutofit/>
          </a:bodyPr>
          <a:lstStyle/>
          <a:p>
            <a:r>
              <a:rPr lang="it-IT" b="1" noProof="1">
                <a:solidFill>
                  <a:srgbClr val="6B801F"/>
                </a:solidFill>
              </a:rPr>
              <a:t>Elementi del turismo sostenibile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230E0-F153-A853-1B73-9F4133910CCF}"/>
              </a:ext>
            </a:extLst>
          </p:cNvPr>
          <p:cNvSpPr txBox="1"/>
          <p:nvPr/>
        </p:nvSpPr>
        <p:spPr>
          <a:xfrm>
            <a:off x="537411" y="1508958"/>
            <a:ext cx="8101263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it-IT" sz="1800" b="0" i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turismo sostenibile deve</a:t>
            </a:r>
            <a:endParaRPr lang="it-IT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449180" y="2027805"/>
            <a:ext cx="8261683" cy="452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514350">
              <a:lnSpc>
                <a:spcPct val="125000"/>
              </a:lnSpc>
              <a:spcAft>
                <a:spcPts val="1200"/>
              </a:spcAft>
              <a:buClr>
                <a:srgbClr val="97B02E"/>
              </a:buClr>
              <a:buFont typeface="+mj-lt"/>
              <a:buAutoNum type="arabicPeriod"/>
            </a:pPr>
            <a:r>
              <a:rPr lang="it-IT" sz="1800" b="1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Consentire l'uso ottimale delle risorse naturali</a:t>
            </a:r>
            <a:r>
              <a:rPr lang="it-IT" sz="1800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elemento chiave per lo sviluppo del turismo, evitando i processi ecologici e contribuendo a migliorare l'ambiente naturale e la biodiversità;</a:t>
            </a:r>
          </a:p>
          <a:p>
            <a:pPr marL="628650" indent="-514350">
              <a:lnSpc>
                <a:spcPct val="125000"/>
              </a:lnSpc>
              <a:spcAft>
                <a:spcPts val="1200"/>
              </a:spcAft>
              <a:buClr>
                <a:srgbClr val="97B02E"/>
              </a:buClr>
              <a:buFont typeface="+mj-lt"/>
              <a:buAutoNum type="arabicPeriod"/>
            </a:pPr>
            <a:r>
              <a:rPr lang="it-IT" sz="1800" b="1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Rispettare l'autenticità socio-culturale delle terre d'origine</a:t>
            </a:r>
            <a:r>
              <a:rPr lang="it-IT" sz="1800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preservare il loro patrimonio culturale costruito e vissuto e i valori tradizionali e contribuire alla comprensione e alla tolleranza interculturale;</a:t>
            </a:r>
          </a:p>
          <a:p>
            <a:pPr marL="628650" indent="-514350">
              <a:lnSpc>
                <a:spcPct val="125000"/>
              </a:lnSpc>
              <a:spcAft>
                <a:spcPts val="1200"/>
              </a:spcAft>
              <a:buClr>
                <a:srgbClr val="97B02E"/>
              </a:buClr>
              <a:buFont typeface="+mj-lt"/>
              <a:buAutoNum type="arabicPeriod"/>
            </a:pPr>
            <a:r>
              <a:rPr lang="it-IT" sz="1800" b="1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Fornire attività economiche sostenibili e a lungo termine </a:t>
            </a:r>
            <a:r>
              <a:rPr lang="it-IT" sz="1800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portino benefici socio-economici a tutti i cittadini, con una distribuzione equilibrata, che includa occupazione stabile e opportunità di generare reddito e servizi sociali per l'economia nazionale, al fine di contribuire alla riduzione della povertà.</a:t>
            </a:r>
          </a:p>
        </p:txBody>
      </p:sp>
      <p:pic>
        <p:nvPicPr>
          <p:cNvPr id="8" name="Picture 7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68A6DCE9-8B96-0EA7-75C5-7CBD78BC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19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6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567473"/>
            <a:ext cx="9063789" cy="1325563"/>
          </a:xfrm>
        </p:spPr>
        <p:txBody>
          <a:bodyPr wrap="square" anchor="ctr"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</a:rPr>
              <a:t>Caratteristiche importanti </a:t>
            </a:r>
            <a:br>
              <a:rPr lang="it-IT" b="1" dirty="0">
                <a:solidFill>
                  <a:srgbClr val="6B801F"/>
                </a:solidFill>
              </a:rPr>
            </a:br>
            <a:r>
              <a:rPr lang="it-IT" b="1" dirty="0">
                <a:solidFill>
                  <a:srgbClr val="6B801F"/>
                </a:solidFill>
              </a:rPr>
              <a:t>del turismo sostenibile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10" y="2031019"/>
            <a:ext cx="8261683" cy="413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B801F"/>
                </a:solidFill>
              </a:rPr>
              <a:t>Ridurre al minimo l'impatto sull'ambiente naturale e socio-culturale.</a:t>
            </a: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B801F"/>
                </a:solidFill>
              </a:rPr>
              <a:t>Essere consapevoli e rispettare la capacità dello spazio</a:t>
            </a: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B801F"/>
                </a:solidFill>
              </a:rPr>
              <a:t>L'importanza dell'edilizia locale</a:t>
            </a: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B801F"/>
                </a:solidFill>
              </a:rPr>
              <a:t>Fornire possibilità alternative di accesso e di arrivo per le imprese locali.</a:t>
            </a: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6B801F"/>
                </a:solidFill>
              </a:rPr>
              <a:t>Otisak</a:t>
            </a:r>
            <a:r>
              <a:rPr lang="it-IT" sz="1800" dirty="0">
                <a:solidFill>
                  <a:srgbClr val="6B801F"/>
                </a:solidFill>
              </a:rPr>
              <a:t> ecologico</a:t>
            </a: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B801F"/>
                </a:solidFill>
              </a:rPr>
              <a:t>È un sito del patrimonio naturale e culturale</a:t>
            </a: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B801F"/>
                </a:solidFill>
              </a:rPr>
              <a:t>L'importanza della ricchezza naturale e culturale</a:t>
            </a: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B801F"/>
                </a:solidFill>
              </a:rPr>
              <a:t>Rispetto della cultura e delle tradizioni locali</a:t>
            </a: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B801F"/>
                </a:solidFill>
              </a:rPr>
              <a:t>L'educazione è un aspetto rilevante: sviluppare la consapevolezza ecologica, la responsabilità e la formazione continua dell'imprenditore.</a:t>
            </a:r>
          </a:p>
        </p:txBody>
      </p:sp>
      <p:pic>
        <p:nvPicPr>
          <p:cNvPr id="4" name="Picture 3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72EA9315-2276-31B5-2284-63C3F668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67" y="-240631"/>
            <a:ext cx="6464969" cy="5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567473"/>
            <a:ext cx="9063789" cy="1325563"/>
          </a:xfrm>
        </p:spPr>
        <p:txBody>
          <a:bodyPr wrap="square" anchor="ctr">
            <a:normAutofit/>
          </a:bodyPr>
          <a:lstStyle/>
          <a:p>
            <a:r>
              <a:rPr lang="it-IT" b="1">
                <a:solidFill>
                  <a:srgbClr val="6B801F"/>
                </a:solidFill>
              </a:rPr>
              <a:t>Turismo sostenibile e</a:t>
            </a:r>
            <a:br>
              <a:rPr lang="it-IT" b="1">
                <a:solidFill>
                  <a:srgbClr val="6B801F"/>
                </a:solidFill>
              </a:rPr>
            </a:br>
            <a:r>
              <a:rPr lang="it-IT" b="1">
                <a:solidFill>
                  <a:srgbClr val="6B801F"/>
                </a:solidFill>
              </a:rPr>
              <a:t>mobilità sostenibile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10" y="1982966"/>
            <a:ext cx="8261683" cy="187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180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concetto di turismo sostenibile è strettamente legato a quello di </a:t>
            </a:r>
            <a:r>
              <a:rPr lang="it-IT" sz="1800" b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mobilità sostenibile</a:t>
            </a:r>
            <a:r>
              <a:rPr lang="it-IT" sz="180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1800" baseline="-25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Due questioni importanti sono l'impatto del turismo sui combustibili fossili e l'impatto del turismo sul cambiamento climatico, perché il turismo produce emissioni di CO:</a:t>
            </a:r>
          </a:p>
        </p:txBody>
      </p:sp>
      <p:pic>
        <p:nvPicPr>
          <p:cNvPr id="6" name="Picture 5" descr="A person riding a bike on a hill&#10;&#10;Description automatically generated">
            <a:extLst>
              <a:ext uri="{FF2B5EF4-FFF2-40B4-BE49-F238E27FC236}">
                <a16:creationId xmlns:a16="http://schemas.microsoft.com/office/drawing/2014/main" id="{F5A355B6-8F88-1FDA-0AFC-4FF43C4A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72" y="1779955"/>
            <a:ext cx="3976610" cy="5078045"/>
          </a:xfrm>
          <a:prstGeom prst="rect">
            <a:avLst/>
          </a:prstGeom>
        </p:spPr>
      </p:pic>
      <p:pic>
        <p:nvPicPr>
          <p:cNvPr id="7" name="Picture 6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D9691965-522F-EC29-BC3C-9A11834CB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670" y="95688"/>
            <a:ext cx="3304675" cy="2840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696560-BE1F-6C66-5BA4-C67ECCDA3340}"/>
              </a:ext>
            </a:extLst>
          </p:cNvPr>
          <p:cNvSpPr txBox="1"/>
          <p:nvPr/>
        </p:nvSpPr>
        <p:spPr>
          <a:xfrm>
            <a:off x="537411" y="5224792"/>
            <a:ext cx="8028620" cy="1450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Nell'Agenda 2030 per lo sviluppo sostenibile, l'obiettivo 8.9 dell'SDG mira a </a:t>
            </a:r>
            <a:r>
              <a:rPr lang="it-IT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"adottare e attuare entro il 2030 politiche che promuovano il turismo sostenibile, che crei luoghi di interesse e promuova la cultura e i prodotti locali".</a:t>
            </a:r>
          </a:p>
        </p:txBody>
      </p:sp>
      <p:sp>
        <p:nvSpPr>
          <p:cNvPr id="10" name="Titolo 4">
            <a:extLst>
              <a:ext uri="{FF2B5EF4-FFF2-40B4-BE49-F238E27FC236}">
                <a16:creationId xmlns:a16="http://schemas.microsoft.com/office/drawing/2014/main" id="{BA2880CA-8F44-FF2A-8355-4C9F6CB3B5D7}"/>
              </a:ext>
            </a:extLst>
          </p:cNvPr>
          <p:cNvSpPr txBox="1">
            <a:spLocks/>
          </p:cNvSpPr>
          <p:nvPr/>
        </p:nvSpPr>
        <p:spPr>
          <a:xfrm>
            <a:off x="762000" y="3488971"/>
            <a:ext cx="14758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72%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CFA1B-FD7C-4769-28FD-845A80ED61A3}"/>
              </a:ext>
            </a:extLst>
          </p:cNvPr>
          <p:cNvSpPr txBox="1"/>
          <p:nvPr/>
        </p:nvSpPr>
        <p:spPr>
          <a:xfrm>
            <a:off x="537410" y="4471076"/>
            <a:ext cx="1884948" cy="766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DAI TRASPORTI, DI CUI IL 55% È COSTITUITO DALL'AVIAZIONE</a:t>
            </a:r>
          </a:p>
        </p:txBody>
      </p:sp>
      <p:sp>
        <p:nvSpPr>
          <p:cNvPr id="12" name="Titolo 4">
            <a:extLst>
              <a:ext uri="{FF2B5EF4-FFF2-40B4-BE49-F238E27FC236}">
                <a16:creationId xmlns:a16="http://schemas.microsoft.com/office/drawing/2014/main" id="{D78C9920-A88B-B29B-3CB7-64FA7E53CB6A}"/>
              </a:ext>
            </a:extLst>
          </p:cNvPr>
          <p:cNvSpPr txBox="1">
            <a:spLocks/>
          </p:cNvSpPr>
          <p:nvPr/>
        </p:nvSpPr>
        <p:spPr>
          <a:xfrm>
            <a:off x="3007894" y="3488971"/>
            <a:ext cx="14758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24%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03C35-08CB-44AC-4BAB-8DBD6713ADC0}"/>
              </a:ext>
            </a:extLst>
          </p:cNvPr>
          <p:cNvSpPr txBox="1"/>
          <p:nvPr/>
        </p:nvSpPr>
        <p:spPr>
          <a:xfrm>
            <a:off x="2783304" y="4471076"/>
            <a:ext cx="1812758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DALLA RICETTIVITA’ TURISTICA</a:t>
            </a:r>
          </a:p>
        </p:txBody>
      </p:sp>
      <p:sp>
        <p:nvSpPr>
          <p:cNvPr id="14" name="Titolo 4">
            <a:extLst>
              <a:ext uri="{FF2B5EF4-FFF2-40B4-BE49-F238E27FC236}">
                <a16:creationId xmlns:a16="http://schemas.microsoft.com/office/drawing/2014/main" id="{117E9561-6B81-6775-1599-DF4745D04B33}"/>
              </a:ext>
            </a:extLst>
          </p:cNvPr>
          <p:cNvSpPr txBox="1">
            <a:spLocks/>
          </p:cNvSpPr>
          <p:nvPr/>
        </p:nvSpPr>
        <p:spPr>
          <a:xfrm>
            <a:off x="5069304" y="3488971"/>
            <a:ext cx="14758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4%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14013B-3AB9-DB11-6BD4-4BA60B832F8C}"/>
              </a:ext>
            </a:extLst>
          </p:cNvPr>
          <p:cNvSpPr txBox="1"/>
          <p:nvPr/>
        </p:nvSpPr>
        <p:spPr>
          <a:xfrm>
            <a:off x="4884819" y="4471076"/>
            <a:ext cx="1812758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ATTIVITÀ LOCALI</a:t>
            </a:r>
          </a:p>
        </p:txBody>
      </p:sp>
    </p:spTree>
    <p:extLst>
      <p:ext uri="{BB962C8B-B14F-4D97-AF65-F5344CB8AC3E}">
        <p14:creationId xmlns:p14="http://schemas.microsoft.com/office/powerpoint/2010/main" val="85669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>
                <a:solidFill>
                  <a:srgbClr val="6B801F"/>
                </a:solidFill>
              </a:rPr>
              <a:t>Perché il turismo sostenibile?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CLICCA PER CLICCARE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800" b="1">
                <a:solidFill>
                  <a:srgbClr val="6B801F"/>
                </a:solidFill>
              </a:rPr>
              <a:t>Durata: 1:30</a:t>
            </a:r>
          </a:p>
        </p:txBody>
      </p:sp>
    </p:spTree>
    <p:extLst>
      <p:ext uri="{BB962C8B-B14F-4D97-AF65-F5344CB8AC3E}">
        <p14:creationId xmlns:p14="http://schemas.microsoft.com/office/powerpoint/2010/main" val="38025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LE MIGLIORI PRATICHE DEL TURISMO SOSTENIBILE 1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2209936"/>
            <a:ext cx="11117181" cy="406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Parco nazionale di Una, in Bosnia-Erzegovina, è stato creato un cluster turistico per la creazione di nuovi prodotti turistici e la rivitalizzazione economica.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parco comprende la valle del fiume Una, un canyon, cascate e altri paesaggi naturali.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cluster è composto da associazioni locali, fornitori di servizi turistici, organizzazioni della società civile e club sportivi. Fa parte del programma del WWF " "Aree protette per la natura e le persone", finanziato dall'Agenzia svedese per lo sviluppo.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membri lavorano alla costruzione dell'identità dell'organizzazione, alla promozione della conservazione della natura, al branding, all'etichettatura e alla standardizzazione dei prodotti e dell'attività.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Attività specifiche: rafting e kayak sul fiume Uni con permessi e concessioni per le agenzie locali per ridurre l'impatto sul fiume e sui sedimenti; un nuovo regime di pesca basato sul principio "catturare e rilasciare" per un impatto positivo sul patrimonio ittico e la conservazione delle specie autoctone; lo sviluppo e la presentazione dell'apicoltura e dei suoi prodotti alla comunità imprenditoriale.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>
                <a:solidFill>
                  <a:srgbClr val="6B801F"/>
                </a:solidFill>
              </a:rPr>
              <a:t>Parco nazionale di Una</a:t>
            </a:r>
            <a:br>
              <a:rPr lang="it-IT" b="1">
                <a:solidFill>
                  <a:srgbClr val="6B801F"/>
                </a:solidFill>
              </a:rPr>
            </a:br>
            <a:r>
              <a:rPr lang="it-IT" b="1">
                <a:solidFill>
                  <a:srgbClr val="6B801F"/>
                </a:solidFill>
              </a:rPr>
              <a:t>(Bosnia-Erzegovina)</a:t>
            </a:r>
            <a:endParaRPr lang="it-IT" sz="8000" b="1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7561B-1C5E-C03B-5A5B-4C8521BF577F}"/>
              </a:ext>
            </a:extLst>
          </p:cNvPr>
          <p:cNvSpPr txBox="1"/>
          <p:nvPr/>
        </p:nvSpPr>
        <p:spPr>
          <a:xfrm>
            <a:off x="834190" y="6367615"/>
            <a:ext cx="1363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B801F"/>
              </a:buClr>
            </a:pPr>
            <a:r>
              <a:rPr lang="en-US" sz="1600" b="1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npuna.com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7098F-BB35-EB78-45E7-97154C91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9" y="6416575"/>
            <a:ext cx="240633" cy="2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lnSpc>
            <a:spcPct val="125000"/>
          </a:lnSpc>
          <a:defRPr sz="1600" dirty="0" smtClean="0">
            <a:solidFill>
              <a:srgbClr val="6B801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2781</Words>
  <Application>Microsoft Office PowerPoint</Application>
  <PresentationFormat>Widescreen</PresentationFormat>
  <Paragraphs>196</Paragraphs>
  <Slides>36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2" baseType="lpstr">
      <vt:lpstr>Open sans</vt:lpstr>
      <vt:lpstr>Open sans</vt:lpstr>
      <vt:lpstr>Arial</vt:lpstr>
      <vt:lpstr>Calibri</vt:lpstr>
      <vt:lpstr>Office-téma</vt:lpstr>
      <vt:lpstr>Office-téma</vt:lpstr>
      <vt:lpstr>Presentazione standard di PowerPoint</vt:lpstr>
      <vt:lpstr>Presentazione standard di PowerPoint</vt:lpstr>
      <vt:lpstr>Presentazione standard di PowerPoint</vt:lpstr>
      <vt:lpstr>Che cos'è il turismo sostenibile?</vt:lpstr>
      <vt:lpstr>Elementi del turismo sostenibile</vt:lpstr>
      <vt:lpstr>Caratteristiche importanti  del turismo sostenibile</vt:lpstr>
      <vt:lpstr>Turismo sostenibile e mobilità sostenibile</vt:lpstr>
      <vt:lpstr>Perché il turismo sostenibile?</vt:lpstr>
      <vt:lpstr>LE MIGLIORI PRATICHE DEL TURISMO SOSTENIBILE 1</vt:lpstr>
      <vt:lpstr>LE MIGLIORI PRATICHE DEL TURISMO SOSTENIBILE 2</vt:lpstr>
      <vt:lpstr>LE MIGLIORI PRATICHE DEL TURISMO SOSTENIBILE 3</vt:lpstr>
      <vt:lpstr>Presentazione standard di PowerPoint</vt:lpstr>
      <vt:lpstr>Che cos'è l'ecoturismo?</vt:lpstr>
      <vt:lpstr>Principi di ecoturismo (TIES)</vt:lpstr>
      <vt:lpstr>Principi di ecoturismo (TIES)</vt:lpstr>
      <vt:lpstr>Principi di ecoturismo (TIES)</vt:lpstr>
      <vt:lpstr>Principi di ecoturismo (TIES)</vt:lpstr>
      <vt:lpstr>Principi di ecoturismo (TIES)</vt:lpstr>
      <vt:lpstr>Principi di ecoturismo (TIES)</vt:lpstr>
      <vt:lpstr>Principi di ecoturismo (TIES)</vt:lpstr>
      <vt:lpstr>Cos'è l'ecoturismo e perché dovremmo essere ecoturisti?</vt:lpstr>
      <vt:lpstr>BUONE PRATICHE PER LE DESTINAZIONI ECOTURISTICHE 1</vt:lpstr>
      <vt:lpstr>BUONE PRATICHE PER LE DESTINAZIONI ECOTURISTICHE 2</vt:lpstr>
      <vt:lpstr>BUONE PRATICHE PER LE DESTINAZIONI ECOTURISTICHE 3</vt:lpstr>
      <vt:lpstr>BUONE PRATICHE PER LE DESTINAZIONI ECOTURISTICHE 4</vt:lpstr>
      <vt:lpstr>Presentazione standard di PowerPoint</vt:lpstr>
      <vt:lpstr>Che cos'è il turismo eco-culturale?</vt:lpstr>
      <vt:lpstr>Aspetti chiave del turismo eco-culturale</vt:lpstr>
      <vt:lpstr>Differenze chiave (1)</vt:lpstr>
      <vt:lpstr>Differenze chiave (2)</vt:lpstr>
      <vt:lpstr>Differenze chiave (3)</vt:lpstr>
      <vt:lpstr>ESEMPI DI PRATICHE DI TURISMO ECO-CULTURALE IN EUROPA 1</vt:lpstr>
      <vt:lpstr>ESEMPI DI PRATICHE DI TURISMO ECO-CULTURALE IN EUROPA 2</vt:lpstr>
      <vt:lpstr>ESEMPI DI PRATICHE DI TURISMO ECO-CULTURALE IN EUROPA 3</vt:lpstr>
      <vt:lpstr>ESEMPI DI PRATICHE DI TURISMO ECO-CULTURALE IN EUROPA 4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 Sustainable Tourism:  Eco-Friendly Actions Network</dc:title>
  <dc:creator>María Celeste Clarembaux</dc:creator>
  <cp:keywords>, docId:835F1A06D872063360EFBB3144DE430C</cp:keywords>
  <cp:lastModifiedBy>Gianluca Sarti</cp:lastModifiedBy>
  <cp:revision>25</cp:revision>
  <dcterms:created xsi:type="dcterms:W3CDTF">2022-02-04T15:29:17Z</dcterms:created>
  <dcterms:modified xsi:type="dcterms:W3CDTF">2024-08-07T16:19:41Z</dcterms:modified>
</cp:coreProperties>
</file>