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48" r:id="rId1"/>
    <p:sldMasterId id="2147483660" r:id="rId2"/>
  </p:sldMasterIdLst>
  <p:notesMasterIdLst>
    <p:notesMasterId r:id="rId39"/>
  </p:notesMasterIdLst>
  <p:sldIdLst>
    <p:sldId id="355" r:id="rId3"/>
    <p:sldId id="356" r:id="rId4"/>
    <p:sldId id="269" r:id="rId5"/>
    <p:sldId id="337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357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24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23" r:id="rId38"/>
  </p:sldIdLst>
  <p:sldSz cx="12192000" cy="6858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Open sans" panose="020B0606030504020204" pitchFamily="34" charset="0"/>
      <p:regular r:id="rId44"/>
      <p:bold r:id="rId45"/>
      <p:italic r:id="rId46"/>
      <p:boldItalic r:id="rId47"/>
    </p:embeddedFont>
    <p:embeddedFont>
      <p:font typeface="Open sans" panose="020B0606030504020204" pitchFamily="3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9" roundtripDataSignature="AMtx7mid/cii7LtE8AIY6XXCR3T4DMF3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01F"/>
    <a:srgbClr val="D6F248"/>
    <a:srgbClr val="97B02E"/>
    <a:srgbClr val="B9D33C"/>
    <a:srgbClr val="2EA6BA"/>
    <a:srgbClr val="197A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6A09BA-BEC7-42FB-8718-FAAB28B3199A}">
  <a:tblStyle styleId="{C56A09BA-BEC7-42FB-8718-FAAB28B3199A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472C4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472C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2" autoAdjust="0"/>
    <p:restoredTop sz="94694" autoAdjust="0"/>
  </p:normalViewPr>
  <p:slideViewPr>
    <p:cSldViewPr snapToGrid="0" snapToObjects="1" showGuides="1">
      <p:cViewPr varScale="1">
        <p:scale>
          <a:sx n="109" d="100"/>
          <a:sy n="109" d="100"/>
        </p:scale>
        <p:origin x="192" y="4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46" d="100"/>
          <a:sy n="146" d="100"/>
        </p:scale>
        <p:origin x="45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79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82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5.fntdata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4.fntdata"/><Relationship Id="rId8" Type="http://schemas.openxmlformats.org/officeDocument/2006/relationships/slide" Target="slides/slide6.xml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7.fntdata"/><Relationship Id="rId20" Type="http://schemas.openxmlformats.org/officeDocument/2006/relationships/slide" Target="slides/slide18.xml"/><Relationship Id="rId41" Type="http://schemas.openxmlformats.org/officeDocument/2006/relationships/font" Target="fonts/font2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7155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4515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6" name="Google Shape;85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6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4"/>
          <p:cNvSpPr txBox="1">
            <a:spLocks noGrp="1"/>
          </p:cNvSpPr>
          <p:nvPr>
            <p:ph type="sldNum" idx="12"/>
          </p:nvPr>
        </p:nvSpPr>
        <p:spPr>
          <a:xfrm>
            <a:off x="519248" y="5959356"/>
            <a:ext cx="1357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41" name="Google Shape;41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7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" name="Google Shape;76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BE41926-AB48-230C-16A0-D327D3F986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449" b="25234"/>
          <a:stretch/>
        </p:blipFill>
        <p:spPr>
          <a:xfrm>
            <a:off x="135586" y="5891114"/>
            <a:ext cx="1741765" cy="8415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248"/>
            </a:gs>
            <a:gs pos="99000">
              <a:srgbClr val="97B02E"/>
            </a:gs>
            <a:gs pos="47000">
              <a:srgbClr val="B9D33C"/>
            </a:gs>
          </a:gsLst>
          <a:lin ang="5400000" scaled="1"/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248"/>
            </a:gs>
            <a:gs pos="99000">
              <a:srgbClr val="97B02E"/>
            </a:gs>
            <a:gs pos="47000">
              <a:srgbClr val="B9D33C"/>
            </a:gs>
          </a:gsLst>
          <a:lin ang="5400000" scaled="1"/>
          <a:tileRect/>
        </a:gra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7" name="Google Shape;87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8" name="Google Shape;88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K48IsUdUKUs&amp;t=11s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yT-zMS70ekk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2442DD9F-C514-D002-4D54-458755B7F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6BBB7-43A3-DB4B-0E65-F4994B8AFA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</a:t>
            </a:fld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3C32A99B-8D78-5B72-7C21-FD4B5EC4AB62}"/>
              </a:ext>
            </a:extLst>
          </p:cNvPr>
          <p:cNvSpPr txBox="1">
            <a:spLocks/>
          </p:cNvSpPr>
          <p:nvPr/>
        </p:nvSpPr>
        <p:spPr>
          <a:xfrm>
            <a:off x="557047" y="501159"/>
            <a:ext cx="6600497" cy="9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b="1" dirty="0">
                <a:solidFill>
                  <a:schemeClr val="bg1"/>
                </a:solidFill>
              </a:rPr>
              <a:t>MODUL 1 |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Uvod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u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turističke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pristupe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i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koncepte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AB9F096F-451D-FDEB-56CB-35B04D3F37CC}"/>
              </a:ext>
            </a:extLst>
          </p:cNvPr>
          <p:cNvSpPr txBox="1">
            <a:spLocks/>
          </p:cNvSpPr>
          <p:nvPr/>
        </p:nvSpPr>
        <p:spPr>
          <a:xfrm>
            <a:off x="557048" y="1499916"/>
            <a:ext cx="652692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Održivi</a:t>
            </a:r>
            <a:r>
              <a:rPr lang="en-GB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turizam</a:t>
            </a:r>
            <a:r>
              <a:rPr lang="en-GB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4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GB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br>
              <a:rPr lang="en-GB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4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eko-kulturni</a:t>
            </a:r>
            <a:endParaRPr lang="en-GB" sz="4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turizam</a:t>
            </a:r>
            <a:endParaRPr lang="en-GB" sz="48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242E4B56-5D02-93F2-CE64-F26144770F34}"/>
              </a:ext>
            </a:extLst>
          </p:cNvPr>
          <p:cNvSpPr txBox="1">
            <a:spLocks/>
          </p:cNvSpPr>
          <p:nvPr/>
        </p:nvSpPr>
        <p:spPr>
          <a:xfrm>
            <a:off x="557048" y="5778828"/>
            <a:ext cx="2743200" cy="79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Gianluca </a:t>
            </a:r>
            <a:r>
              <a:rPr lang="en-GB" sz="1400" b="1" dirty="0" err="1">
                <a:solidFill>
                  <a:schemeClr val="bg1"/>
                </a:solidFill>
              </a:rPr>
              <a:t>Sarti</a:t>
            </a:r>
            <a:endParaRPr lang="en-GB" sz="1400" b="1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Maria Celeste </a:t>
            </a:r>
            <a:r>
              <a:rPr lang="en-GB" sz="1400" b="1" dirty="0" err="1">
                <a:solidFill>
                  <a:schemeClr val="bg1"/>
                </a:solidFill>
              </a:rPr>
              <a:t>Clarembaux</a:t>
            </a:r>
            <a:endParaRPr lang="it-IT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268004BD-2B62-FE31-79CD-3D1DC9750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74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NAJBOLJA PRAKSA ODRŽIVOG TURIZMA 2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0" y="1704609"/>
            <a:ext cx="7226970" cy="414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Nacionalni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park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Hohe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Tauern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najveći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nacionalni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park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Austriji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poznat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svojim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spektakularnim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alpskim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krajolicima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raznolikim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ekosustavima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putem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inicijativa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certifikata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"Tauern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Zeichen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", koji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odaje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priznanje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tvrtkama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pridržavaju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strogih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kriterija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zaštite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društvene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planinarenja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biciklizma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učenja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naporima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parka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726041"/>
            <a:ext cx="11806990" cy="945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 err="1">
                <a:solidFill>
                  <a:srgbClr val="6B801F"/>
                </a:solidFill>
              </a:rPr>
              <a:t>Nacionalni</a:t>
            </a:r>
            <a:r>
              <a:rPr lang="en-US" b="1" dirty="0">
                <a:solidFill>
                  <a:srgbClr val="6B801F"/>
                </a:solidFill>
              </a:rPr>
              <a:t> park </a:t>
            </a:r>
            <a:r>
              <a:rPr lang="en-US" b="1" dirty="0" err="1">
                <a:solidFill>
                  <a:srgbClr val="6B801F"/>
                </a:solidFill>
              </a:rPr>
              <a:t>Hohe</a:t>
            </a:r>
            <a:r>
              <a:rPr lang="en-US" b="1" dirty="0">
                <a:solidFill>
                  <a:srgbClr val="6B801F"/>
                </a:solidFill>
              </a:rPr>
              <a:t> Tauern (</a:t>
            </a:r>
            <a:r>
              <a:rPr lang="en-US" b="1" dirty="0" err="1">
                <a:solidFill>
                  <a:srgbClr val="6B801F"/>
                </a:solidFill>
              </a:rPr>
              <a:t>Austrija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sz="8000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C7561B-1C5E-C03B-5A5B-4C8521BF577F}"/>
              </a:ext>
            </a:extLst>
          </p:cNvPr>
          <p:cNvSpPr txBox="1"/>
          <p:nvPr/>
        </p:nvSpPr>
        <p:spPr>
          <a:xfrm>
            <a:off x="834189" y="6367615"/>
            <a:ext cx="34891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6B801F"/>
              </a:buClr>
            </a:pPr>
            <a:r>
              <a:rPr lang="it-IT" sz="16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www.nationalpark.at</a:t>
            </a:r>
            <a:endParaRPr lang="en-US" sz="1600" b="1" noProof="1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7098F-BB35-EB78-45E7-97154C91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09" y="6416575"/>
            <a:ext cx="240633" cy="240633"/>
          </a:xfrm>
          <a:prstGeom prst="rect">
            <a:avLst/>
          </a:prstGeom>
        </p:spPr>
      </p:pic>
      <p:pic>
        <p:nvPicPr>
          <p:cNvPr id="8" name="Picture 7" descr="A group of mountains with black background&#10;&#10;Description automatically generated">
            <a:extLst>
              <a:ext uri="{FF2B5EF4-FFF2-40B4-BE49-F238E27FC236}">
                <a16:creationId xmlns:a16="http://schemas.microsoft.com/office/drawing/2014/main" id="{402D4C02-F98C-BD7A-568B-50018D6C9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106" y="986588"/>
            <a:ext cx="4597894" cy="5871411"/>
          </a:xfrm>
          <a:prstGeom prst="rect">
            <a:avLst/>
          </a:prstGeom>
        </p:spPr>
      </p:pic>
      <p:pic>
        <p:nvPicPr>
          <p:cNvPr id="10" name="Picture 9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BD09839F-53A8-31E4-DA60-AC78F85B7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0758" y="1215325"/>
            <a:ext cx="4408811" cy="378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03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NAJBOLJA PRAKSA ODRŽIVOG TURIZMA 3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0" y="1770760"/>
            <a:ext cx="7226970" cy="2832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Sóller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slikoviti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gradić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planinama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Serra de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Tramuntana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Mallorci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unutrašnjosti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Grad je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implementirao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uključuje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promociju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podržavanje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prihvatljivih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smještaja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poticanje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istražuju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pješice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biciklom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726041"/>
            <a:ext cx="11806990" cy="945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 err="1">
                <a:solidFill>
                  <a:srgbClr val="6B801F"/>
                </a:solidFill>
              </a:rPr>
              <a:t>S</a:t>
            </a:r>
            <a:r>
              <a:rPr lang="en-US" sz="4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ó</a:t>
            </a:r>
            <a:r>
              <a:rPr lang="en-US" b="1" dirty="0" err="1">
                <a:solidFill>
                  <a:srgbClr val="6B801F"/>
                </a:solidFill>
              </a:rPr>
              <a:t>ller</a:t>
            </a:r>
            <a:r>
              <a:rPr lang="en-US" b="1" dirty="0">
                <a:solidFill>
                  <a:srgbClr val="6B801F"/>
                </a:solidFill>
              </a:rPr>
              <a:t>, Mallorca (</a:t>
            </a:r>
            <a:r>
              <a:rPr lang="en-US" b="1" dirty="0" err="1">
                <a:solidFill>
                  <a:srgbClr val="6B801F"/>
                </a:solidFill>
              </a:rPr>
              <a:t>Španjolska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sz="8000" b="1" dirty="0">
              <a:solidFill>
                <a:srgbClr val="6B801F"/>
              </a:solidFill>
            </a:endParaRPr>
          </a:p>
        </p:txBody>
      </p:sp>
      <p:pic>
        <p:nvPicPr>
          <p:cNvPr id="8" name="Picture 7" descr="A group of mountains with black background&#10;&#10;Description automatically generated">
            <a:extLst>
              <a:ext uri="{FF2B5EF4-FFF2-40B4-BE49-F238E27FC236}">
                <a16:creationId xmlns:a16="http://schemas.microsoft.com/office/drawing/2014/main" id="{402D4C02-F98C-BD7A-568B-50018D6C9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106" y="986588"/>
            <a:ext cx="4597894" cy="5871411"/>
          </a:xfrm>
          <a:prstGeom prst="rect">
            <a:avLst/>
          </a:prstGeom>
        </p:spPr>
      </p:pic>
      <p:pic>
        <p:nvPicPr>
          <p:cNvPr id="7" name="Picture 6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3BDD1C35-A951-F719-EB13-7B7FA33AF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550" y="-132171"/>
            <a:ext cx="4381698" cy="559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36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artoon of a bridge and windmills&#10;&#10;Description automatically generated">
            <a:extLst>
              <a:ext uri="{FF2B5EF4-FFF2-40B4-BE49-F238E27FC236}">
                <a16:creationId xmlns:a16="http://schemas.microsoft.com/office/drawing/2014/main" id="{D0A77E7B-2648-FC64-4C64-BC320720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E91CB14B-110D-7F5E-AA40-2D6E53C8FE0B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CB8CB58-17C3-3DBC-1748-C70406172830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5276255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Ekoturizam</a:t>
            </a:r>
            <a:endParaRPr lang="en-GB" sz="66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pic>
        <p:nvPicPr>
          <p:cNvPr id="9" name="Google Shape;137;p4">
            <a:extLst>
              <a:ext uri="{FF2B5EF4-FFF2-40B4-BE49-F238E27FC236}">
                <a16:creationId xmlns:a16="http://schemas.microsoft.com/office/drawing/2014/main" id="{80964BD5-7780-4F2A-0294-A1022A81CD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018" y="5853723"/>
            <a:ext cx="685189" cy="685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1445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83178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Što</a:t>
            </a:r>
            <a:r>
              <a:rPr lang="en-US" b="1" dirty="0">
                <a:solidFill>
                  <a:srgbClr val="6B801F"/>
                </a:solidFill>
              </a:rPr>
              <a:t> je </a:t>
            </a:r>
            <a:r>
              <a:rPr lang="en-US" b="1" dirty="0" err="1">
                <a:solidFill>
                  <a:srgbClr val="6B801F"/>
                </a:solidFill>
              </a:rPr>
              <a:t>ekoturizam</a:t>
            </a:r>
            <a:r>
              <a:rPr lang="en-US" b="1" dirty="0">
                <a:solidFill>
                  <a:srgbClr val="6B801F"/>
                </a:solidFill>
              </a:rPr>
              <a:t>?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89EABB-D450-D63C-2572-84947838FB7A}"/>
              </a:ext>
            </a:extLst>
          </p:cNvPr>
          <p:cNvSpPr txBox="1"/>
          <p:nvPr/>
        </p:nvSpPr>
        <p:spPr>
          <a:xfrm>
            <a:off x="537411" y="1489147"/>
            <a:ext cx="8117305" cy="2820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odgovorno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putovanje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prirodna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područja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čuva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poboljšava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kvalitetu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života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lokalnog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stanovništva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</a:t>
            </a: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Međunarodno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društvo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(TIES)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B230E0-F153-A853-1B73-9F4133910CCF}"/>
              </a:ext>
            </a:extLst>
          </p:cNvPr>
          <p:cNvSpPr txBox="1"/>
          <p:nvPr/>
        </p:nvSpPr>
        <p:spPr>
          <a:xfrm>
            <a:off x="537411" y="4371979"/>
            <a:ext cx="8229600" cy="2142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Oblik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održivog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koji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doprinosi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zaštiti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baštine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uključuje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autohtone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planiranje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doprinosi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njihovom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prosperitetu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objašnjava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posjetitelju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važnost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prirodnog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kulturnog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bogatstva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prikladan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za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nezavisne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putnike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kao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za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organizirane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izlete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malih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grupa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</a:pP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Program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Ujedinjenih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naroda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(UNEP) </a:t>
            </a:r>
            <a:endParaRPr lang="en-US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person wearing a yellow shirt and hat&#10;&#10;Description automatically generated">
            <a:extLst>
              <a:ext uri="{FF2B5EF4-FFF2-40B4-BE49-F238E27FC236}">
                <a16:creationId xmlns:a16="http://schemas.microsoft.com/office/drawing/2014/main" id="{8784CC99-C395-65CF-C1B2-F34057EB7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8106" y="2101516"/>
            <a:ext cx="2551536" cy="513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4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Principi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ekoturizma</a:t>
            </a:r>
            <a:r>
              <a:rPr lang="en-US" b="1" dirty="0">
                <a:solidFill>
                  <a:srgbClr val="6B801F"/>
                </a:solidFill>
              </a:rPr>
              <a:t> (TIES)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Smanjiti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339389" y="2686144"/>
            <a:ext cx="28875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Povećati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svijest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poštovanje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kulturi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15D187-70DE-B9A0-CAE0-24570D28ECD9}"/>
              </a:ext>
            </a:extLst>
          </p:cNvPr>
          <p:cNvSpPr txBox="1"/>
          <p:nvPr/>
        </p:nvSpPr>
        <p:spPr>
          <a:xfrm>
            <a:off x="8197515" y="2686144"/>
            <a:ext cx="28875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pozitivno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domaćine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F21582-17D4-065C-565A-9DF318B98410}"/>
              </a:ext>
            </a:extLst>
          </p:cNvPr>
          <p:cNvSpPr txBox="1"/>
          <p:nvPr/>
        </p:nvSpPr>
        <p:spPr>
          <a:xfrm>
            <a:off x="537411" y="5148607"/>
            <a:ext cx="2438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izravne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financijske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prirode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EEE662-E047-45E0-02E2-D145CC481152}"/>
              </a:ext>
            </a:extLst>
          </p:cNvPr>
          <p:cNvSpPr txBox="1"/>
          <p:nvPr/>
        </p:nvSpPr>
        <p:spPr>
          <a:xfrm>
            <a:off x="4339389" y="5148607"/>
            <a:ext cx="26549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financijske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stanovništvu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252A2-A250-0453-89C8-1446051B51E7}"/>
              </a:ext>
            </a:extLst>
          </p:cNvPr>
          <p:cNvSpPr txBox="1"/>
          <p:nvPr/>
        </p:nvSpPr>
        <p:spPr>
          <a:xfrm>
            <a:off x="8197515" y="5148607"/>
            <a:ext cx="36335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Poboljšati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razumijevanje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političke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društvene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pozadine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ljudi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različitih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zemalja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9B2B222-DC0C-55F3-6AC6-BBC6437D943B}"/>
              </a:ext>
            </a:extLst>
          </p:cNvPr>
          <p:cNvSpPr/>
          <p:nvPr/>
        </p:nvSpPr>
        <p:spPr>
          <a:xfrm>
            <a:off x="4363453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4A5FF76-EF71-3E34-635A-EF395D4430C6}"/>
              </a:ext>
            </a:extLst>
          </p:cNvPr>
          <p:cNvSpPr/>
          <p:nvPr/>
        </p:nvSpPr>
        <p:spPr>
          <a:xfrm>
            <a:off x="8189495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EA606E2-C7ED-688F-F4CD-972EF767F231}"/>
              </a:ext>
            </a:extLst>
          </p:cNvPr>
          <p:cNvSpPr/>
          <p:nvPr/>
        </p:nvSpPr>
        <p:spPr>
          <a:xfrm>
            <a:off x="537411" y="4174991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F62FB03-BEF1-F029-D6F1-C123A8010314}"/>
              </a:ext>
            </a:extLst>
          </p:cNvPr>
          <p:cNvSpPr/>
          <p:nvPr/>
        </p:nvSpPr>
        <p:spPr>
          <a:xfrm>
            <a:off x="4363453" y="4174991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F214F87-D666-5B1C-3AC2-F6C7DAD04E7A}"/>
              </a:ext>
            </a:extLst>
          </p:cNvPr>
          <p:cNvSpPr/>
          <p:nvPr/>
        </p:nvSpPr>
        <p:spPr>
          <a:xfrm>
            <a:off x="8189495" y="4174991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96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Principi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ekoturizma</a:t>
            </a:r>
            <a:r>
              <a:rPr lang="en-US" b="1" dirty="0">
                <a:solidFill>
                  <a:srgbClr val="6B801F"/>
                </a:solidFill>
              </a:rPr>
              <a:t> (TIES)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Smanjiti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3282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težiti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smanjenju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negativnih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korištenjem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održivih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smanjenja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otpada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štednje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vode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izbjegavanja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oštećenja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prirodnih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staništa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672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Principi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ekoturizma</a:t>
            </a:r>
            <a:r>
              <a:rPr lang="en-US" b="1" dirty="0">
                <a:solidFill>
                  <a:srgbClr val="6B801F"/>
                </a:solidFill>
              </a:rPr>
              <a:t> (TIES)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Povećati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svijest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poštovanje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kulturi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2743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trebao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educirati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važnosti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baštine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potičući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dublje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razumijevanje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poštovanje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mjesta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posjećuju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7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Principi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ekoturizma</a:t>
            </a:r>
            <a:r>
              <a:rPr lang="en-US" b="1" dirty="0">
                <a:solidFill>
                  <a:srgbClr val="6B801F"/>
                </a:solidFill>
              </a:rPr>
              <a:t> (TIES)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pozitivno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domaćine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2204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imaju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pozitivno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obogaćujuće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iskustvo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promovirajući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kulturnu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razmjenu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razumijevanje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972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Principi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ekoturizma</a:t>
            </a:r>
            <a:r>
              <a:rPr lang="en-US" b="1" dirty="0">
                <a:solidFill>
                  <a:srgbClr val="6B801F"/>
                </a:solidFill>
              </a:rPr>
              <a:t> (TIES)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izravne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financijske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prirode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382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generirati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sredstva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izravno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podržavaju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napore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naknada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ulazak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parkove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donacija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podrške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istraživačkim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nadzornim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aktivnostima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985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Principi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ekoturizma</a:t>
            </a:r>
            <a:r>
              <a:rPr lang="en-US" b="1" dirty="0">
                <a:solidFill>
                  <a:srgbClr val="6B801F"/>
                </a:solidFill>
              </a:rPr>
              <a:t> (TIES)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financijske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stanovništvu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3282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imaju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ekonomske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kroz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prilike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zapošljavanje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podržavanje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lokalnih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poslovanja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promicanje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pravednih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trgovačkih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0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363B9A20-AB79-DEA4-170B-C943AF142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04439FCA-3981-0C6C-3781-E5127BF30E20}"/>
              </a:ext>
            </a:extLst>
          </p:cNvPr>
          <p:cNvSpPr txBox="1">
            <a:spLocks/>
          </p:cNvSpPr>
          <p:nvPr/>
        </p:nvSpPr>
        <p:spPr>
          <a:xfrm>
            <a:off x="1492812" y="544746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54542C23-01D3-C30C-C132-CD1BE4B55C72}"/>
              </a:ext>
            </a:extLst>
          </p:cNvPr>
          <p:cNvSpPr txBox="1">
            <a:spLocks/>
          </p:cNvSpPr>
          <p:nvPr/>
        </p:nvSpPr>
        <p:spPr>
          <a:xfrm>
            <a:off x="468053" y="2104149"/>
            <a:ext cx="3930869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Održivi</a:t>
            </a:r>
            <a:endParaRPr lang="en-GB" sz="48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turizam</a:t>
            </a:r>
            <a:endParaRPr lang="en-GB" sz="48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081927EE-3CB6-CEC1-2AB0-D1D8DBE7CB15}"/>
              </a:ext>
            </a:extLst>
          </p:cNvPr>
          <p:cNvSpPr txBox="1">
            <a:spLocks/>
          </p:cNvSpPr>
          <p:nvPr/>
        </p:nvSpPr>
        <p:spPr>
          <a:xfrm>
            <a:off x="5389341" y="2293078"/>
            <a:ext cx="1881353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60D68423-3FAD-ACC7-0AC5-2A0D0B1A7220}"/>
              </a:ext>
            </a:extLst>
          </p:cNvPr>
          <p:cNvSpPr txBox="1">
            <a:spLocks/>
          </p:cNvSpPr>
          <p:nvPr/>
        </p:nvSpPr>
        <p:spPr>
          <a:xfrm>
            <a:off x="8923037" y="544746"/>
            <a:ext cx="1881353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B7874A6D-9A72-2843-C260-E721B6E248A6}"/>
              </a:ext>
            </a:extLst>
          </p:cNvPr>
          <p:cNvSpPr txBox="1">
            <a:spLocks/>
          </p:cNvSpPr>
          <p:nvPr/>
        </p:nvSpPr>
        <p:spPr>
          <a:xfrm>
            <a:off x="4304088" y="3894935"/>
            <a:ext cx="3930869" cy="163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Ekoturizam</a:t>
            </a:r>
            <a:endParaRPr lang="en-GB" sz="48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F385EBBA-32D1-1559-9F5A-1B576BCBD374}"/>
              </a:ext>
            </a:extLst>
          </p:cNvPr>
          <p:cNvSpPr txBox="1">
            <a:spLocks/>
          </p:cNvSpPr>
          <p:nvPr/>
        </p:nvSpPr>
        <p:spPr>
          <a:xfrm>
            <a:off x="7651532" y="2138595"/>
            <a:ext cx="4086444" cy="1632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Eko-kulturni</a:t>
            </a:r>
            <a:r>
              <a:rPr lang="en-GB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turizam</a:t>
            </a:r>
            <a:endParaRPr lang="en-GB" sz="48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6322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Principi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ekoturizma</a:t>
            </a:r>
            <a:r>
              <a:rPr lang="en-US" b="1" dirty="0">
                <a:solidFill>
                  <a:srgbClr val="6B801F"/>
                </a:solidFill>
              </a:rPr>
              <a:t> (TIES)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Poboljšati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razumijevanje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političke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društvene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/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pozadine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ljudi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različitih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zemalja</a:t>
            </a:r>
            <a:endParaRPr lang="en-US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3282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poticati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međukulturno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razumijevanje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svijest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pružajući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prilike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nauče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političkim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društvenim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ekološkim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kontekstima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odredišta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posjećuju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  <a:endParaRPr lang="en-HR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621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US" b="1" dirty="0" err="1">
                <a:solidFill>
                  <a:srgbClr val="6B801F"/>
                </a:solidFill>
              </a:rPr>
              <a:t>Što</a:t>
            </a:r>
            <a:r>
              <a:rPr lang="en-US" b="1" dirty="0">
                <a:solidFill>
                  <a:srgbClr val="6B801F"/>
                </a:solidFill>
              </a:rPr>
              <a:t> je </a:t>
            </a:r>
            <a:r>
              <a:rPr lang="en-US" b="1" dirty="0" err="1">
                <a:solidFill>
                  <a:srgbClr val="6B801F"/>
                </a:solidFill>
              </a:rPr>
              <a:t>ekoturizam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zašto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bismo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trebali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biti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ekoturisti</a:t>
            </a:r>
            <a:r>
              <a:rPr lang="en-US" b="1" dirty="0">
                <a:solidFill>
                  <a:srgbClr val="6B801F"/>
                </a:solidFill>
              </a:rPr>
              <a:t>?</a:t>
            </a:r>
            <a:endParaRPr lang="it-IT" b="1" dirty="0">
              <a:solidFill>
                <a:srgbClr val="6B801F"/>
              </a:solidFill>
            </a:endParaRP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POKRENI KLIKOM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 err="1">
                <a:solidFill>
                  <a:srgbClr val="6B801F"/>
                </a:solidFill>
              </a:rPr>
              <a:t>Trajanje</a:t>
            </a:r>
            <a:r>
              <a:rPr lang="en-US" sz="1800" b="1" dirty="0">
                <a:solidFill>
                  <a:srgbClr val="6B801F"/>
                </a:solidFill>
              </a:rPr>
              <a:t>: 13 </a:t>
            </a:r>
            <a:r>
              <a:rPr lang="en-US" sz="1800" b="1" dirty="0" err="1">
                <a:solidFill>
                  <a:srgbClr val="6B801F"/>
                </a:solidFill>
              </a:rPr>
              <a:t>minuta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395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NAJBOLJA PRAKSA EKOTURISTIČKIH DESTINACIJA 1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2209936"/>
            <a:ext cx="11117181" cy="4027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Nedavno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istraživanje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Observatorio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Ecoturismo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España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Španjolski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ekoturistički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opservatorij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otkrilo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Španjolskoj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transformira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njezin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gospodarski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pejzaž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posebno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najruralnijim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područjima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pokazala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izrazito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pozitivne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najruralnija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Španjolske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Španjolski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opservatorij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inicijativa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2017.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godine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osnovali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Državni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tajnik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Udruga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Španjolskoj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ciljem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identificiranja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praćenja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uspjeha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2019.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godini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odgovarajućeg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koji je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najruralnija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Španjolske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2019.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godini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289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poslovnih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subjekata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ekoturistički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smještaj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primilo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procijenjenih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ukupno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781.654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gostiju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rezultiralo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ekonomskim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utjecajem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preko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230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milijuna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Istovremeno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208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poduzeća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primilo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preko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1,3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milijuna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klijenata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generirajući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ekonomski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preko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160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milijuna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direktno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stvarajući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1.414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radnih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mjesta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 err="1">
                <a:solidFill>
                  <a:srgbClr val="6B801F"/>
                </a:solidFill>
              </a:rPr>
              <a:t>Kako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ekoturizam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transformira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najruralnija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područja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Španjolske</a:t>
            </a:r>
            <a:endParaRPr lang="it-IT" sz="8000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C7561B-1C5E-C03B-5A5B-4C8521BF577F}"/>
              </a:ext>
            </a:extLst>
          </p:cNvPr>
          <p:cNvSpPr txBox="1"/>
          <p:nvPr/>
        </p:nvSpPr>
        <p:spPr>
          <a:xfrm>
            <a:off x="834190" y="6367615"/>
            <a:ext cx="100904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6B801F"/>
              </a:buClr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ecotouristinspain.com/how-a-new-ecotourism-model-is-transforming spains-most-rural-areas/</a:t>
            </a:r>
            <a:endParaRPr lang="en-US" sz="1600" b="1" noProof="1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7098F-BB35-EB78-45E7-97154C91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09" y="6416575"/>
            <a:ext cx="240633" cy="24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384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NAJBOLJA PRAKSA EKOTURISTIČKIH DESTINACIJA 2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2209936"/>
            <a:ext cx="11117181" cy="444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Lanzarote je UNESCO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rezervat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biosfere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poznat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svojim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jedinstvenim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vulkanskim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krajolicima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predanosti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Otok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implementirao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stroge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propise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ograničavanja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visokih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zgrada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promoviranja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obnovljive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energije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zaštite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prirodnih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područja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istražiti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znamenitosti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otoka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Nacionalnog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parka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Timanfaya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borave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prihvatljivim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smještajima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podržavaju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poslove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6B801F"/>
                </a:solidFill>
              </a:rPr>
              <a:t>Lanzarote, </a:t>
            </a:r>
            <a:r>
              <a:rPr lang="en-US" b="1" dirty="0" err="1">
                <a:solidFill>
                  <a:srgbClr val="6B801F"/>
                </a:solidFill>
              </a:rPr>
              <a:t>Kanarski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otoci</a:t>
            </a:r>
            <a:r>
              <a:rPr lang="en-US" b="1" dirty="0">
                <a:solidFill>
                  <a:srgbClr val="6B801F"/>
                </a:solidFill>
              </a:rPr>
              <a:t> (</a:t>
            </a:r>
            <a:r>
              <a:rPr lang="en-US" b="1" dirty="0" err="1">
                <a:solidFill>
                  <a:srgbClr val="6B801F"/>
                </a:solidFill>
              </a:rPr>
              <a:t>Španjolska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538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NAJBOLJA PRAKSA EKOTURISTIČKIH DESTINACIJA 3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1644317"/>
            <a:ext cx="11117181" cy="444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Dolina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Soče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regija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zapadu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Slovenije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poznata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svojim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kristalno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čistim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rijekama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bujnim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šumama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mogućnostima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avanturističke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otvorenom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Regija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ekoturizma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prihvatljivog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smještaja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proizvodnje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hrane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niskog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intenziteta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planinarenja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biciklizma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vodenih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sportova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istražiti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prirodnu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ljepotu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doline,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naučiti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njezinoj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povijesti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podržati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kroz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odgovorni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25000"/>
              </a:lnSpc>
              <a:spcAft>
                <a:spcPts val="600"/>
              </a:spcAft>
            </a:pP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7"/>
            <a:ext cx="9063789" cy="96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6B801F"/>
                </a:solidFill>
              </a:rPr>
              <a:t>Dolina </a:t>
            </a:r>
            <a:r>
              <a:rPr lang="en-US" b="1" dirty="0" err="1">
                <a:solidFill>
                  <a:srgbClr val="6B801F"/>
                </a:solidFill>
              </a:rPr>
              <a:t>Soče</a:t>
            </a:r>
            <a:r>
              <a:rPr lang="en-US" b="1" dirty="0">
                <a:solidFill>
                  <a:srgbClr val="6B801F"/>
                </a:solidFill>
              </a:rPr>
              <a:t> (Slovenija)</a:t>
            </a:r>
            <a:endParaRPr lang="it-IT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29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NAJBOLJA PRAKSA EKOTURISTIČKIH DESTINACIJA 4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1644317"/>
            <a:ext cx="11117181" cy="3980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Laponija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najsjevernija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Finske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poznata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po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svojoj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netaknutoj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divljini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spektakularnoj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polarnoj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svjetlosti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autohtonoj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Sami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Ekoturističke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Laponiji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uključuju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planinarenje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skijaško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trčanje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boravak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prihvatljivim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smještajima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staklenih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iglua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Sami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šatora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naučiti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Sami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jahanju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sobovima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kroz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odgovornog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7"/>
            <a:ext cx="9063789" cy="96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 err="1">
                <a:solidFill>
                  <a:srgbClr val="6B801F"/>
                </a:solidFill>
              </a:rPr>
              <a:t>Laponija</a:t>
            </a:r>
            <a:r>
              <a:rPr lang="en-US" b="1" dirty="0">
                <a:solidFill>
                  <a:srgbClr val="6B801F"/>
                </a:solidFill>
              </a:rPr>
              <a:t> (</a:t>
            </a:r>
            <a:r>
              <a:rPr lang="en-US" b="1" dirty="0" err="1">
                <a:solidFill>
                  <a:srgbClr val="6B801F"/>
                </a:solidFill>
              </a:rPr>
              <a:t>Finska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830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BB8620CC-E5E4-E97E-038A-6B7A8CB6E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F767AF6D-6423-A98F-FE18-C7ED10A5AB1B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DF961C4-F18F-3B4B-C1C8-5654BBD5F286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5276255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Ekokulturni</a:t>
            </a:r>
            <a:r>
              <a:rPr lang="en-GB" sz="66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66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turizam</a:t>
            </a:r>
            <a:endParaRPr lang="en-GB" sz="66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0585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83178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Što</a:t>
            </a:r>
            <a:r>
              <a:rPr lang="en-US" b="1" dirty="0">
                <a:solidFill>
                  <a:srgbClr val="6B801F"/>
                </a:solidFill>
              </a:rPr>
              <a:t> je </a:t>
            </a:r>
            <a:r>
              <a:rPr lang="en-US" b="1" dirty="0" err="1">
                <a:solidFill>
                  <a:srgbClr val="6B801F"/>
                </a:solidFill>
              </a:rPr>
              <a:t>ekokulturni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turizam</a:t>
            </a:r>
            <a:r>
              <a:rPr lang="en-US" b="1" dirty="0">
                <a:solidFill>
                  <a:srgbClr val="6B801F"/>
                </a:solidFill>
              </a:rPr>
              <a:t>?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89EABB-D450-D63C-2572-84947838FB7A}"/>
              </a:ext>
            </a:extLst>
          </p:cNvPr>
          <p:cNvSpPr txBox="1"/>
          <p:nvPr/>
        </p:nvSpPr>
        <p:spPr>
          <a:xfrm>
            <a:off x="537411" y="1584660"/>
            <a:ext cx="7892715" cy="4448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oblik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održivog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koji se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fokusira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odgovorno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istraživanje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vrednovanje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prirodne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kulturne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baštine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Kombinira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načela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koji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naglašava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biološke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raznolikosti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turizmom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temeljenim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učenju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obilježavanju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otkrivanju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načina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Kombiniranjem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načela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nastoji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stvoriti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uzajamno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koristan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odnos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između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osiguravajući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dugoročnu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održivost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5866C3CD-1FAB-3720-9A39-7768D6800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365" y="-191679"/>
            <a:ext cx="5370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11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65125"/>
            <a:ext cx="1078708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Ključni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aspekti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ekokulturnog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turizma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1219200" y="1690689"/>
            <a:ext cx="2671011" cy="1956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 OKOLIŠA: </a:t>
            </a:r>
            <a:b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promiče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zaštitu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staništa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ekosustava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divljih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životinja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istovremeno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smanjujući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negativan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HR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F3CECC3-DDF8-9564-CC6B-0D1C580B7BB5}"/>
              </a:ext>
            </a:extLst>
          </p:cNvPr>
          <p:cNvSpPr/>
          <p:nvPr/>
        </p:nvSpPr>
        <p:spPr>
          <a:xfrm>
            <a:off x="4138861" y="174461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HR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2C2B1-BB35-C9A2-0220-5A0115ED92C8}"/>
              </a:ext>
            </a:extLst>
          </p:cNvPr>
          <p:cNvSpPr txBox="1"/>
          <p:nvPr/>
        </p:nvSpPr>
        <p:spPr>
          <a:xfrm>
            <a:off x="4844715" y="1690688"/>
            <a:ext cx="2775284" cy="1956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 KULTURE: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Potiče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promicanje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umjetnosti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rukotvorina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znamenitosti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osiguravajući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se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poštuju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održavaju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buduće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generacije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C9CFDF-C4D3-3F84-C5D5-C8EF7C67049C}"/>
              </a:ext>
            </a:extLst>
          </p:cNvPr>
          <p:cNvSpPr/>
          <p:nvPr/>
        </p:nvSpPr>
        <p:spPr>
          <a:xfrm>
            <a:off x="7868650" y="174461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en-HR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F8816A-59B2-D4E9-4260-C7F460B2C831}"/>
              </a:ext>
            </a:extLst>
          </p:cNvPr>
          <p:cNvSpPr txBox="1"/>
          <p:nvPr/>
        </p:nvSpPr>
        <p:spPr>
          <a:xfrm>
            <a:off x="8574503" y="1690688"/>
            <a:ext cx="3176337" cy="2225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ANGAŽMAN ZAJEDNICE: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uključuje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planiranje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upravljanje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ostvarivanje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pružajući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ekonomske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mogućnosti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osnažujući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sačuvaju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svoj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identitet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BF6371-3D43-0CFF-7104-C86A49B71E01}"/>
              </a:ext>
            </a:extLst>
          </p:cNvPr>
          <p:cNvSpPr txBox="1"/>
          <p:nvPr/>
        </p:nvSpPr>
        <p:spPr>
          <a:xfrm>
            <a:off x="1219200" y="4121069"/>
            <a:ext cx="2671011" cy="2495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AUTENTIČNA ISKUSTVA: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sudjeluju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autentičnim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uranjajućim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iskustvima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omogućuju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povezivanje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okolišem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kulturama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potičući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dublje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razumijevanje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poštivanje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odredišta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posjećuju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0C3761-FF66-D4D3-0020-3F12CF4D5A50}"/>
              </a:ext>
            </a:extLst>
          </p:cNvPr>
          <p:cNvSpPr/>
          <p:nvPr/>
        </p:nvSpPr>
        <p:spPr>
          <a:xfrm>
            <a:off x="537411" y="417499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en-HR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DABFF6-6A1A-4FAF-11E3-3A99A1ABD4AA}"/>
              </a:ext>
            </a:extLst>
          </p:cNvPr>
          <p:cNvSpPr/>
          <p:nvPr/>
        </p:nvSpPr>
        <p:spPr>
          <a:xfrm>
            <a:off x="4138861" y="417499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endParaRPr lang="en-HR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50617A-3A1F-CFB5-1D22-7624734925BF}"/>
              </a:ext>
            </a:extLst>
          </p:cNvPr>
          <p:cNvSpPr txBox="1"/>
          <p:nvPr/>
        </p:nvSpPr>
        <p:spPr>
          <a:xfrm>
            <a:off x="4844715" y="4121068"/>
            <a:ext cx="2775284" cy="2225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ODRŽIVE PRAKSE: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Dionici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usvajaju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prihvatljive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korištenja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obnovljive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smanjenja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otpada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podržavanja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poslovanja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pridržavaju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načela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9766824-0410-AAF3-AB39-297863E4CF2F}"/>
              </a:ext>
            </a:extLst>
          </p:cNvPr>
          <p:cNvSpPr/>
          <p:nvPr/>
        </p:nvSpPr>
        <p:spPr>
          <a:xfrm>
            <a:off x="7868650" y="417499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  <a:endParaRPr lang="en-HR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68815C-A00F-0AA8-5E87-E0881A5DFE89}"/>
              </a:ext>
            </a:extLst>
          </p:cNvPr>
          <p:cNvSpPr txBox="1"/>
          <p:nvPr/>
        </p:nvSpPr>
        <p:spPr>
          <a:xfrm>
            <a:off x="8574503" y="4121068"/>
            <a:ext cx="3176337" cy="1956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EDUKACIJA I OSVJEŠTAVANJE: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obrazovanje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kulturnu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svijest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potičući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važnosti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raznolikosti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odgovornih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putovanja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476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65125"/>
            <a:ext cx="101466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Ključne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razlike</a:t>
            </a:r>
            <a:r>
              <a:rPr lang="en-US" b="1" dirty="0">
                <a:solidFill>
                  <a:srgbClr val="6B801F"/>
                </a:solidFill>
              </a:rPr>
              <a:t> (1)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ABDC7-EF35-5F11-1BAB-BD9C8F2A264E}"/>
              </a:ext>
            </a:extLst>
          </p:cNvPr>
          <p:cNvSpPr txBox="1"/>
          <p:nvPr/>
        </p:nvSpPr>
        <p:spPr>
          <a:xfrm>
            <a:off x="537411" y="2989700"/>
            <a:ext cx="1612231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FOKUS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A3334-6EAB-DB8C-95AD-2381219FB04A}"/>
              </a:ext>
            </a:extLst>
          </p:cNvPr>
          <p:cNvSpPr txBox="1"/>
          <p:nvPr/>
        </p:nvSpPr>
        <p:spPr>
          <a:xfrm>
            <a:off x="3328737" y="1691445"/>
            <a:ext cx="2614863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9D831F-E450-6AA5-9917-8B14BA5FCC1F}"/>
              </a:ext>
            </a:extLst>
          </p:cNvPr>
          <p:cNvSpPr txBox="1"/>
          <p:nvPr/>
        </p:nvSpPr>
        <p:spPr>
          <a:xfrm>
            <a:off x="7555833" y="1708787"/>
            <a:ext cx="3288632" cy="112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 TURIZAM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14EDDB-827E-3E59-9A87-FFBEBE2FB4F1}"/>
              </a:ext>
            </a:extLst>
          </p:cNvPr>
          <p:cNvSpPr txBox="1"/>
          <p:nvPr/>
        </p:nvSpPr>
        <p:spPr>
          <a:xfrm>
            <a:off x="3360821" y="3026390"/>
            <a:ext cx="3529263" cy="985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Glavni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fokus</a:t>
            </a:r>
            <a:r>
              <a:rPr lang="en-US" sz="1600" dirty="0">
                <a:solidFill>
                  <a:srgbClr val="6B801F"/>
                </a:solidFill>
              </a:rPr>
              <a:t> je </a:t>
            </a:r>
            <a:r>
              <a:rPr lang="en-US" sz="1600" dirty="0" err="1">
                <a:solidFill>
                  <a:srgbClr val="6B801F"/>
                </a:solidFill>
              </a:rPr>
              <a:t>na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očuvanju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poštivanju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prirodnih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okoliša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bioraznolikosti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F7667E-8B45-2AA6-38EC-D1CE807BDB6E}"/>
              </a:ext>
            </a:extLst>
          </p:cNvPr>
          <p:cNvSpPr txBox="1"/>
          <p:nvPr/>
        </p:nvSpPr>
        <p:spPr>
          <a:xfrm>
            <a:off x="7555833" y="3026390"/>
            <a:ext cx="4098756" cy="985398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Ekokulturni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kombinira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ekološki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fokus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ekoturizma</a:t>
            </a:r>
            <a:r>
              <a:rPr lang="en-US" sz="1600" dirty="0">
                <a:solidFill>
                  <a:srgbClr val="6B801F"/>
                </a:solidFill>
              </a:rPr>
              <a:t> s </a:t>
            </a:r>
            <a:r>
              <a:rPr lang="en-US" sz="1600" dirty="0" err="1">
                <a:solidFill>
                  <a:srgbClr val="6B801F"/>
                </a:solidFill>
              </a:rPr>
              <a:t>naglaskom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očuvanju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njegovanju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lokalnih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kultura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baštine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25A80C-8E01-067A-B73F-47B7451D0E18}"/>
              </a:ext>
            </a:extLst>
          </p:cNvPr>
          <p:cNvSpPr txBox="1"/>
          <p:nvPr/>
        </p:nvSpPr>
        <p:spPr>
          <a:xfrm>
            <a:off x="3360821" y="4783000"/>
            <a:ext cx="3529263" cy="985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Ekoturizam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može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uključivati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neke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kulturne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elemente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ali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nisu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primarni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fokus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F03C14-7604-8FED-113F-A84AE1B8DB93}"/>
              </a:ext>
            </a:extLst>
          </p:cNvPr>
          <p:cNvSpPr txBox="1"/>
          <p:nvPr/>
        </p:nvSpPr>
        <p:spPr>
          <a:xfrm>
            <a:off x="7555833" y="4783000"/>
            <a:ext cx="4098756" cy="1600951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Ekokulturni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aktivno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nastoji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predstaviti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zaštititi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lokalne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kulture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tradicije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umjetnosti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zanate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kulturne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znamenitosti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kao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neizostavan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dio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turističkog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iskustva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9B2D20-E5EA-ACC4-1132-B8605E438240}"/>
              </a:ext>
            </a:extLst>
          </p:cNvPr>
          <p:cNvSpPr txBox="1"/>
          <p:nvPr/>
        </p:nvSpPr>
        <p:spPr>
          <a:xfrm>
            <a:off x="537411" y="4686755"/>
            <a:ext cx="2253915" cy="112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KULTURNI ASPEKTI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765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  <p:pic>
        <p:nvPicPr>
          <p:cNvPr id="5" name="Picture 4" descr="A cartoon of a landscape with buildings and trees&#10;&#10;Description automatically generated">
            <a:extLst>
              <a:ext uri="{FF2B5EF4-FFF2-40B4-BE49-F238E27FC236}">
                <a16:creationId xmlns:a16="http://schemas.microsoft.com/office/drawing/2014/main" id="{89493D86-1F79-BB51-A080-585025DF5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4EC4B4AF-BEA4-B726-24D6-CBF363D9246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4EB5457-98EC-177A-327A-8C5EE295A9D5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5276255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Održivi</a:t>
            </a:r>
            <a:endParaRPr lang="en-GB" sz="6600" b="1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GB" sz="66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turizam</a:t>
            </a:r>
            <a:endParaRPr lang="en-GB" sz="66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570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65125"/>
            <a:ext cx="101466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Ključne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razlike</a:t>
            </a:r>
            <a:r>
              <a:rPr lang="en-US" b="1" dirty="0">
                <a:solidFill>
                  <a:srgbClr val="6B801F"/>
                </a:solidFill>
              </a:rPr>
              <a:t> (2)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ABDC7-EF35-5F11-1BAB-BD9C8F2A264E}"/>
              </a:ext>
            </a:extLst>
          </p:cNvPr>
          <p:cNvSpPr txBox="1"/>
          <p:nvPr/>
        </p:nvSpPr>
        <p:spPr>
          <a:xfrm>
            <a:off x="537411" y="2989700"/>
            <a:ext cx="2943726" cy="112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UKLJUČIVANJE ZAJEDNICE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A3334-6EAB-DB8C-95AD-2381219FB04A}"/>
              </a:ext>
            </a:extLst>
          </p:cNvPr>
          <p:cNvSpPr txBox="1"/>
          <p:nvPr/>
        </p:nvSpPr>
        <p:spPr>
          <a:xfrm>
            <a:off x="3392906" y="1691445"/>
            <a:ext cx="2614863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9D831F-E450-6AA5-9917-8B14BA5FCC1F}"/>
              </a:ext>
            </a:extLst>
          </p:cNvPr>
          <p:cNvSpPr txBox="1"/>
          <p:nvPr/>
        </p:nvSpPr>
        <p:spPr>
          <a:xfrm>
            <a:off x="7555833" y="1708787"/>
            <a:ext cx="3288632" cy="112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 TURIZAM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14EDDB-827E-3E59-9A87-FFBEBE2FB4F1}"/>
              </a:ext>
            </a:extLst>
          </p:cNvPr>
          <p:cNvSpPr txBox="1"/>
          <p:nvPr/>
        </p:nvSpPr>
        <p:spPr>
          <a:xfrm>
            <a:off x="3424990" y="3026390"/>
            <a:ext cx="3529263" cy="985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Ekoturizam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često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uključuje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lokalne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zajednice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ali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razina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njihovog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sudjelovanja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može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varirati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F7667E-8B45-2AA6-38EC-D1CE807BDB6E}"/>
              </a:ext>
            </a:extLst>
          </p:cNvPr>
          <p:cNvSpPr txBox="1"/>
          <p:nvPr/>
        </p:nvSpPr>
        <p:spPr>
          <a:xfrm>
            <a:off x="7555833" y="3026390"/>
            <a:ext cx="4098756" cy="1293175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Ekokulturni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snažno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naglašava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sudjelovanje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zajednice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osnaživanje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pravednu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raspodjelu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koristi</a:t>
            </a:r>
            <a:r>
              <a:rPr lang="en-US" sz="1600" dirty="0">
                <a:solidFill>
                  <a:srgbClr val="6B801F"/>
                </a:solidFill>
              </a:rPr>
              <a:t> od </a:t>
            </a:r>
            <a:r>
              <a:rPr lang="en-US" sz="1600" dirty="0" err="1">
                <a:solidFill>
                  <a:srgbClr val="6B801F"/>
                </a:solidFill>
              </a:rPr>
              <a:t>turizma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među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lokalnim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stanovništvom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25A80C-8E01-067A-B73F-47B7451D0E18}"/>
              </a:ext>
            </a:extLst>
          </p:cNvPr>
          <p:cNvSpPr txBox="1"/>
          <p:nvPr/>
        </p:nvSpPr>
        <p:spPr>
          <a:xfrm>
            <a:off x="3424990" y="4783000"/>
            <a:ext cx="3529263" cy="1293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Iskustva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ekoturizma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temelje</a:t>
            </a:r>
            <a:r>
              <a:rPr lang="en-US" sz="1600" dirty="0">
                <a:solidFill>
                  <a:srgbClr val="6B801F"/>
                </a:solidFill>
              </a:rPr>
              <a:t> se </a:t>
            </a:r>
            <a:r>
              <a:rPr lang="en-US" sz="1600" dirty="0" err="1">
                <a:solidFill>
                  <a:srgbClr val="6B801F"/>
                </a:solidFill>
              </a:rPr>
              <a:t>prvenstveno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prirodi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poput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promatranja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divljih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životinja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planinarenja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F03C14-7604-8FED-113F-A84AE1B8DB93}"/>
              </a:ext>
            </a:extLst>
          </p:cNvPr>
          <p:cNvSpPr txBox="1"/>
          <p:nvPr/>
        </p:nvSpPr>
        <p:spPr>
          <a:xfrm>
            <a:off x="7555833" y="4783000"/>
            <a:ext cx="4098756" cy="1908728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Ekokulturni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nudi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mješavinu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prirodnih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kulturnih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iskustava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uključujući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posjete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kulturnim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znamenitostima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istraživanje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prirodnog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krajolika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sudjelovanje</a:t>
            </a:r>
            <a:r>
              <a:rPr lang="en-US" sz="1600" dirty="0">
                <a:solidFill>
                  <a:srgbClr val="6B801F"/>
                </a:solidFill>
              </a:rPr>
              <a:t> u </a:t>
            </a:r>
            <a:r>
              <a:rPr lang="en-US" sz="1600" dirty="0" err="1">
                <a:solidFill>
                  <a:srgbClr val="6B801F"/>
                </a:solidFill>
              </a:rPr>
              <a:t>tradicionalnim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aktivnostima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interakciju</a:t>
            </a:r>
            <a:r>
              <a:rPr lang="en-US" sz="1600" dirty="0">
                <a:solidFill>
                  <a:srgbClr val="6B801F"/>
                </a:solidFill>
              </a:rPr>
              <a:t> s </a:t>
            </a:r>
            <a:r>
              <a:rPr lang="en-US" sz="1600" dirty="0" err="1">
                <a:solidFill>
                  <a:srgbClr val="6B801F"/>
                </a:solidFill>
              </a:rPr>
              <a:t>lokalnim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zajednicama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9B2D20-E5EA-ACC4-1132-B8605E438240}"/>
              </a:ext>
            </a:extLst>
          </p:cNvPr>
          <p:cNvSpPr txBox="1"/>
          <p:nvPr/>
        </p:nvSpPr>
        <p:spPr>
          <a:xfrm>
            <a:off x="537411" y="4686755"/>
            <a:ext cx="2687052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687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65125"/>
            <a:ext cx="101466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Ključne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razlike</a:t>
            </a:r>
            <a:r>
              <a:rPr lang="en-US" b="1" dirty="0">
                <a:solidFill>
                  <a:srgbClr val="6B801F"/>
                </a:solidFill>
              </a:rPr>
              <a:t> (3)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ABDC7-EF35-5F11-1BAB-BD9C8F2A264E}"/>
              </a:ext>
            </a:extLst>
          </p:cNvPr>
          <p:cNvSpPr txBox="1"/>
          <p:nvPr/>
        </p:nvSpPr>
        <p:spPr>
          <a:xfrm>
            <a:off x="537411" y="2989700"/>
            <a:ext cx="2943726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EDUKACIJA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A3334-6EAB-DB8C-95AD-2381219FB04A}"/>
              </a:ext>
            </a:extLst>
          </p:cNvPr>
          <p:cNvSpPr txBox="1"/>
          <p:nvPr/>
        </p:nvSpPr>
        <p:spPr>
          <a:xfrm>
            <a:off x="3392906" y="1691445"/>
            <a:ext cx="2614863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EKOTURIZAM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9D831F-E450-6AA5-9917-8B14BA5FCC1F}"/>
              </a:ext>
            </a:extLst>
          </p:cNvPr>
          <p:cNvSpPr txBox="1"/>
          <p:nvPr/>
        </p:nvSpPr>
        <p:spPr>
          <a:xfrm>
            <a:off x="7555833" y="1708787"/>
            <a:ext cx="3288632" cy="112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 TURIZAM</a:t>
            </a:r>
            <a:endParaRPr lang="en-US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14EDDB-827E-3E59-9A87-FFBEBE2FB4F1}"/>
              </a:ext>
            </a:extLst>
          </p:cNvPr>
          <p:cNvSpPr txBox="1"/>
          <p:nvPr/>
        </p:nvSpPr>
        <p:spPr>
          <a:xfrm>
            <a:off x="3424990" y="3026390"/>
            <a:ext cx="3529263" cy="1293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Ekoturizam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naglašava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ekološko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obrazovanje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svijest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poučavajući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posjetitelje</a:t>
            </a:r>
            <a:r>
              <a:rPr lang="en-US" sz="1600" dirty="0">
                <a:solidFill>
                  <a:srgbClr val="6B801F"/>
                </a:solidFill>
              </a:rPr>
              <a:t> o </a:t>
            </a:r>
            <a:r>
              <a:rPr lang="en-US" sz="1600" dirty="0" err="1">
                <a:solidFill>
                  <a:srgbClr val="6B801F"/>
                </a:solidFill>
              </a:rPr>
              <a:t>očuvanju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odgovornim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praksama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putovanja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F7667E-8B45-2AA6-38EC-D1CE807BDB6E}"/>
              </a:ext>
            </a:extLst>
          </p:cNvPr>
          <p:cNvSpPr txBox="1"/>
          <p:nvPr/>
        </p:nvSpPr>
        <p:spPr>
          <a:xfrm>
            <a:off x="7555833" y="3026390"/>
            <a:ext cx="4098756" cy="1293175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Ekokulturni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uključuje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ekološko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kulturno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obrazovanje</a:t>
            </a:r>
            <a:r>
              <a:rPr lang="en-US" sz="1600" dirty="0">
                <a:solidFill>
                  <a:srgbClr val="6B801F"/>
                </a:solidFill>
              </a:rPr>
              <a:t>, </a:t>
            </a:r>
            <a:r>
              <a:rPr lang="en-US" sz="1600" dirty="0" err="1">
                <a:solidFill>
                  <a:srgbClr val="6B801F"/>
                </a:solidFill>
              </a:rPr>
              <a:t>promovirajući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dublje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razumijevanje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poštivanje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veza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između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prirode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kulture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25A80C-8E01-067A-B73F-47B7451D0E18}"/>
              </a:ext>
            </a:extLst>
          </p:cNvPr>
          <p:cNvSpPr txBox="1"/>
          <p:nvPr/>
        </p:nvSpPr>
        <p:spPr>
          <a:xfrm>
            <a:off x="3424990" y="4783000"/>
            <a:ext cx="3529263" cy="1293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6B801F"/>
                </a:solidFill>
              </a:rPr>
              <a:t>I </a:t>
            </a:r>
            <a:r>
              <a:rPr lang="en-US" sz="1600" dirty="0" err="1">
                <a:solidFill>
                  <a:srgbClr val="6B801F"/>
                </a:solidFill>
              </a:rPr>
              <a:t>ekoturizam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ekokulturni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imaju</a:t>
            </a:r>
            <a:r>
              <a:rPr lang="en-US" sz="1600" dirty="0">
                <a:solidFill>
                  <a:srgbClr val="6B801F"/>
                </a:solidFill>
              </a:rPr>
              <a:t> za </a:t>
            </a:r>
            <a:r>
              <a:rPr lang="en-US" sz="1600" dirty="0" err="1">
                <a:solidFill>
                  <a:srgbClr val="6B801F"/>
                </a:solidFill>
              </a:rPr>
              <a:t>cilj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smanjiti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negativne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utjecaje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okoliš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podržati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napore</a:t>
            </a:r>
            <a:r>
              <a:rPr lang="en-US" sz="1600" dirty="0">
                <a:solidFill>
                  <a:srgbClr val="6B801F"/>
                </a:solidFill>
              </a:rPr>
              <a:t> u </a:t>
            </a:r>
            <a:r>
              <a:rPr lang="en-US" sz="1600" dirty="0" err="1">
                <a:solidFill>
                  <a:srgbClr val="6B801F"/>
                </a:solidFill>
              </a:rPr>
              <a:t>očuvanju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prirode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F03C14-7604-8FED-113F-A84AE1B8DB93}"/>
              </a:ext>
            </a:extLst>
          </p:cNvPr>
          <p:cNvSpPr txBox="1"/>
          <p:nvPr/>
        </p:nvSpPr>
        <p:spPr>
          <a:xfrm>
            <a:off x="7555833" y="4783000"/>
            <a:ext cx="4098756" cy="1293175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 err="1">
                <a:solidFill>
                  <a:srgbClr val="6B801F"/>
                </a:solidFill>
              </a:rPr>
              <a:t>Ekokulturni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turizam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proširuje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načela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održivosti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kako</a:t>
            </a:r>
            <a:r>
              <a:rPr lang="en-US" sz="1600" dirty="0">
                <a:solidFill>
                  <a:srgbClr val="6B801F"/>
                </a:solidFill>
              </a:rPr>
              <a:t> bi </a:t>
            </a:r>
            <a:r>
              <a:rPr lang="en-US" sz="1600" dirty="0" err="1">
                <a:solidFill>
                  <a:srgbClr val="6B801F"/>
                </a:solidFill>
              </a:rPr>
              <a:t>uključio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očuvanje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i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promicanje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kulturne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baštine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te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dobrobit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lokalnih</a:t>
            </a:r>
            <a:r>
              <a:rPr lang="en-US" sz="1600" dirty="0">
                <a:solidFill>
                  <a:srgbClr val="6B801F"/>
                </a:solidFill>
              </a:rPr>
              <a:t> </a:t>
            </a:r>
            <a:r>
              <a:rPr lang="en-US" sz="1600" dirty="0" err="1">
                <a:solidFill>
                  <a:srgbClr val="6B801F"/>
                </a:solidFill>
              </a:rPr>
              <a:t>zajednica</a:t>
            </a:r>
            <a:r>
              <a:rPr lang="en-US" sz="1600" dirty="0">
                <a:solidFill>
                  <a:srgbClr val="6B801F"/>
                </a:solidFill>
              </a:rPr>
              <a:t>.</a:t>
            </a:r>
            <a:endParaRPr lang="it-IT" sz="1600" dirty="0">
              <a:solidFill>
                <a:srgbClr val="6B801F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9B2D20-E5EA-ACC4-1132-B8605E438240}"/>
              </a:ext>
            </a:extLst>
          </p:cNvPr>
          <p:cNvSpPr txBox="1"/>
          <p:nvPr/>
        </p:nvSpPr>
        <p:spPr>
          <a:xfrm>
            <a:off x="537411" y="4758944"/>
            <a:ext cx="2687052" cy="518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ODRŽIVOST</a:t>
            </a:r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89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PRIMJERI PRAKSI EKOKULTURNOG TURIZMA U EUROPI 1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13346" y="2306477"/>
            <a:ext cx="8301791" cy="328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Sami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narod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autohtona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skupina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sjevernoj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Skandinaviji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Norveška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Švedska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Finska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nude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prikazuju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njihov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način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povezanost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boraviti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Sami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šatorima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lavvu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jahanju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sobovima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naučiti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Sami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rukotvorinama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kušati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Sami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kuhinju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6B801F"/>
                </a:solidFill>
              </a:rPr>
              <a:t>Sami </a:t>
            </a:r>
            <a:r>
              <a:rPr lang="en-US" b="1" dirty="0" err="1">
                <a:solidFill>
                  <a:srgbClr val="6B801F"/>
                </a:solidFill>
              </a:rPr>
              <a:t>ekokulturni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turizam</a:t>
            </a:r>
            <a:r>
              <a:rPr lang="en-US" b="1" dirty="0">
                <a:solidFill>
                  <a:srgbClr val="6B801F"/>
                </a:solidFill>
              </a:rPr>
              <a:t> (</a:t>
            </a:r>
            <a:r>
              <a:rPr lang="en-US" b="1" dirty="0" err="1">
                <a:solidFill>
                  <a:srgbClr val="6B801F"/>
                </a:solidFill>
              </a:rPr>
              <a:t>Skandinavija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sz="8000" b="1" dirty="0">
              <a:solidFill>
                <a:srgbClr val="6B801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7F4337-E0EE-B7E9-7A0F-582A8FC7C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463" y="2234441"/>
            <a:ext cx="9691437" cy="48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962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PRIMJERI PRAKSI EKOKULTURNOG TURIZMA U EUROPI 2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13347" y="2306477"/>
            <a:ext cx="7411453" cy="4288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>
              <a:lnSpc>
                <a:spcPct val="125000"/>
              </a:lnSpc>
              <a:spcAft>
                <a:spcPts val="600"/>
              </a:spcAft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Nacionalni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park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Soomaa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poznat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po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svojoj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jedinstvenoj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"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petoj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sezoni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kada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park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poplavljen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mogli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istraživati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krajolik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kanuom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čamcem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lvl="0">
              <a:lnSpc>
                <a:spcPct val="125000"/>
              </a:lnSpc>
              <a:spcAft>
                <a:spcPts val="600"/>
              </a:spcAft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uključuju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vođene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šetnje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učenje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zanatima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tkanja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rezbarenja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drveta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boravak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gostionicama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 err="1">
                <a:solidFill>
                  <a:srgbClr val="6B801F"/>
                </a:solidFill>
              </a:rPr>
              <a:t>Nacionalni</a:t>
            </a:r>
            <a:r>
              <a:rPr lang="en-US" b="1" dirty="0">
                <a:solidFill>
                  <a:srgbClr val="6B801F"/>
                </a:solidFill>
              </a:rPr>
              <a:t> park </a:t>
            </a:r>
            <a:r>
              <a:rPr lang="en-US" b="1" dirty="0" err="1">
                <a:solidFill>
                  <a:srgbClr val="6B801F"/>
                </a:solidFill>
              </a:rPr>
              <a:t>Soomaa</a:t>
            </a:r>
            <a:br>
              <a:rPr lang="en-US" b="1" dirty="0">
                <a:solidFill>
                  <a:srgbClr val="6B801F"/>
                </a:solidFill>
              </a:rPr>
            </a:br>
            <a:r>
              <a:rPr lang="en-US" b="1" dirty="0">
                <a:solidFill>
                  <a:srgbClr val="6B801F"/>
                </a:solidFill>
              </a:rPr>
              <a:t>(</a:t>
            </a:r>
            <a:r>
              <a:rPr lang="en-US" b="1" dirty="0" err="1">
                <a:solidFill>
                  <a:srgbClr val="6B801F"/>
                </a:solidFill>
              </a:rPr>
              <a:t>Estonija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b="1" dirty="0">
              <a:solidFill>
                <a:srgbClr val="6B801F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F002F3-3CA9-CFBA-93D6-E2309146A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860631" y="-109292"/>
            <a:ext cx="5703697" cy="292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88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PRIMJERI PRAKSI EKOKULTURNOG TURIZMA U EUROPI 3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13346" y="2306477"/>
            <a:ext cx="9240254" cy="2826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Milia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planinarsko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utočište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prihvatljiv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hotel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smješten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obnovljenom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kretskom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promovirajući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lvl="0">
              <a:lnSpc>
                <a:spcPct val="125000"/>
              </a:lnSpc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uživati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organskoj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hrani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podrijetla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tečajevima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kuhanja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planinariti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kroz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okolnu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kretskoj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povijesti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6B801F"/>
                </a:solidFill>
              </a:rPr>
              <a:t>Milia </a:t>
            </a:r>
            <a:r>
              <a:rPr lang="en-US" b="1" dirty="0" err="1">
                <a:solidFill>
                  <a:srgbClr val="6B801F"/>
                </a:solidFill>
              </a:rPr>
              <a:t>planinarsko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utočište</a:t>
            </a:r>
            <a:br>
              <a:rPr lang="en-US" b="1" dirty="0">
                <a:solidFill>
                  <a:srgbClr val="6B801F"/>
                </a:solidFill>
              </a:rPr>
            </a:br>
            <a:r>
              <a:rPr lang="en-US" b="1" dirty="0">
                <a:solidFill>
                  <a:srgbClr val="6B801F"/>
                </a:solidFill>
              </a:rPr>
              <a:t>(</a:t>
            </a:r>
            <a:r>
              <a:rPr lang="en-US" b="1" dirty="0" err="1">
                <a:solidFill>
                  <a:srgbClr val="6B801F"/>
                </a:solidFill>
              </a:rPr>
              <a:t>Kreta</a:t>
            </a:r>
            <a:r>
              <a:rPr lang="en-US" b="1" dirty="0">
                <a:solidFill>
                  <a:srgbClr val="6B801F"/>
                </a:solidFill>
              </a:rPr>
              <a:t>, </a:t>
            </a:r>
            <a:r>
              <a:rPr lang="en-US" b="1" dirty="0" err="1">
                <a:solidFill>
                  <a:srgbClr val="6B801F"/>
                </a:solidFill>
              </a:rPr>
              <a:t>Grčka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828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PRIMJERI PRAKSI EKOKULTURNOG TURIZMA U EUROPI 4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13346" y="2157663"/>
            <a:ext cx="8742949" cy="2903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>
              <a:lnSpc>
                <a:spcPct val="125000"/>
              </a:lnSpc>
              <a:spcAft>
                <a:spcPts val="600"/>
              </a:spcAft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Findhorn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Ekoselo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nudi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usmjerena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duhovnost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svijest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lvl="0">
              <a:lnSpc>
                <a:spcPct val="125000"/>
              </a:lnSpc>
              <a:spcAft>
                <a:spcPts val="600"/>
              </a:spcAft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radionicama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permakulturi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življenja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holistički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814329"/>
            <a:ext cx="9063789" cy="1343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6B801F"/>
                </a:solidFill>
              </a:rPr>
              <a:t>Findhorn </a:t>
            </a:r>
            <a:r>
              <a:rPr lang="en-US" b="1" dirty="0" err="1">
                <a:solidFill>
                  <a:srgbClr val="6B801F"/>
                </a:solidFill>
              </a:rPr>
              <a:t>Ekoselo</a:t>
            </a:r>
            <a:r>
              <a:rPr lang="en-US" b="1" dirty="0">
                <a:solidFill>
                  <a:srgbClr val="6B801F"/>
                </a:solidFill>
              </a:rPr>
              <a:t> </a:t>
            </a:r>
          </a:p>
          <a:p>
            <a:r>
              <a:rPr lang="en-US" b="1" dirty="0">
                <a:solidFill>
                  <a:srgbClr val="6B801F"/>
                </a:solidFill>
              </a:rPr>
              <a:t>(</a:t>
            </a:r>
            <a:r>
              <a:rPr lang="en-US" b="1" dirty="0" err="1">
                <a:solidFill>
                  <a:srgbClr val="6B801F"/>
                </a:solidFill>
              </a:rPr>
              <a:t>Škotska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3057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64E37277-2EF1-C604-3941-482A0F1B4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pic>
        <p:nvPicPr>
          <p:cNvPr id="3" name="Picture 2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15F2CFDE-E627-6E4A-90E3-CDEB95011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582D4FD8-8C30-B1EE-77D7-BC9427F37146}"/>
              </a:ext>
            </a:extLst>
          </p:cNvPr>
          <p:cNvSpPr txBox="1">
            <a:spLocks/>
          </p:cNvSpPr>
          <p:nvPr/>
        </p:nvSpPr>
        <p:spPr>
          <a:xfrm>
            <a:off x="557048" y="3016100"/>
            <a:ext cx="652692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800" b="1" i="0" u="none" strike="noStrike" cap="none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Hvala!</a:t>
            </a:r>
            <a:endParaRPr lang="en-GB" sz="48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83178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Što</a:t>
            </a:r>
            <a:r>
              <a:rPr lang="en-US" b="1" dirty="0">
                <a:solidFill>
                  <a:srgbClr val="6B801F"/>
                </a:solidFill>
              </a:rPr>
              <a:t> je </a:t>
            </a:r>
            <a:r>
              <a:rPr lang="en-US" b="1" dirty="0" err="1">
                <a:solidFill>
                  <a:srgbClr val="6B801F"/>
                </a:solidFill>
              </a:rPr>
              <a:t>održivi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turizam</a:t>
            </a:r>
            <a:r>
              <a:rPr lang="en-US" b="1" dirty="0">
                <a:solidFill>
                  <a:srgbClr val="6B801F"/>
                </a:solidFill>
              </a:rPr>
              <a:t>?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89EABB-D450-D63C-2572-84947838FB7A}"/>
              </a:ext>
            </a:extLst>
          </p:cNvPr>
          <p:cNvSpPr txBox="1"/>
          <p:nvPr/>
        </p:nvSpPr>
        <p:spPr>
          <a:xfrm>
            <a:off x="537411" y="1656850"/>
            <a:ext cx="7892715" cy="2225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Prema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Svjetskoj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turističkoj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organizaciji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(WTO),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zahtijeva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informirano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relevantnih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dionika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snažno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političko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vodstvo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se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osiguralo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široko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sudjelovanje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izgradnja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konsenzusa</a:t>
            </a:r>
            <a:r>
              <a:rPr lang="en-US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zadovoljava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potrebe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sadašnjih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turista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njihovih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domaćina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ujedno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štiteći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povećavajući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mogućnosti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budućnost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Zamišljeno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da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vodi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upravljanju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svim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resursima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takav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način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se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ekonomske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društvene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estetske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potrebe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ispuniti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održavanje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kulturološkog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integriteta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bitnih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ekoloških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procesa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biološke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raznolikosti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sustava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kojima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temelji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</a:t>
            </a:r>
            <a:r>
              <a:rPr lang="en-US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.”</a:t>
            </a:r>
            <a:endParaRPr lang="en-US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5866C3CD-1FAB-3720-9A39-7768D6800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365" y="-191679"/>
            <a:ext cx="537049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B230E0-F153-A853-1B73-9F4133910CCF}"/>
              </a:ext>
            </a:extLst>
          </p:cNvPr>
          <p:cNvSpPr txBox="1"/>
          <p:nvPr/>
        </p:nvSpPr>
        <p:spPr>
          <a:xfrm>
            <a:off x="537411" y="4145363"/>
            <a:ext cx="8101263" cy="2364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koji u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potpunosti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uzima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obzir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trenutne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buduće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gospodarske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društvene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okolišne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učinke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rješavajući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potrebe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posjetitelja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sektora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okoliša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destinacije</a:t>
            </a:r>
            <a:r>
              <a:rPr lang="en-US" sz="2400" b="0" i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lvl="0">
              <a:lnSpc>
                <a:spcPct val="125000"/>
              </a:lnSpc>
            </a:pPr>
            <a:r>
              <a:rPr lang="en-U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WTO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definicija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održivog</a:t>
            </a: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endParaRPr lang="en-US" sz="1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97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89189"/>
            <a:ext cx="9063789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Elementi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održivog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turizma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B230E0-F153-A853-1B73-9F4133910CCF}"/>
              </a:ext>
            </a:extLst>
          </p:cNvPr>
          <p:cNvSpPr txBox="1"/>
          <p:nvPr/>
        </p:nvSpPr>
        <p:spPr>
          <a:xfrm>
            <a:off x="537411" y="1508958"/>
            <a:ext cx="8101263" cy="41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en-US" sz="18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</a:t>
            </a:r>
            <a:r>
              <a:rPr lang="en-US" sz="18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18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</a:t>
            </a:r>
            <a:r>
              <a:rPr lang="en-US" sz="1800" b="0" i="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trebao</a:t>
            </a:r>
            <a:endParaRPr lang="en-US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449180" y="2027805"/>
            <a:ext cx="8261683" cy="4181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indent="-514350">
              <a:lnSpc>
                <a:spcPct val="125000"/>
              </a:lnSpc>
              <a:spcAft>
                <a:spcPts val="1200"/>
              </a:spcAft>
              <a:buClr>
                <a:srgbClr val="97B02E"/>
              </a:buClr>
              <a:buFont typeface="+mj-lt"/>
              <a:buAutoNum type="arabicPeriod"/>
            </a:pP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Omogućiti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optimalno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korištenje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prirodnih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koji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čine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ključni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element u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održavajući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pomažući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baštine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bioraznolikosti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628650" indent="-514350">
              <a:lnSpc>
                <a:spcPct val="125000"/>
              </a:lnSpc>
              <a:spcAft>
                <a:spcPts val="1200"/>
              </a:spcAft>
              <a:buClr>
                <a:srgbClr val="97B02E"/>
              </a:buClr>
              <a:buFont typeface="+mj-lt"/>
              <a:buAutoNum type="arabicPeriod"/>
            </a:pP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Poštivati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sociokulturnu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autentičnost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domaćina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čuvati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njihovu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izgrađenu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živuću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baštinu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vrijednosti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doprinositi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međukulturalnom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razumijevanju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toleranciji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628650" indent="-514350">
              <a:lnSpc>
                <a:spcPct val="125000"/>
              </a:lnSpc>
              <a:spcAft>
                <a:spcPts val="1200"/>
              </a:spcAft>
              <a:buClr>
                <a:srgbClr val="97B02E"/>
              </a:buClr>
              <a:buFont typeface="+mj-lt"/>
              <a:buAutoNum type="arabicPeriod"/>
            </a:pP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dugoročne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gospodarske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pružaju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socioekonomske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dionicima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ravnomjerno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raspodijeljene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uključujući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stabilno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zapošljavanje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mogućnosti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ostvarivanje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prihoda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socijalne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usluge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domaćine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doprinos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smanjenju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siromaštva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8" name="Picture 7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68A6DCE9-8B96-0EA7-75C5-7CBD78BC9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519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6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567473"/>
            <a:ext cx="9063789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Važne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značajke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br>
              <a:rPr lang="en-US" b="1" dirty="0">
                <a:solidFill>
                  <a:srgbClr val="6B801F"/>
                </a:solidFill>
              </a:rPr>
            </a:br>
            <a:r>
              <a:rPr lang="en-US" b="1" dirty="0" err="1">
                <a:solidFill>
                  <a:srgbClr val="6B801F"/>
                </a:solidFill>
              </a:rPr>
              <a:t>održivog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turizma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0" y="2031019"/>
            <a:ext cx="8261683" cy="4482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6B801F"/>
                </a:solidFill>
              </a:rPr>
              <a:t>Minimizirati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utjecaj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na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prirodni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sociokulturni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okoliš</a:t>
            </a:r>
            <a:endParaRPr lang="en-US" sz="1800" dirty="0">
              <a:solidFill>
                <a:srgbClr val="6B801F"/>
              </a:solidFill>
            </a:endParaRP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6B801F"/>
                </a:solidFill>
              </a:rPr>
              <a:t>Biti </a:t>
            </a:r>
            <a:r>
              <a:rPr lang="en-US" sz="1800" dirty="0" err="1">
                <a:solidFill>
                  <a:srgbClr val="6B801F"/>
                </a:solidFill>
              </a:rPr>
              <a:t>svjestan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poštovati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kapacitet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prostora</a:t>
            </a:r>
            <a:endParaRPr lang="en-US" sz="1800" dirty="0">
              <a:solidFill>
                <a:srgbClr val="6B801F"/>
              </a:solidFill>
            </a:endParaRP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6B801F"/>
                </a:solidFill>
              </a:rPr>
              <a:t>Važnost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lokalne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suradnje</a:t>
            </a:r>
            <a:endParaRPr lang="en-US" sz="1800" dirty="0">
              <a:solidFill>
                <a:srgbClr val="6B801F"/>
              </a:solidFill>
            </a:endParaRP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6B801F"/>
                </a:solidFill>
              </a:rPr>
              <a:t>Osigurati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alternativne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mogućnosti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zapošljavanja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prihoda</a:t>
            </a:r>
            <a:r>
              <a:rPr lang="en-US" sz="1800" dirty="0">
                <a:solidFill>
                  <a:srgbClr val="6B801F"/>
                </a:solidFill>
              </a:rPr>
              <a:t> za </a:t>
            </a:r>
            <a:r>
              <a:rPr lang="en-US" sz="1800" dirty="0" err="1">
                <a:solidFill>
                  <a:srgbClr val="6B801F"/>
                </a:solidFill>
              </a:rPr>
              <a:t>lokalne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zajednice</a:t>
            </a:r>
            <a:endParaRPr lang="en-US" sz="1800" dirty="0">
              <a:solidFill>
                <a:srgbClr val="6B801F"/>
              </a:solidFill>
            </a:endParaRP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6B801F"/>
                </a:solidFill>
              </a:rPr>
              <a:t>Ekološki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otisak</a:t>
            </a:r>
            <a:endParaRPr lang="en-US" sz="1800" dirty="0">
              <a:solidFill>
                <a:srgbClr val="6B801F"/>
              </a:solidFill>
            </a:endParaRP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6B801F"/>
                </a:solidFill>
              </a:rPr>
              <a:t>Zaštita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prirodne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kulturne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baštine</a:t>
            </a:r>
            <a:endParaRPr lang="en-US" sz="1800" dirty="0">
              <a:solidFill>
                <a:srgbClr val="6B801F"/>
              </a:solidFill>
            </a:endParaRP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6B801F"/>
                </a:solidFill>
              </a:rPr>
              <a:t>Važnost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prirodnog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kulturnog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bogatstva</a:t>
            </a:r>
            <a:endParaRPr lang="en-US" sz="1800" dirty="0">
              <a:solidFill>
                <a:srgbClr val="6B801F"/>
              </a:solidFill>
            </a:endParaRP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6B801F"/>
                </a:solidFill>
              </a:rPr>
              <a:t>Poštivanje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lokalne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kulture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tradicionalnih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vrijednosti</a:t>
            </a:r>
            <a:endParaRPr lang="en-US" sz="1800" dirty="0">
              <a:solidFill>
                <a:srgbClr val="6B801F"/>
              </a:solidFill>
            </a:endParaRP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6B801F"/>
                </a:solidFill>
              </a:rPr>
              <a:t>Obrazovanje</a:t>
            </a:r>
            <a:r>
              <a:rPr lang="en-US" sz="1800" dirty="0">
                <a:solidFill>
                  <a:srgbClr val="6B801F"/>
                </a:solidFill>
              </a:rPr>
              <a:t> je </a:t>
            </a:r>
            <a:r>
              <a:rPr lang="en-US" sz="1800" dirty="0" err="1">
                <a:solidFill>
                  <a:srgbClr val="6B801F"/>
                </a:solidFill>
              </a:rPr>
              <a:t>relevantan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aspekt</a:t>
            </a:r>
            <a:r>
              <a:rPr lang="en-US" sz="1800" dirty="0">
                <a:solidFill>
                  <a:srgbClr val="6B801F"/>
                </a:solidFill>
              </a:rPr>
              <a:t>: </a:t>
            </a:r>
            <a:r>
              <a:rPr lang="en-US" sz="1800" dirty="0" err="1">
                <a:solidFill>
                  <a:srgbClr val="6B801F"/>
                </a:solidFill>
              </a:rPr>
              <a:t>razvijanje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ekološke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svijesti</a:t>
            </a:r>
            <a:r>
              <a:rPr lang="en-US" sz="1800" dirty="0">
                <a:solidFill>
                  <a:srgbClr val="6B801F"/>
                </a:solidFill>
              </a:rPr>
              <a:t>, </a:t>
            </a:r>
            <a:r>
              <a:rPr lang="en-US" sz="1800" dirty="0" err="1">
                <a:solidFill>
                  <a:srgbClr val="6B801F"/>
                </a:solidFill>
              </a:rPr>
              <a:t>odgovornosti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i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kontinuirano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obrazovanje</a:t>
            </a:r>
            <a:r>
              <a:rPr lang="en-US" sz="1800" dirty="0">
                <a:solidFill>
                  <a:srgbClr val="6B801F"/>
                </a:solidFill>
              </a:rPr>
              <a:t> </a:t>
            </a:r>
            <a:r>
              <a:rPr lang="en-US" sz="1800" dirty="0" err="1">
                <a:solidFill>
                  <a:srgbClr val="6B801F"/>
                </a:solidFill>
              </a:rPr>
              <a:t>posjetitelja</a:t>
            </a:r>
            <a:r>
              <a:rPr lang="en-US" sz="1800" dirty="0">
                <a:solidFill>
                  <a:srgbClr val="6B801F"/>
                </a:solidFill>
              </a:rPr>
              <a:t>.</a:t>
            </a:r>
          </a:p>
        </p:txBody>
      </p:sp>
      <p:pic>
        <p:nvPicPr>
          <p:cNvPr id="4" name="Picture 3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72EA9315-2276-31B5-2284-63C3F6680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167" y="-240631"/>
            <a:ext cx="6464969" cy="555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7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567473"/>
            <a:ext cx="9063789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Održivi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turizam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i</a:t>
            </a:r>
            <a:br>
              <a:rPr lang="en-US" b="1" dirty="0">
                <a:solidFill>
                  <a:srgbClr val="6B801F"/>
                </a:solidFill>
              </a:rPr>
            </a:br>
            <a:r>
              <a:rPr lang="en-US" b="1" dirty="0" err="1">
                <a:solidFill>
                  <a:srgbClr val="6B801F"/>
                </a:solidFill>
              </a:rPr>
              <a:t>održiva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mobilnost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0" y="1982966"/>
            <a:ext cx="8261683" cy="15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Koncept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održivog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čvrsto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povezan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konceptom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mobilnosti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Dva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važna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pitanja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oslanjanje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fosilna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goriva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klimatske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promjene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jer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emisije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</a:t>
            </a:r>
            <a:r>
              <a:rPr lang="en-US" sz="1800" baseline="-25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proizlaze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</p:txBody>
      </p:sp>
      <p:pic>
        <p:nvPicPr>
          <p:cNvPr id="6" name="Picture 5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F5A355B6-8F88-1FDA-0AFC-4FF43C4AC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7" name="Picture 6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D9691965-522F-EC29-BC3C-9A11834CB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670" y="95688"/>
            <a:ext cx="3304675" cy="28405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696560-BE1F-6C66-5BA4-C67ECCDA3340}"/>
              </a:ext>
            </a:extLst>
          </p:cNvPr>
          <p:cNvSpPr txBox="1"/>
          <p:nvPr/>
        </p:nvSpPr>
        <p:spPr>
          <a:xfrm>
            <a:off x="537410" y="5224792"/>
            <a:ext cx="8512805" cy="1450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2030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8.9.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Održivih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razvojnih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ciljeva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(SDG)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teži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"do 2030.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godine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osmisliti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provesti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politike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promoviraju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koji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radna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mjesta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lokalnu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kulturu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".</a:t>
            </a:r>
            <a:endParaRPr lang="it-IT" sz="1800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itolo 4">
            <a:extLst>
              <a:ext uri="{FF2B5EF4-FFF2-40B4-BE49-F238E27FC236}">
                <a16:creationId xmlns:a16="http://schemas.microsoft.com/office/drawing/2014/main" id="{BA2880CA-8F44-FF2A-8355-4C9F6CB3B5D7}"/>
              </a:ext>
            </a:extLst>
          </p:cNvPr>
          <p:cNvSpPr txBox="1">
            <a:spLocks/>
          </p:cNvSpPr>
          <p:nvPr/>
        </p:nvSpPr>
        <p:spPr>
          <a:xfrm>
            <a:off x="762000" y="3350955"/>
            <a:ext cx="14758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72%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ACFA1B-FD7C-4769-28FD-845A80ED61A3}"/>
              </a:ext>
            </a:extLst>
          </p:cNvPr>
          <p:cNvSpPr txBox="1"/>
          <p:nvPr/>
        </p:nvSpPr>
        <p:spPr>
          <a:xfrm>
            <a:off x="537410" y="4333060"/>
            <a:ext cx="1884948" cy="766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 PRIJEVOZA, OD ČEGA JE 55% ZRAKOPLOVSTVO</a:t>
            </a:r>
          </a:p>
        </p:txBody>
      </p:sp>
      <p:sp>
        <p:nvSpPr>
          <p:cNvPr id="12" name="Titolo 4">
            <a:extLst>
              <a:ext uri="{FF2B5EF4-FFF2-40B4-BE49-F238E27FC236}">
                <a16:creationId xmlns:a16="http://schemas.microsoft.com/office/drawing/2014/main" id="{D78C9920-A88B-B29B-3CB7-64FA7E53CB6A}"/>
              </a:ext>
            </a:extLst>
          </p:cNvPr>
          <p:cNvSpPr txBox="1">
            <a:spLocks/>
          </p:cNvSpPr>
          <p:nvPr/>
        </p:nvSpPr>
        <p:spPr>
          <a:xfrm>
            <a:off x="3007894" y="3350955"/>
            <a:ext cx="14758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24%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D03C35-08CB-44AC-4BAB-8DBD6713ADC0}"/>
              </a:ext>
            </a:extLst>
          </p:cNvPr>
          <p:cNvSpPr txBox="1"/>
          <p:nvPr/>
        </p:nvSpPr>
        <p:spPr>
          <a:xfrm>
            <a:off x="2783304" y="4333060"/>
            <a:ext cx="1812758" cy="53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 SMJEŠTAJA TURISTA</a:t>
            </a:r>
          </a:p>
        </p:txBody>
      </p:sp>
      <p:sp>
        <p:nvSpPr>
          <p:cNvPr id="14" name="Titolo 4">
            <a:extLst>
              <a:ext uri="{FF2B5EF4-FFF2-40B4-BE49-F238E27FC236}">
                <a16:creationId xmlns:a16="http://schemas.microsoft.com/office/drawing/2014/main" id="{117E9561-6B81-6775-1599-DF4745D04B33}"/>
              </a:ext>
            </a:extLst>
          </p:cNvPr>
          <p:cNvSpPr txBox="1">
            <a:spLocks/>
          </p:cNvSpPr>
          <p:nvPr/>
        </p:nvSpPr>
        <p:spPr>
          <a:xfrm>
            <a:off x="5069304" y="3350955"/>
            <a:ext cx="14758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4%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14013B-3AB9-DB11-6BD4-4BA60B832F8C}"/>
              </a:ext>
            </a:extLst>
          </p:cNvPr>
          <p:cNvSpPr txBox="1"/>
          <p:nvPr/>
        </p:nvSpPr>
        <p:spPr>
          <a:xfrm>
            <a:off x="4884819" y="4333060"/>
            <a:ext cx="1812758" cy="53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 LOKALNIH AKTIVNOSTI</a:t>
            </a:r>
          </a:p>
        </p:txBody>
      </p:sp>
    </p:spTree>
    <p:extLst>
      <p:ext uri="{BB962C8B-B14F-4D97-AF65-F5344CB8AC3E}">
        <p14:creationId xmlns:p14="http://schemas.microsoft.com/office/powerpoint/2010/main" val="856693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US" b="1" dirty="0" err="1">
                <a:solidFill>
                  <a:srgbClr val="6B801F"/>
                </a:solidFill>
              </a:rPr>
              <a:t>Zašto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održivi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turizam</a:t>
            </a:r>
            <a:r>
              <a:rPr lang="en-US" b="1" dirty="0">
                <a:solidFill>
                  <a:srgbClr val="6B801F"/>
                </a:solidFill>
              </a:rPr>
              <a:t>?</a:t>
            </a:r>
            <a:endParaRPr lang="it-IT" b="1" dirty="0">
              <a:solidFill>
                <a:srgbClr val="6B801F"/>
              </a:solidFill>
            </a:endParaRP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POKRENI KLIKOM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 err="1">
                <a:solidFill>
                  <a:srgbClr val="6B801F"/>
                </a:solidFill>
              </a:rPr>
              <a:t>Trajanje</a:t>
            </a:r>
            <a:r>
              <a:rPr lang="en-US" sz="1800" b="1" dirty="0">
                <a:solidFill>
                  <a:srgbClr val="6B801F"/>
                </a:solidFill>
              </a:rPr>
              <a:t>: 1:30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NAJBOLJA PRAKSA ODRŽIVOG TURIZMA 1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2209936"/>
            <a:ext cx="11117181" cy="3830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Nacionalnom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Una u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Bosni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Hercegovini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osnovan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klaster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zbog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stvaranja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novih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ekonomske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revitalizacije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obuhvaća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dolinu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rijeke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Une,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kanjon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padine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druge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krajolike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Klaster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sastoji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pružatelja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usluga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organizacija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civilnog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sportskih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udruga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Osnovan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u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sklopu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WWF-a "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Zaštićena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ljude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", koji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financira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Švedska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agencija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Članovi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izgradnji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identiteta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odredišta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promoviranju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brendiranju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označavanju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standardizaciji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svojih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poslovanja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Specifične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rafting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kajaking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rijeci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Uni s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dozvolama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koncesijama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agencije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smanjenja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rijeku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sedimente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novi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režim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ribolova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prema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načelu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“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uhvati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pusti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za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pozitivan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riblji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fond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autohtonih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vrsta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prezentacija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pčelarstva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njihovih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endParaRPr lang="en-US" sz="16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 err="1">
                <a:solidFill>
                  <a:srgbClr val="6B801F"/>
                </a:solidFill>
              </a:rPr>
              <a:t>Nacionalni</a:t>
            </a:r>
            <a:r>
              <a:rPr lang="en-US" b="1" dirty="0">
                <a:solidFill>
                  <a:srgbClr val="6B801F"/>
                </a:solidFill>
              </a:rPr>
              <a:t> park Una</a:t>
            </a:r>
            <a:br>
              <a:rPr lang="en-US" b="1" dirty="0">
                <a:solidFill>
                  <a:srgbClr val="6B801F"/>
                </a:solidFill>
              </a:rPr>
            </a:br>
            <a:r>
              <a:rPr lang="en-US" b="1" dirty="0">
                <a:solidFill>
                  <a:srgbClr val="6B801F"/>
                </a:solidFill>
              </a:rPr>
              <a:t>(Bosna </a:t>
            </a:r>
            <a:r>
              <a:rPr lang="en-US" b="1" dirty="0" err="1">
                <a:solidFill>
                  <a:srgbClr val="6B801F"/>
                </a:solidFill>
              </a:rPr>
              <a:t>i</a:t>
            </a:r>
            <a:r>
              <a:rPr lang="en-US" b="1" dirty="0">
                <a:solidFill>
                  <a:srgbClr val="6B801F"/>
                </a:solidFill>
              </a:rPr>
              <a:t> Hercegovina)</a:t>
            </a:r>
            <a:endParaRPr lang="it-IT" sz="8000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C7561B-1C5E-C03B-5A5B-4C8521BF577F}"/>
              </a:ext>
            </a:extLst>
          </p:cNvPr>
          <p:cNvSpPr txBox="1"/>
          <p:nvPr/>
        </p:nvSpPr>
        <p:spPr>
          <a:xfrm>
            <a:off x="834190" y="6367615"/>
            <a:ext cx="13635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6B801F"/>
              </a:buClr>
            </a:pPr>
            <a:r>
              <a:rPr lang="en-US" sz="1600" b="1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npuna.com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7098F-BB35-EB78-45E7-97154C91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09" y="6416575"/>
            <a:ext cx="240633" cy="24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33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lnSpc>
            <a:spcPct val="125000"/>
          </a:lnSpc>
          <a:defRPr sz="1600" dirty="0" smtClean="0">
            <a:solidFill>
              <a:srgbClr val="6B801F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2310</Words>
  <Application>Microsoft Macintosh PowerPoint</Application>
  <PresentationFormat>Widescreen</PresentationFormat>
  <Paragraphs>200</Paragraphs>
  <Slides>36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Calibri</vt:lpstr>
      <vt:lpstr>Open sans</vt:lpstr>
      <vt:lpstr>Arial</vt:lpstr>
      <vt:lpstr>Open sans</vt:lpstr>
      <vt:lpstr>Office-téma</vt:lpstr>
      <vt:lpstr>Office-téma</vt:lpstr>
      <vt:lpstr>PowerPoint Presentation</vt:lpstr>
      <vt:lpstr>PowerPoint Presentation</vt:lpstr>
      <vt:lpstr>PowerPoint Presentation</vt:lpstr>
      <vt:lpstr>Što je održivi turizam?</vt:lpstr>
      <vt:lpstr>Elementi održivog turizma</vt:lpstr>
      <vt:lpstr>Važne značajke  održivog turizma</vt:lpstr>
      <vt:lpstr>Održivi turizam i održiva mobilnost</vt:lpstr>
      <vt:lpstr>Zašto održivi turizam?</vt:lpstr>
      <vt:lpstr>NAJBOLJA PRAKSA ODRŽIVOG TURIZMA 1</vt:lpstr>
      <vt:lpstr>NAJBOLJA PRAKSA ODRŽIVOG TURIZMA 2</vt:lpstr>
      <vt:lpstr>NAJBOLJA PRAKSA ODRŽIVOG TURIZMA 3</vt:lpstr>
      <vt:lpstr>PowerPoint Presentation</vt:lpstr>
      <vt:lpstr>Što je ekoturizam?</vt:lpstr>
      <vt:lpstr>Principi ekoturizma (TIES)</vt:lpstr>
      <vt:lpstr>Principi ekoturizma (TIES)</vt:lpstr>
      <vt:lpstr>Principi ekoturizma (TIES)</vt:lpstr>
      <vt:lpstr>Principi ekoturizma (TIES)</vt:lpstr>
      <vt:lpstr>Principi ekoturizma (TIES)</vt:lpstr>
      <vt:lpstr>Principi ekoturizma (TIES)</vt:lpstr>
      <vt:lpstr>Principi ekoturizma (TIES)</vt:lpstr>
      <vt:lpstr>Što je ekoturizam i zašto bismo trebali biti ekoturisti?</vt:lpstr>
      <vt:lpstr>NAJBOLJA PRAKSA EKOTURISTIČKIH DESTINACIJA 1</vt:lpstr>
      <vt:lpstr>NAJBOLJA PRAKSA EKOTURISTIČKIH DESTINACIJA 2</vt:lpstr>
      <vt:lpstr>NAJBOLJA PRAKSA EKOTURISTIČKIH DESTINACIJA 3</vt:lpstr>
      <vt:lpstr>NAJBOLJA PRAKSA EKOTURISTIČKIH DESTINACIJA 4</vt:lpstr>
      <vt:lpstr>PowerPoint Presentation</vt:lpstr>
      <vt:lpstr>Što je ekokulturni turizam?</vt:lpstr>
      <vt:lpstr>Ključni aspekti ekokulturnog turizma</vt:lpstr>
      <vt:lpstr>Ključne razlike (1)</vt:lpstr>
      <vt:lpstr>Ključne razlike (2)</vt:lpstr>
      <vt:lpstr>Ključne razlike (3)</vt:lpstr>
      <vt:lpstr>PRIMJERI PRAKSI EKOKULTURNOG TURIZMA U EUROPI 1</vt:lpstr>
      <vt:lpstr>PRIMJERI PRAKSI EKOKULTURNOG TURIZMA U EUROPI 2</vt:lpstr>
      <vt:lpstr>PRIMJERI PRAKSI EKOKULTURNOG TURIZMA U EUROPI 3</vt:lpstr>
      <vt:lpstr>PRIMJERI PRAKSI EKOKULTURNOG TURIZMA U EUROPI 4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STEFAN Sustainable Tourism:  Eco-Friendly Actions Network</dc:title>
  <dc:creator>María Celeste Clarembaux</dc:creator>
  <cp:lastModifiedBy>Symbol d.o.o.</cp:lastModifiedBy>
  <cp:revision>13</cp:revision>
  <dcterms:created xsi:type="dcterms:W3CDTF">2022-02-04T15:29:17Z</dcterms:created>
  <dcterms:modified xsi:type="dcterms:W3CDTF">2024-05-27T12:03:38Z</dcterms:modified>
</cp:coreProperties>
</file>