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48" r:id="rId1"/>
    <p:sldMasterId id="2147483660" r:id="rId2"/>
  </p:sldMasterIdLst>
  <p:notesMasterIdLst>
    <p:notesMasterId r:id="rId39"/>
  </p:notesMasterIdLst>
  <p:sldIdLst>
    <p:sldId id="355" r:id="rId3"/>
    <p:sldId id="356" r:id="rId4"/>
    <p:sldId id="269" r:id="rId5"/>
    <p:sldId id="337" r:id="rId6"/>
    <p:sldId id="358" r:id="rId7"/>
    <p:sldId id="359" r:id="rId8"/>
    <p:sldId id="360" r:id="rId9"/>
    <p:sldId id="361" r:id="rId10"/>
    <p:sldId id="362" r:id="rId11"/>
    <p:sldId id="363" r:id="rId12"/>
    <p:sldId id="364" r:id="rId13"/>
    <p:sldId id="357" r:id="rId14"/>
    <p:sldId id="365" r:id="rId15"/>
    <p:sldId id="366" r:id="rId16"/>
    <p:sldId id="367" r:id="rId17"/>
    <p:sldId id="368" r:id="rId18"/>
    <p:sldId id="369" r:id="rId19"/>
    <p:sldId id="370" r:id="rId20"/>
    <p:sldId id="371" r:id="rId21"/>
    <p:sldId id="372" r:id="rId22"/>
    <p:sldId id="373" r:id="rId23"/>
    <p:sldId id="374" r:id="rId24"/>
    <p:sldId id="375" r:id="rId25"/>
    <p:sldId id="376" r:id="rId26"/>
    <p:sldId id="377" r:id="rId27"/>
    <p:sldId id="324" r:id="rId28"/>
    <p:sldId id="378" r:id="rId29"/>
    <p:sldId id="379" r:id="rId30"/>
    <p:sldId id="380" r:id="rId31"/>
    <p:sldId id="381" r:id="rId32"/>
    <p:sldId id="382" r:id="rId33"/>
    <p:sldId id="383" r:id="rId34"/>
    <p:sldId id="384" r:id="rId35"/>
    <p:sldId id="385" r:id="rId36"/>
    <p:sldId id="386" r:id="rId37"/>
    <p:sldId id="323" r:id="rId38"/>
  </p:sldIdLst>
  <p:sldSz cx="12192000" cy="6858000"/>
  <p:notesSz cx="6858000" cy="9144000"/>
  <p:embeddedFontLs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Open sans" panose="020B0606030504020204" pitchFamily="34" charset="0"/>
      <p:regular r:id="rId44"/>
      <p:bold r:id="rId45"/>
      <p:italic r:id="rId46"/>
      <p:boldItalic r:id="rId47"/>
    </p:embeddedFont>
    <p:embeddedFont>
      <p:font typeface="Open sans" panose="020B0606030504020204" pitchFamily="3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9" roundtripDataSignature="AMtx7mid/cii7LtE8AIY6XXCR3T4DMF3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801F"/>
    <a:srgbClr val="D6F248"/>
    <a:srgbClr val="97B02E"/>
    <a:srgbClr val="B9D33C"/>
    <a:srgbClr val="2EA6BA"/>
    <a:srgbClr val="197A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56A09BA-BEC7-42FB-8718-FAAB28B3199A}">
  <a:tblStyle styleId="{C56A09BA-BEC7-42FB-8718-FAAB28B3199A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4472C4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4472C4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92" autoAdjust="0"/>
    <p:restoredTop sz="94694" autoAdjust="0"/>
  </p:normalViewPr>
  <p:slideViewPr>
    <p:cSldViewPr snapToGrid="0" snapToObjects="1" showGuides="1">
      <p:cViewPr varScale="1">
        <p:scale>
          <a:sx n="109" d="100"/>
          <a:sy n="109" d="100"/>
        </p:scale>
        <p:origin x="192" y="4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46" d="100"/>
          <a:sy n="146" d="100"/>
        </p:scale>
        <p:origin x="459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79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82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5.fntdata"/><Relationship Id="rId8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4.fntdata"/><Relationship Id="rId8" Type="http://schemas.openxmlformats.org/officeDocument/2006/relationships/slide" Target="slides/slide6.xml"/><Relationship Id="rId80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7.fntdata"/><Relationship Id="rId20" Type="http://schemas.openxmlformats.org/officeDocument/2006/relationships/slide" Target="slides/slide18.xml"/><Relationship Id="rId41" Type="http://schemas.openxmlformats.org/officeDocument/2006/relationships/font" Target="fonts/font2.fntdata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3" name="Google Shape;24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27155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0" name="Google Shape;13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24515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56" name="Google Shape;856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6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6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6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64"/>
          <p:cNvSpPr txBox="1">
            <a:spLocks noGrp="1"/>
          </p:cNvSpPr>
          <p:nvPr>
            <p:ph type="sldNum" idx="12"/>
          </p:nvPr>
        </p:nvSpPr>
        <p:spPr>
          <a:xfrm>
            <a:off x="519248" y="5959356"/>
            <a:ext cx="1357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" type="title">
  <p:cSld name="TITL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41" name="Google Shape;41;p7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zakaszfejléc" type="secHead">
  <p:cSld name="SECTION_HEAD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6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ak cím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9" name="Google Shape;59;p7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Üres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talomrész képaláírással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7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7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9" name="Google Shape;69;p7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7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7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függőleges szöveg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7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7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76" name="Google Shape;76;p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7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BE41926-AB48-230C-16A0-D327D3F986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6449" b="25234"/>
          <a:stretch/>
        </p:blipFill>
        <p:spPr>
          <a:xfrm>
            <a:off x="135586" y="5891114"/>
            <a:ext cx="1741765" cy="8415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üggőleges cím és szöveg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7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7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7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7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zakaszfejléc" type="secHead">
  <p:cSld name="SECTION_HEADER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6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6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6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F248"/>
            </a:gs>
            <a:gs pos="99000">
              <a:srgbClr val="97B02E"/>
            </a:gs>
            <a:gs pos="47000">
              <a:srgbClr val="B9D33C"/>
            </a:gs>
          </a:gsLst>
          <a:lin ang="5400000" scaled="1"/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5" r:id="rId4"/>
    <p:sldLayoutId id="2147483656" r:id="rId5"/>
    <p:sldLayoutId id="2147483657" r:id="rId6"/>
    <p:sldLayoutId id="2147483658" r:id="rId7"/>
    <p:sldLayoutId id="2147483659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F248"/>
            </a:gs>
            <a:gs pos="99000">
              <a:srgbClr val="97B02E"/>
            </a:gs>
            <a:gs pos="47000">
              <a:srgbClr val="B9D33C"/>
            </a:gs>
          </a:gsLst>
          <a:lin ang="5400000" scaled="1"/>
          <a:tileRect/>
        </a:gra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87" name="Google Shape;87;p6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8" name="Google Shape;88;p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6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K48IsUdUKUs&amp;t=11s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yT-zMS70ekk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een hill with windmills and buildings&#10;&#10;Description automatically generated">
            <a:extLst>
              <a:ext uri="{FF2B5EF4-FFF2-40B4-BE49-F238E27FC236}">
                <a16:creationId xmlns:a16="http://schemas.microsoft.com/office/drawing/2014/main" id="{2442DD9F-C514-D002-4D54-458755B7F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9533" cy="685938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6BBB7-43A3-DB4B-0E65-F4994B8AFA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1</a:t>
            </a:fld>
            <a:endParaRPr lang="it-IT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3C32A99B-8D78-5B72-7C21-FD4B5EC4AB62}"/>
              </a:ext>
            </a:extLst>
          </p:cNvPr>
          <p:cNvSpPr txBox="1">
            <a:spLocks/>
          </p:cNvSpPr>
          <p:nvPr/>
        </p:nvSpPr>
        <p:spPr>
          <a:xfrm>
            <a:off x="557047" y="501159"/>
            <a:ext cx="6600497" cy="998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2400" b="1" dirty="0">
                <a:solidFill>
                  <a:schemeClr val="bg1"/>
                </a:solidFill>
              </a:rPr>
              <a:t>MODUL 1 | </a:t>
            </a:r>
            <a:r>
              <a:rPr lang="en-GB" sz="2400" i="0" u="none" strike="noStrike" cap="none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Uvod</a:t>
            </a:r>
            <a:r>
              <a:rPr lang="en-GB" sz="2400" i="0" u="none" strike="noStrike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u </a:t>
            </a:r>
            <a:r>
              <a:rPr lang="en-GB" sz="2400" i="0" u="none" strike="noStrike" cap="none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turističke</a:t>
            </a:r>
            <a:r>
              <a:rPr lang="en-GB" sz="2400" i="0" u="none" strike="noStrike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GB" sz="2400" i="0" u="none" strike="noStrike" cap="none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pristupe</a:t>
            </a:r>
            <a:r>
              <a:rPr lang="en-GB" sz="2400" i="0" u="none" strike="noStrike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i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koncepte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AB9F096F-451D-FDEB-56CB-35B04D3F37CC}"/>
              </a:ext>
            </a:extLst>
          </p:cNvPr>
          <p:cNvSpPr txBox="1">
            <a:spLocks/>
          </p:cNvSpPr>
          <p:nvPr/>
        </p:nvSpPr>
        <p:spPr>
          <a:xfrm>
            <a:off x="557048" y="1499916"/>
            <a:ext cx="6526924" cy="3040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4800" b="1" i="0" u="none" strike="noStrike" cap="none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Održivi</a:t>
            </a:r>
            <a:r>
              <a:rPr lang="en-GB" sz="4800" b="1" i="0" u="none" strike="noStrike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GB" sz="4800" b="1" i="0" u="none" strike="noStrike" cap="none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turizam</a:t>
            </a:r>
            <a:r>
              <a:rPr lang="en-GB" sz="4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sz="48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ekoturizam</a:t>
            </a:r>
            <a:r>
              <a:rPr lang="en-GB" sz="4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br>
              <a:rPr lang="en-GB" sz="4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48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eko-kulturni</a:t>
            </a:r>
            <a:endParaRPr lang="en-GB" sz="48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GB" sz="4800" b="1" i="0" u="none" strike="noStrike" cap="none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turizam</a:t>
            </a:r>
            <a:endParaRPr lang="en-GB" sz="4800" b="1" i="0" u="none" strike="noStrike" cap="none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242E4B56-5D02-93F2-CE64-F26144770F34}"/>
              </a:ext>
            </a:extLst>
          </p:cNvPr>
          <p:cNvSpPr txBox="1">
            <a:spLocks/>
          </p:cNvSpPr>
          <p:nvPr/>
        </p:nvSpPr>
        <p:spPr>
          <a:xfrm>
            <a:off x="557048" y="5778828"/>
            <a:ext cx="2743200" cy="790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GB" sz="1400" b="1" dirty="0">
                <a:solidFill>
                  <a:schemeClr val="bg1"/>
                </a:solidFill>
              </a:rPr>
              <a:t>Gianluca </a:t>
            </a:r>
            <a:r>
              <a:rPr lang="en-GB" sz="1400" b="1" dirty="0" err="1">
                <a:solidFill>
                  <a:schemeClr val="bg1"/>
                </a:solidFill>
              </a:rPr>
              <a:t>Sarti</a:t>
            </a:r>
            <a:endParaRPr lang="en-GB" sz="1400" b="1" dirty="0">
              <a:solidFill>
                <a:schemeClr val="bg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GB" sz="1400" b="1" dirty="0">
                <a:solidFill>
                  <a:schemeClr val="bg1"/>
                </a:solidFill>
              </a:rPr>
              <a:t>Maria Celeste </a:t>
            </a:r>
            <a:r>
              <a:rPr lang="en-GB" sz="1400" b="1" dirty="0" err="1">
                <a:solidFill>
                  <a:schemeClr val="bg1"/>
                </a:solidFill>
              </a:rPr>
              <a:t>Clarembaux</a:t>
            </a:r>
            <a:endParaRPr lang="it-IT" sz="1400" dirty="0">
              <a:solidFill>
                <a:schemeClr val="bg1"/>
              </a:solidFill>
            </a:endParaRPr>
          </a:p>
        </p:txBody>
      </p:sp>
      <p:pic>
        <p:nvPicPr>
          <p:cNvPr id="14" name="Picture 13" descr="A black and white photo of a flag&#10;&#10;Description automatically generated">
            <a:extLst>
              <a:ext uri="{FF2B5EF4-FFF2-40B4-BE49-F238E27FC236}">
                <a16:creationId xmlns:a16="http://schemas.microsoft.com/office/drawing/2014/main" id="{268004BD-2B62-FE31-79CD-3D1DC97505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9509" y="574731"/>
            <a:ext cx="3105443" cy="121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674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E8A79BB5-BEF4-EE32-C64D-0F16E203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410" y="342905"/>
            <a:ext cx="9063789" cy="471424"/>
          </a:xfrm>
        </p:spPr>
        <p:txBody>
          <a:bodyPr wrap="square" anchor="ctr">
            <a:normAutofit/>
          </a:bodyPr>
          <a:lstStyle/>
          <a:p>
            <a:r>
              <a:rPr lang="en-US" sz="2000" b="1" dirty="0">
                <a:solidFill>
                  <a:srgbClr val="6B801F"/>
                </a:solidFill>
              </a:rPr>
              <a:t>NAJBOLJA PRAKSA ODRŽIVOG TURIZMA 2</a:t>
            </a:r>
            <a:endParaRPr lang="it-IT" b="1" dirty="0">
              <a:solidFill>
                <a:srgbClr val="6B801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12C585-FC5C-4C66-C9BD-25D2AC86BE9B}"/>
              </a:ext>
            </a:extLst>
          </p:cNvPr>
          <p:cNvSpPr txBox="1"/>
          <p:nvPr/>
        </p:nvSpPr>
        <p:spPr>
          <a:xfrm>
            <a:off x="537410" y="1704609"/>
            <a:ext cx="7226970" cy="41403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Nacionalni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park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Hohe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Tauern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najveći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je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nacionalni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park u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Austriji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poznat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po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svojim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spektakularnim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alpskim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krajolicima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raznolikim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ekosustavima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Park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promovira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održivi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turizam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putem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inicijativa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poput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certifikata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"Tauern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Zeichen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", koji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odaje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priznanje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tvrtkama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koje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pridržavaju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strogih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kriterija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zaštite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okoliša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društvene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održivosti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Posjetitelji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mogu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sudjelovati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ekološkim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aktivnostima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poput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planinarenja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biciklizma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učenja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naporima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parka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očuvanju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okoliša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3" name="Titolo 4">
            <a:extLst>
              <a:ext uri="{FF2B5EF4-FFF2-40B4-BE49-F238E27FC236}">
                <a16:creationId xmlns:a16="http://schemas.microsoft.com/office/drawing/2014/main" id="{5D75ADC9-C257-4D3D-CCC6-96654105F3C0}"/>
              </a:ext>
            </a:extLst>
          </p:cNvPr>
          <p:cNvSpPr txBox="1">
            <a:spLocks/>
          </p:cNvSpPr>
          <p:nvPr/>
        </p:nvSpPr>
        <p:spPr>
          <a:xfrm>
            <a:off x="537410" y="726041"/>
            <a:ext cx="11806990" cy="945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dirty="0" err="1">
                <a:solidFill>
                  <a:srgbClr val="6B801F"/>
                </a:solidFill>
              </a:rPr>
              <a:t>Nacionalni</a:t>
            </a:r>
            <a:r>
              <a:rPr lang="en-US" b="1" dirty="0">
                <a:solidFill>
                  <a:srgbClr val="6B801F"/>
                </a:solidFill>
              </a:rPr>
              <a:t> park </a:t>
            </a:r>
            <a:r>
              <a:rPr lang="en-US" b="1" dirty="0" err="1">
                <a:solidFill>
                  <a:srgbClr val="6B801F"/>
                </a:solidFill>
              </a:rPr>
              <a:t>Hohe</a:t>
            </a:r>
            <a:r>
              <a:rPr lang="en-US" b="1" dirty="0">
                <a:solidFill>
                  <a:srgbClr val="6B801F"/>
                </a:solidFill>
              </a:rPr>
              <a:t> Tauern (</a:t>
            </a:r>
            <a:r>
              <a:rPr lang="en-US" b="1" dirty="0" err="1">
                <a:solidFill>
                  <a:srgbClr val="6B801F"/>
                </a:solidFill>
              </a:rPr>
              <a:t>Austrija</a:t>
            </a:r>
            <a:r>
              <a:rPr lang="en-US" b="1" dirty="0">
                <a:solidFill>
                  <a:srgbClr val="6B801F"/>
                </a:solidFill>
              </a:rPr>
              <a:t>)</a:t>
            </a:r>
            <a:endParaRPr lang="it-IT" sz="8000" b="1" dirty="0">
              <a:solidFill>
                <a:srgbClr val="6B801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C7561B-1C5E-C03B-5A5B-4C8521BF577F}"/>
              </a:ext>
            </a:extLst>
          </p:cNvPr>
          <p:cNvSpPr txBox="1"/>
          <p:nvPr/>
        </p:nvSpPr>
        <p:spPr>
          <a:xfrm>
            <a:off x="834189" y="6367615"/>
            <a:ext cx="348915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6B801F"/>
              </a:buClr>
            </a:pPr>
            <a:r>
              <a:rPr lang="it-IT" sz="16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www.nationalpark.at</a:t>
            </a:r>
            <a:endParaRPr lang="en-US" sz="1600" b="1" noProof="1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C7098F-BB35-EB78-45E7-97154C913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409" y="6416575"/>
            <a:ext cx="240633" cy="240633"/>
          </a:xfrm>
          <a:prstGeom prst="rect">
            <a:avLst/>
          </a:prstGeom>
        </p:spPr>
      </p:pic>
      <p:pic>
        <p:nvPicPr>
          <p:cNvPr id="8" name="Picture 7" descr="A group of mountains with black background&#10;&#10;Description automatically generated">
            <a:extLst>
              <a:ext uri="{FF2B5EF4-FFF2-40B4-BE49-F238E27FC236}">
                <a16:creationId xmlns:a16="http://schemas.microsoft.com/office/drawing/2014/main" id="{402D4C02-F98C-BD7A-568B-50018D6C9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4106" y="986588"/>
            <a:ext cx="4597894" cy="5871411"/>
          </a:xfrm>
          <a:prstGeom prst="rect">
            <a:avLst/>
          </a:prstGeom>
        </p:spPr>
      </p:pic>
      <p:pic>
        <p:nvPicPr>
          <p:cNvPr id="10" name="Picture 9" descr="A hot air balloon with a black background&#10;&#10;Description automatically generated">
            <a:extLst>
              <a:ext uri="{FF2B5EF4-FFF2-40B4-BE49-F238E27FC236}">
                <a16:creationId xmlns:a16="http://schemas.microsoft.com/office/drawing/2014/main" id="{BD09839F-53A8-31E4-DA60-AC78F85B74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0758" y="1215325"/>
            <a:ext cx="4408811" cy="378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903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E8A79BB5-BEF4-EE32-C64D-0F16E203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410" y="342905"/>
            <a:ext cx="9063789" cy="471424"/>
          </a:xfrm>
        </p:spPr>
        <p:txBody>
          <a:bodyPr wrap="square" anchor="ctr">
            <a:normAutofit/>
          </a:bodyPr>
          <a:lstStyle/>
          <a:p>
            <a:r>
              <a:rPr lang="en-US" sz="2000" b="1" dirty="0">
                <a:solidFill>
                  <a:srgbClr val="6B801F"/>
                </a:solidFill>
              </a:rPr>
              <a:t>NAJBOLJA PRAKSA ODRŽIVOG TURIZMA 3</a:t>
            </a:r>
            <a:endParaRPr lang="it-IT" b="1" dirty="0">
              <a:solidFill>
                <a:srgbClr val="6B801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12C585-FC5C-4C66-C9BD-25D2AC86BE9B}"/>
              </a:ext>
            </a:extLst>
          </p:cNvPr>
          <p:cNvSpPr txBox="1"/>
          <p:nvPr/>
        </p:nvSpPr>
        <p:spPr>
          <a:xfrm>
            <a:off x="537410" y="1770760"/>
            <a:ext cx="7226970" cy="2832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Sóller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je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slikoviti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gradić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planinama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Serra de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Tramuntana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Mallorci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promovira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održive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prakse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turizma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unutrašnjosti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Grad je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implementirao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strategiju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održivog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turizma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koja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uključuje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promociju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lokalnih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proizvoda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podržavanje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ekološki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prihvatljivih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smještaja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poticanje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posjetitelja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da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istražuju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područje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pješice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ili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biciklom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it-IT" sz="2000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itolo 4">
            <a:extLst>
              <a:ext uri="{FF2B5EF4-FFF2-40B4-BE49-F238E27FC236}">
                <a16:creationId xmlns:a16="http://schemas.microsoft.com/office/drawing/2014/main" id="{5D75ADC9-C257-4D3D-CCC6-96654105F3C0}"/>
              </a:ext>
            </a:extLst>
          </p:cNvPr>
          <p:cNvSpPr txBox="1">
            <a:spLocks/>
          </p:cNvSpPr>
          <p:nvPr/>
        </p:nvSpPr>
        <p:spPr>
          <a:xfrm>
            <a:off x="537410" y="726041"/>
            <a:ext cx="11806990" cy="945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dirty="0" err="1">
                <a:solidFill>
                  <a:srgbClr val="6B801F"/>
                </a:solidFill>
              </a:rPr>
              <a:t>S</a:t>
            </a:r>
            <a:r>
              <a:rPr lang="en-US" sz="44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ó</a:t>
            </a:r>
            <a:r>
              <a:rPr lang="en-US" b="1" dirty="0" err="1">
                <a:solidFill>
                  <a:srgbClr val="6B801F"/>
                </a:solidFill>
              </a:rPr>
              <a:t>ller</a:t>
            </a:r>
            <a:r>
              <a:rPr lang="en-US" b="1" dirty="0">
                <a:solidFill>
                  <a:srgbClr val="6B801F"/>
                </a:solidFill>
              </a:rPr>
              <a:t>, Mallorca (</a:t>
            </a:r>
            <a:r>
              <a:rPr lang="en-US" b="1" dirty="0" err="1">
                <a:solidFill>
                  <a:srgbClr val="6B801F"/>
                </a:solidFill>
              </a:rPr>
              <a:t>Španjolska</a:t>
            </a:r>
            <a:r>
              <a:rPr lang="en-US" b="1" dirty="0">
                <a:solidFill>
                  <a:srgbClr val="6B801F"/>
                </a:solidFill>
              </a:rPr>
              <a:t>)</a:t>
            </a:r>
            <a:endParaRPr lang="it-IT" sz="8000" b="1" dirty="0">
              <a:solidFill>
                <a:srgbClr val="6B801F"/>
              </a:solidFill>
            </a:endParaRPr>
          </a:p>
        </p:txBody>
      </p:sp>
      <p:pic>
        <p:nvPicPr>
          <p:cNvPr id="8" name="Picture 7" descr="A group of mountains with black background&#10;&#10;Description automatically generated">
            <a:extLst>
              <a:ext uri="{FF2B5EF4-FFF2-40B4-BE49-F238E27FC236}">
                <a16:creationId xmlns:a16="http://schemas.microsoft.com/office/drawing/2014/main" id="{402D4C02-F98C-BD7A-568B-50018D6C9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4106" y="986588"/>
            <a:ext cx="4597894" cy="5871411"/>
          </a:xfrm>
          <a:prstGeom prst="rect">
            <a:avLst/>
          </a:prstGeom>
        </p:spPr>
      </p:pic>
      <p:pic>
        <p:nvPicPr>
          <p:cNvPr id="7" name="Picture 6" descr="A kite with strings on a black background&#10;&#10;Description automatically generated">
            <a:extLst>
              <a:ext uri="{FF2B5EF4-FFF2-40B4-BE49-F238E27FC236}">
                <a16:creationId xmlns:a16="http://schemas.microsoft.com/office/drawing/2014/main" id="{3BDD1C35-A951-F719-EB13-7B7FA33AF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6550" y="-132171"/>
            <a:ext cx="4381698" cy="559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236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artoon of a bridge and windmills&#10;&#10;Description automatically generated">
            <a:extLst>
              <a:ext uri="{FF2B5EF4-FFF2-40B4-BE49-F238E27FC236}">
                <a16:creationId xmlns:a16="http://schemas.microsoft.com/office/drawing/2014/main" id="{D0A77E7B-2648-FC64-4C64-BC320720D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E91CB14B-110D-7F5E-AA40-2D6E53C8FE0B}"/>
              </a:ext>
            </a:extLst>
          </p:cNvPr>
          <p:cNvSpPr txBox="1">
            <a:spLocks/>
          </p:cNvSpPr>
          <p:nvPr/>
        </p:nvSpPr>
        <p:spPr>
          <a:xfrm>
            <a:off x="359583" y="109928"/>
            <a:ext cx="1695345" cy="3187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20000" b="1" i="0" u="none" strike="noStrike" cap="none" dirty="0">
                <a:solidFill>
                  <a:srgbClr val="2EA6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2</a:t>
            </a: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5CB8CB58-17C3-3DBC-1748-C70406172830}"/>
              </a:ext>
            </a:extLst>
          </p:cNvPr>
          <p:cNvSpPr txBox="1">
            <a:spLocks/>
          </p:cNvSpPr>
          <p:nvPr/>
        </p:nvSpPr>
        <p:spPr>
          <a:xfrm>
            <a:off x="702514" y="1777350"/>
            <a:ext cx="5276255" cy="3040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6600" b="1" i="0" u="none" strike="noStrike" cap="none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Ekoturizam</a:t>
            </a:r>
            <a:endParaRPr lang="en-GB" sz="6600" b="1" i="0" u="none" strike="noStrike" cap="none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pic>
        <p:nvPicPr>
          <p:cNvPr id="9" name="Google Shape;137;p4">
            <a:extLst>
              <a:ext uri="{FF2B5EF4-FFF2-40B4-BE49-F238E27FC236}">
                <a16:creationId xmlns:a16="http://schemas.microsoft.com/office/drawing/2014/main" id="{80964BD5-7780-4F2A-0294-A1022A81CDD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9018" y="5853723"/>
            <a:ext cx="685189" cy="6851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1445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E8A79BB5-BEF4-EE32-C64D-0F16E203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411" y="365125"/>
            <a:ext cx="8317831" cy="1325563"/>
          </a:xfrm>
        </p:spPr>
        <p:txBody>
          <a:bodyPr wrap="square" anchor="ctr">
            <a:normAutofit/>
          </a:bodyPr>
          <a:lstStyle/>
          <a:p>
            <a:r>
              <a:rPr lang="en-US" b="1" dirty="0" err="1">
                <a:solidFill>
                  <a:srgbClr val="6B801F"/>
                </a:solidFill>
              </a:rPr>
              <a:t>Što</a:t>
            </a:r>
            <a:r>
              <a:rPr lang="en-US" b="1" dirty="0">
                <a:solidFill>
                  <a:srgbClr val="6B801F"/>
                </a:solidFill>
              </a:rPr>
              <a:t> je </a:t>
            </a:r>
            <a:r>
              <a:rPr lang="en-US" b="1" dirty="0" err="1">
                <a:solidFill>
                  <a:srgbClr val="6B801F"/>
                </a:solidFill>
              </a:rPr>
              <a:t>ekoturizam</a:t>
            </a:r>
            <a:r>
              <a:rPr lang="en-US" b="1" dirty="0">
                <a:solidFill>
                  <a:srgbClr val="6B801F"/>
                </a:solidFill>
              </a:rPr>
              <a:t>?</a:t>
            </a:r>
            <a:endParaRPr lang="it-IT" b="1" dirty="0">
              <a:solidFill>
                <a:srgbClr val="6B801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89EABB-D450-D63C-2572-84947838FB7A}"/>
              </a:ext>
            </a:extLst>
          </p:cNvPr>
          <p:cNvSpPr txBox="1"/>
          <p:nvPr/>
        </p:nvSpPr>
        <p:spPr>
          <a:xfrm>
            <a:off x="537411" y="1489147"/>
            <a:ext cx="8117305" cy="2820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  <a:spcAft>
                <a:spcPts val="600"/>
              </a:spcAft>
            </a:pPr>
            <a:r>
              <a:rPr lang="en-US" sz="28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Ekoturizam</a:t>
            </a:r>
            <a:r>
              <a:rPr lang="en-US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je </a:t>
            </a:r>
            <a:r>
              <a:rPr lang="en-US" sz="28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odgovorno</a:t>
            </a:r>
            <a:r>
              <a:rPr lang="en-US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putovanje</a:t>
            </a:r>
            <a:r>
              <a:rPr lang="en-US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 </a:t>
            </a:r>
            <a:r>
              <a:rPr lang="en-US" sz="28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prirodna</a:t>
            </a:r>
            <a:r>
              <a:rPr lang="en-US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područja</a:t>
            </a:r>
            <a:r>
              <a:rPr lang="en-US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koje</a:t>
            </a:r>
            <a:r>
              <a:rPr lang="en-US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čuva</a:t>
            </a:r>
            <a:r>
              <a:rPr lang="en-US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okoliš</a:t>
            </a:r>
            <a:r>
              <a:rPr lang="en-US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poboljšava</a:t>
            </a:r>
            <a:r>
              <a:rPr lang="en-US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kvalitetu</a:t>
            </a:r>
            <a:r>
              <a:rPr lang="en-US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života</a:t>
            </a:r>
            <a:r>
              <a:rPr lang="en-US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lokalnog</a:t>
            </a:r>
            <a:r>
              <a:rPr lang="en-US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stanovništva</a:t>
            </a:r>
            <a:r>
              <a:rPr lang="en-US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		</a:t>
            </a:r>
            <a:r>
              <a: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lang="en-US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Međunarodno</a:t>
            </a: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društvo</a:t>
            </a: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za </a:t>
            </a:r>
            <a:r>
              <a:rPr lang="en-US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ekoturizam</a:t>
            </a: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(TIES)</a:t>
            </a:r>
            <a:endParaRPr lang="en-US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B230E0-F153-A853-1B73-9F4133910CCF}"/>
              </a:ext>
            </a:extLst>
          </p:cNvPr>
          <p:cNvSpPr txBox="1"/>
          <p:nvPr/>
        </p:nvSpPr>
        <p:spPr>
          <a:xfrm>
            <a:off x="537411" y="4371979"/>
            <a:ext cx="8229600" cy="2142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8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Oblik</a:t>
            </a:r>
            <a:r>
              <a:rPr lang="en-US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održivog</a:t>
            </a:r>
            <a:r>
              <a:rPr lang="en-US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turizma</a:t>
            </a:r>
            <a:r>
              <a:rPr lang="en-US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koji </a:t>
            </a:r>
            <a:r>
              <a:rPr lang="en-US" sz="18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aktivno</a:t>
            </a:r>
            <a:r>
              <a:rPr lang="en-US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doprinosi</a:t>
            </a:r>
            <a:r>
              <a:rPr lang="en-US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zaštiti</a:t>
            </a:r>
            <a:r>
              <a:rPr lang="en-US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prirodne</a:t>
            </a:r>
            <a:r>
              <a:rPr lang="en-US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kulturne</a:t>
            </a:r>
            <a:r>
              <a:rPr lang="en-US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baštine</a:t>
            </a:r>
            <a:r>
              <a:rPr lang="en-US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</a:t>
            </a:r>
            <a:r>
              <a:rPr lang="en-US" sz="18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uključuje</a:t>
            </a:r>
            <a:r>
              <a:rPr lang="en-US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lokalne</a:t>
            </a:r>
            <a:r>
              <a:rPr lang="en-US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autohtone</a:t>
            </a:r>
            <a:r>
              <a:rPr lang="en-US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zajednice</a:t>
            </a:r>
            <a:r>
              <a:rPr lang="en-US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 </a:t>
            </a:r>
            <a:r>
              <a:rPr lang="en-US" sz="18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planiranje</a:t>
            </a:r>
            <a:r>
              <a:rPr lang="en-US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8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razvoj</a:t>
            </a:r>
            <a:r>
              <a:rPr lang="en-US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aktivnosti</a:t>
            </a:r>
            <a:r>
              <a:rPr lang="en-US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8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doprinosi</a:t>
            </a:r>
            <a:r>
              <a:rPr lang="en-US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njihovom</a:t>
            </a:r>
            <a:r>
              <a:rPr lang="en-US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prosperitetu</a:t>
            </a:r>
            <a:r>
              <a:rPr lang="en-US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8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objašnjava</a:t>
            </a:r>
            <a:r>
              <a:rPr lang="en-US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posjetitelju</a:t>
            </a:r>
            <a:r>
              <a:rPr lang="en-US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važnost</a:t>
            </a:r>
            <a:r>
              <a:rPr lang="en-US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prirodnog</a:t>
            </a:r>
            <a:r>
              <a:rPr lang="en-US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kulturnog</a:t>
            </a:r>
            <a:r>
              <a:rPr lang="en-US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bogatstva</a:t>
            </a:r>
            <a:r>
              <a:rPr lang="en-US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</a:t>
            </a:r>
            <a:r>
              <a:rPr lang="en-US" sz="18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prikladan</a:t>
            </a:r>
            <a:r>
              <a:rPr lang="en-US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je za </a:t>
            </a:r>
            <a:r>
              <a:rPr lang="en-US" sz="18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nezavisne</a:t>
            </a:r>
            <a:r>
              <a:rPr lang="en-US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putnike</a:t>
            </a:r>
            <a:r>
              <a:rPr lang="en-US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kao</a:t>
            </a:r>
            <a:r>
              <a:rPr lang="en-US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 za </a:t>
            </a:r>
            <a:r>
              <a:rPr lang="en-US" sz="18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organizirane</a:t>
            </a:r>
            <a:r>
              <a:rPr lang="en-US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izlete</a:t>
            </a:r>
            <a:r>
              <a:rPr lang="en-US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malih</a:t>
            </a:r>
            <a:r>
              <a:rPr lang="en-US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grupa</a:t>
            </a:r>
            <a:r>
              <a:rPr lang="en-US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>
              <a:lnSpc>
                <a:spcPct val="125000"/>
              </a:lnSpc>
            </a:pPr>
            <a:r>
              <a:rPr lang="en-US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		</a:t>
            </a: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Program </a:t>
            </a:r>
            <a:r>
              <a:rPr lang="en-US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Ujedinjenih</a:t>
            </a: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naroda</a:t>
            </a: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za </a:t>
            </a:r>
            <a:r>
              <a:rPr lang="en-US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okoliš</a:t>
            </a: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(UNEP) </a:t>
            </a:r>
            <a:endParaRPr lang="en-US" sz="9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 descr="A person wearing a yellow shirt and hat&#10;&#10;Description automatically generated">
            <a:extLst>
              <a:ext uri="{FF2B5EF4-FFF2-40B4-BE49-F238E27FC236}">
                <a16:creationId xmlns:a16="http://schemas.microsoft.com/office/drawing/2014/main" id="{8784CC99-C395-65CF-C1B2-F34057EB7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8106" y="2101516"/>
            <a:ext cx="2551536" cy="513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44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E8A79BB5-BEF4-EE32-C64D-0F16E203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411" y="365125"/>
            <a:ext cx="9160042" cy="1325563"/>
          </a:xfrm>
        </p:spPr>
        <p:txBody>
          <a:bodyPr wrap="square" anchor="ctr">
            <a:normAutofit/>
          </a:bodyPr>
          <a:lstStyle/>
          <a:p>
            <a:r>
              <a:rPr lang="en-US" b="1" dirty="0" err="1">
                <a:solidFill>
                  <a:srgbClr val="6B801F"/>
                </a:solidFill>
              </a:rPr>
              <a:t>Principi</a:t>
            </a:r>
            <a:r>
              <a:rPr lang="en-US" b="1" dirty="0">
                <a:solidFill>
                  <a:srgbClr val="6B801F"/>
                </a:solidFill>
              </a:rPr>
              <a:t> </a:t>
            </a:r>
            <a:r>
              <a:rPr lang="en-US" b="1" dirty="0" err="1">
                <a:solidFill>
                  <a:srgbClr val="6B801F"/>
                </a:solidFill>
              </a:rPr>
              <a:t>ekoturizma</a:t>
            </a:r>
            <a:r>
              <a:rPr lang="en-US" b="1" dirty="0">
                <a:solidFill>
                  <a:srgbClr val="6B801F"/>
                </a:solidFill>
              </a:rPr>
              <a:t> (TIES)</a:t>
            </a:r>
            <a:endParaRPr lang="it-IT" b="1" dirty="0">
              <a:solidFill>
                <a:srgbClr val="6B801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DFD2D-3C19-CC00-2F6D-D3F743B39A3B}"/>
              </a:ext>
            </a:extLst>
          </p:cNvPr>
          <p:cNvSpPr txBox="1"/>
          <p:nvPr/>
        </p:nvSpPr>
        <p:spPr>
          <a:xfrm>
            <a:off x="537411" y="2686144"/>
            <a:ext cx="2438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Smanjiti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utjecaj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turizma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okoliš</a:t>
            </a:r>
            <a:endParaRPr lang="en-US" sz="1800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4166CC-7A8F-A966-3D66-EE1E9AC01306}"/>
              </a:ext>
            </a:extLst>
          </p:cNvPr>
          <p:cNvSpPr txBox="1"/>
          <p:nvPr/>
        </p:nvSpPr>
        <p:spPr>
          <a:xfrm>
            <a:off x="4339389" y="2686144"/>
            <a:ext cx="28875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Povećati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svijest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poštovanje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prema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okolišu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kulturi</a:t>
            </a:r>
            <a:endParaRPr lang="en-US" sz="1800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15D187-70DE-B9A0-CAE0-24570D28ECD9}"/>
              </a:ext>
            </a:extLst>
          </p:cNvPr>
          <p:cNvSpPr txBox="1"/>
          <p:nvPr/>
        </p:nvSpPr>
        <p:spPr>
          <a:xfrm>
            <a:off x="8197515" y="2686144"/>
            <a:ext cx="28875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Osigurati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pozitivno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iskustvo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kako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za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posjetitelje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tako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za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domaćine</a:t>
            </a:r>
            <a:endParaRPr lang="en-US" sz="1800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F21582-17D4-065C-565A-9DF318B98410}"/>
              </a:ext>
            </a:extLst>
          </p:cNvPr>
          <p:cNvSpPr txBox="1"/>
          <p:nvPr/>
        </p:nvSpPr>
        <p:spPr>
          <a:xfrm>
            <a:off x="537411" y="5148607"/>
            <a:ext cx="2438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Osigurati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izravne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financijske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koristi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za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očuvanje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prirode</a:t>
            </a:r>
            <a:endParaRPr lang="en-US" sz="1800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EEE662-E047-45E0-02E2-D145CC481152}"/>
              </a:ext>
            </a:extLst>
          </p:cNvPr>
          <p:cNvSpPr txBox="1"/>
          <p:nvPr/>
        </p:nvSpPr>
        <p:spPr>
          <a:xfrm>
            <a:off x="4339389" y="5148607"/>
            <a:ext cx="26549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Osigurati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financijske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koristi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lokalnom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stanovništvu</a:t>
            </a:r>
            <a:endParaRPr lang="en-US" sz="1800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D252A2-A250-0453-89C8-1446051B51E7}"/>
              </a:ext>
            </a:extLst>
          </p:cNvPr>
          <p:cNvSpPr txBox="1"/>
          <p:nvPr/>
        </p:nvSpPr>
        <p:spPr>
          <a:xfrm>
            <a:off x="8197515" y="5148607"/>
            <a:ext cx="36335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Poboljšati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razumijevanje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političke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društvene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endParaRPr lang="en-US" sz="1800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ekološke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pozadine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ljudi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iz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različitih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zemalja</a:t>
            </a:r>
            <a:endParaRPr lang="en-US" sz="1800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FAF9B0C-65EC-1E17-6840-40F59F3081DC}"/>
              </a:ext>
            </a:extLst>
          </p:cNvPr>
          <p:cNvSpPr/>
          <p:nvPr/>
        </p:nvSpPr>
        <p:spPr>
          <a:xfrm>
            <a:off x="537411" y="1744612"/>
            <a:ext cx="887607" cy="887607"/>
          </a:xfrm>
          <a:prstGeom prst="ellipse">
            <a:avLst/>
          </a:prstGeom>
          <a:solidFill>
            <a:srgbClr val="97B0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sz="2800" b="1" dirty="0">
                <a:solidFill>
                  <a:srgbClr val="D6F2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en-HR" sz="2000" b="1" dirty="0">
              <a:solidFill>
                <a:srgbClr val="D6F24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9B2B222-DC0C-55F3-6AC6-BBC6437D943B}"/>
              </a:ext>
            </a:extLst>
          </p:cNvPr>
          <p:cNvSpPr/>
          <p:nvPr/>
        </p:nvSpPr>
        <p:spPr>
          <a:xfrm>
            <a:off x="4363453" y="1744612"/>
            <a:ext cx="887607" cy="887607"/>
          </a:xfrm>
          <a:prstGeom prst="ellipse">
            <a:avLst/>
          </a:prstGeom>
          <a:solidFill>
            <a:srgbClr val="97B0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sz="2800" b="1" dirty="0">
                <a:solidFill>
                  <a:srgbClr val="D6F2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en-HR" sz="2000" b="1" dirty="0">
              <a:solidFill>
                <a:srgbClr val="D6F24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4A5FF76-EF71-3E34-635A-EF395D4430C6}"/>
              </a:ext>
            </a:extLst>
          </p:cNvPr>
          <p:cNvSpPr/>
          <p:nvPr/>
        </p:nvSpPr>
        <p:spPr>
          <a:xfrm>
            <a:off x="8189495" y="1744612"/>
            <a:ext cx="887607" cy="887607"/>
          </a:xfrm>
          <a:prstGeom prst="ellipse">
            <a:avLst/>
          </a:prstGeom>
          <a:solidFill>
            <a:srgbClr val="97B0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sz="2800" b="1" dirty="0">
                <a:solidFill>
                  <a:srgbClr val="D6F2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endParaRPr lang="en-HR" sz="2000" b="1" dirty="0">
              <a:solidFill>
                <a:srgbClr val="D6F24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EA606E2-C7ED-688F-F4CD-972EF767F231}"/>
              </a:ext>
            </a:extLst>
          </p:cNvPr>
          <p:cNvSpPr/>
          <p:nvPr/>
        </p:nvSpPr>
        <p:spPr>
          <a:xfrm>
            <a:off x="537411" y="4174991"/>
            <a:ext cx="887607" cy="887607"/>
          </a:xfrm>
          <a:prstGeom prst="ellipse">
            <a:avLst/>
          </a:prstGeom>
          <a:solidFill>
            <a:srgbClr val="97B0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sz="2800" b="1" dirty="0">
                <a:solidFill>
                  <a:srgbClr val="D6F2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en-HR" sz="2000" b="1" dirty="0">
              <a:solidFill>
                <a:srgbClr val="D6F24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F62FB03-BEF1-F029-D6F1-C123A8010314}"/>
              </a:ext>
            </a:extLst>
          </p:cNvPr>
          <p:cNvSpPr/>
          <p:nvPr/>
        </p:nvSpPr>
        <p:spPr>
          <a:xfrm>
            <a:off x="4363453" y="4174991"/>
            <a:ext cx="887607" cy="887607"/>
          </a:xfrm>
          <a:prstGeom prst="ellipse">
            <a:avLst/>
          </a:prstGeom>
          <a:solidFill>
            <a:srgbClr val="97B0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sz="2800" b="1" dirty="0">
                <a:solidFill>
                  <a:srgbClr val="D6F2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05</a:t>
            </a:r>
            <a:endParaRPr lang="en-HR" sz="2000" b="1" dirty="0">
              <a:solidFill>
                <a:srgbClr val="D6F24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F214F87-D666-5B1C-3AC2-F6C7DAD04E7A}"/>
              </a:ext>
            </a:extLst>
          </p:cNvPr>
          <p:cNvSpPr/>
          <p:nvPr/>
        </p:nvSpPr>
        <p:spPr>
          <a:xfrm>
            <a:off x="8189495" y="4174991"/>
            <a:ext cx="887607" cy="887607"/>
          </a:xfrm>
          <a:prstGeom prst="ellipse">
            <a:avLst/>
          </a:prstGeom>
          <a:solidFill>
            <a:srgbClr val="97B0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sz="2800" b="1" dirty="0">
                <a:solidFill>
                  <a:srgbClr val="D6F2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06</a:t>
            </a:r>
            <a:endParaRPr lang="en-HR" sz="2000" b="1" dirty="0">
              <a:solidFill>
                <a:srgbClr val="D6F24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596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E8A79BB5-BEF4-EE32-C64D-0F16E203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411" y="365125"/>
            <a:ext cx="9160042" cy="1325563"/>
          </a:xfrm>
        </p:spPr>
        <p:txBody>
          <a:bodyPr wrap="square" anchor="ctr">
            <a:normAutofit/>
          </a:bodyPr>
          <a:lstStyle/>
          <a:p>
            <a:r>
              <a:rPr lang="en-US" b="1" dirty="0" err="1">
                <a:solidFill>
                  <a:srgbClr val="6B801F"/>
                </a:solidFill>
              </a:rPr>
              <a:t>Principi</a:t>
            </a:r>
            <a:r>
              <a:rPr lang="en-US" b="1" dirty="0">
                <a:solidFill>
                  <a:srgbClr val="6B801F"/>
                </a:solidFill>
              </a:rPr>
              <a:t> </a:t>
            </a:r>
            <a:r>
              <a:rPr lang="en-US" b="1" dirty="0" err="1">
                <a:solidFill>
                  <a:srgbClr val="6B801F"/>
                </a:solidFill>
              </a:rPr>
              <a:t>ekoturizma</a:t>
            </a:r>
            <a:r>
              <a:rPr lang="en-US" b="1" dirty="0">
                <a:solidFill>
                  <a:srgbClr val="6B801F"/>
                </a:solidFill>
              </a:rPr>
              <a:t> (TIES)</a:t>
            </a:r>
            <a:endParaRPr lang="it-IT" b="1" dirty="0">
              <a:solidFill>
                <a:srgbClr val="6B801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DFD2D-3C19-CC00-2F6D-D3F743B39A3B}"/>
              </a:ext>
            </a:extLst>
          </p:cNvPr>
          <p:cNvSpPr txBox="1"/>
          <p:nvPr/>
        </p:nvSpPr>
        <p:spPr>
          <a:xfrm>
            <a:off x="537411" y="2686144"/>
            <a:ext cx="2438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Smanjiti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utjecaj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turizma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okoliš</a:t>
            </a:r>
            <a:endParaRPr lang="en-US" sz="1800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4166CC-7A8F-A966-3D66-EE1E9AC01306}"/>
              </a:ext>
            </a:extLst>
          </p:cNvPr>
          <p:cNvSpPr txBox="1"/>
          <p:nvPr/>
        </p:nvSpPr>
        <p:spPr>
          <a:xfrm>
            <a:off x="4122820" y="2573849"/>
            <a:ext cx="7002379" cy="32820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>
              <a:lnSpc>
                <a:spcPct val="125000"/>
              </a:lnSpc>
            </a:pPr>
            <a:r>
              <a:rPr lang="en-US" sz="2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Ekoturizam</a:t>
            </a:r>
            <a:r>
              <a:rPr lang="en-US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treba</a:t>
            </a:r>
            <a:r>
              <a:rPr lang="en-US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težiti</a:t>
            </a:r>
            <a:r>
              <a:rPr lang="en-US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smanjenju</a:t>
            </a:r>
            <a:r>
              <a:rPr lang="en-US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negativnih</a:t>
            </a:r>
            <a:r>
              <a:rPr lang="en-US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utjecaja</a:t>
            </a:r>
            <a:r>
              <a:rPr lang="en-US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US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okoliš</a:t>
            </a:r>
            <a:r>
              <a:rPr lang="en-US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korištenjem</a:t>
            </a:r>
            <a:r>
              <a:rPr lang="en-US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održivih</a:t>
            </a:r>
            <a:r>
              <a:rPr lang="en-US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praksi</a:t>
            </a:r>
            <a:r>
              <a:rPr lang="en-US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poput</a:t>
            </a:r>
            <a:r>
              <a:rPr lang="en-US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smanjenja</a:t>
            </a:r>
            <a:r>
              <a:rPr lang="en-US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otpada</a:t>
            </a:r>
            <a:r>
              <a:rPr lang="en-US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štednje</a:t>
            </a:r>
            <a:r>
              <a:rPr lang="en-US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vode</a:t>
            </a:r>
            <a:r>
              <a:rPr lang="en-US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 </a:t>
            </a:r>
            <a:r>
              <a:rPr lang="en-US" sz="2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energije</a:t>
            </a:r>
            <a:r>
              <a:rPr lang="en-US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</a:t>
            </a:r>
            <a:r>
              <a:rPr lang="en-US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izbjegavanja</a:t>
            </a:r>
            <a:r>
              <a:rPr lang="en-US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oštećenja</a:t>
            </a:r>
            <a:r>
              <a:rPr lang="en-US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prirodnih</a:t>
            </a:r>
            <a:r>
              <a:rPr lang="en-US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staništa</a:t>
            </a:r>
            <a:r>
              <a:rPr lang="en-US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FAF9B0C-65EC-1E17-6840-40F59F3081DC}"/>
              </a:ext>
            </a:extLst>
          </p:cNvPr>
          <p:cNvSpPr/>
          <p:nvPr/>
        </p:nvSpPr>
        <p:spPr>
          <a:xfrm>
            <a:off x="537411" y="1744612"/>
            <a:ext cx="887607" cy="887607"/>
          </a:xfrm>
          <a:prstGeom prst="ellipse">
            <a:avLst/>
          </a:prstGeom>
          <a:solidFill>
            <a:srgbClr val="97B0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sz="2800" b="1" dirty="0">
                <a:solidFill>
                  <a:srgbClr val="D6F2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en-HR" sz="2000" b="1" dirty="0">
              <a:solidFill>
                <a:srgbClr val="D6F24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672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E8A79BB5-BEF4-EE32-C64D-0F16E203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411" y="365125"/>
            <a:ext cx="9160042" cy="1325563"/>
          </a:xfrm>
        </p:spPr>
        <p:txBody>
          <a:bodyPr wrap="square" anchor="ctr">
            <a:normAutofit/>
          </a:bodyPr>
          <a:lstStyle/>
          <a:p>
            <a:r>
              <a:rPr lang="en-US" b="1" dirty="0" err="1">
                <a:solidFill>
                  <a:srgbClr val="6B801F"/>
                </a:solidFill>
              </a:rPr>
              <a:t>Principi</a:t>
            </a:r>
            <a:r>
              <a:rPr lang="en-US" b="1" dirty="0">
                <a:solidFill>
                  <a:srgbClr val="6B801F"/>
                </a:solidFill>
              </a:rPr>
              <a:t> </a:t>
            </a:r>
            <a:r>
              <a:rPr lang="en-US" b="1" dirty="0" err="1">
                <a:solidFill>
                  <a:srgbClr val="6B801F"/>
                </a:solidFill>
              </a:rPr>
              <a:t>ekoturizma</a:t>
            </a:r>
            <a:r>
              <a:rPr lang="en-US" b="1" dirty="0">
                <a:solidFill>
                  <a:srgbClr val="6B801F"/>
                </a:solidFill>
              </a:rPr>
              <a:t> (TIES)</a:t>
            </a:r>
            <a:endParaRPr lang="it-IT" b="1" dirty="0">
              <a:solidFill>
                <a:srgbClr val="6B801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DFD2D-3C19-CC00-2F6D-D3F743B39A3B}"/>
              </a:ext>
            </a:extLst>
          </p:cNvPr>
          <p:cNvSpPr txBox="1"/>
          <p:nvPr/>
        </p:nvSpPr>
        <p:spPr>
          <a:xfrm>
            <a:off x="537411" y="2686144"/>
            <a:ext cx="2438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Povećati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svijest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poštovanje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prema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okolišu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kulturi</a:t>
            </a:r>
            <a:endParaRPr lang="en-US" sz="1800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4166CC-7A8F-A966-3D66-EE1E9AC01306}"/>
              </a:ext>
            </a:extLst>
          </p:cNvPr>
          <p:cNvSpPr txBox="1"/>
          <p:nvPr/>
        </p:nvSpPr>
        <p:spPr>
          <a:xfrm>
            <a:off x="4122820" y="2573849"/>
            <a:ext cx="7002379" cy="2743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>
              <a:lnSpc>
                <a:spcPct val="125000"/>
              </a:lnSpc>
            </a:pPr>
            <a:r>
              <a:rPr lang="en-US" sz="2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Ekoturizam</a:t>
            </a:r>
            <a:r>
              <a:rPr lang="en-US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bi </a:t>
            </a:r>
            <a:r>
              <a:rPr lang="en-US" sz="2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trebao</a:t>
            </a:r>
            <a:r>
              <a:rPr lang="en-US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educirati</a:t>
            </a:r>
            <a:r>
              <a:rPr lang="en-US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posjetitelje</a:t>
            </a:r>
            <a:r>
              <a:rPr lang="en-US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 </a:t>
            </a:r>
            <a:r>
              <a:rPr lang="en-US" sz="2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važnosti</a:t>
            </a:r>
            <a:r>
              <a:rPr lang="en-US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očuvanja</a:t>
            </a:r>
            <a:r>
              <a:rPr lang="en-US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okoliša</a:t>
            </a:r>
            <a:r>
              <a:rPr lang="en-US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kulturne</a:t>
            </a:r>
            <a:r>
              <a:rPr lang="en-US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baštine</a:t>
            </a:r>
            <a:r>
              <a:rPr lang="en-US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potičući</a:t>
            </a:r>
            <a:r>
              <a:rPr lang="en-US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dublje</a:t>
            </a:r>
            <a:r>
              <a:rPr lang="en-US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razumijevanje</a:t>
            </a:r>
            <a:r>
              <a:rPr lang="en-US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poštovanje</a:t>
            </a:r>
            <a:r>
              <a:rPr lang="en-US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mjesta</a:t>
            </a:r>
            <a:r>
              <a:rPr lang="en-US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koje</a:t>
            </a:r>
            <a:r>
              <a:rPr lang="en-US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posjećuju</a:t>
            </a:r>
            <a:r>
              <a:rPr lang="en-US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FAF9B0C-65EC-1E17-6840-40F59F3081DC}"/>
              </a:ext>
            </a:extLst>
          </p:cNvPr>
          <p:cNvSpPr/>
          <p:nvPr/>
        </p:nvSpPr>
        <p:spPr>
          <a:xfrm>
            <a:off x="537411" y="1744612"/>
            <a:ext cx="887607" cy="887607"/>
          </a:xfrm>
          <a:prstGeom prst="ellipse">
            <a:avLst/>
          </a:prstGeom>
          <a:solidFill>
            <a:srgbClr val="97B0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sz="2800" b="1" dirty="0">
                <a:solidFill>
                  <a:srgbClr val="D6F2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en-HR" sz="2000" b="1" dirty="0">
              <a:solidFill>
                <a:srgbClr val="D6F24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157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E8A79BB5-BEF4-EE32-C64D-0F16E203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411" y="365125"/>
            <a:ext cx="9160042" cy="1325563"/>
          </a:xfrm>
        </p:spPr>
        <p:txBody>
          <a:bodyPr wrap="square" anchor="ctr">
            <a:normAutofit/>
          </a:bodyPr>
          <a:lstStyle/>
          <a:p>
            <a:r>
              <a:rPr lang="en-US" b="1" dirty="0" err="1">
                <a:solidFill>
                  <a:srgbClr val="6B801F"/>
                </a:solidFill>
              </a:rPr>
              <a:t>Principi</a:t>
            </a:r>
            <a:r>
              <a:rPr lang="en-US" b="1" dirty="0">
                <a:solidFill>
                  <a:srgbClr val="6B801F"/>
                </a:solidFill>
              </a:rPr>
              <a:t> </a:t>
            </a:r>
            <a:r>
              <a:rPr lang="en-US" b="1" dirty="0" err="1">
                <a:solidFill>
                  <a:srgbClr val="6B801F"/>
                </a:solidFill>
              </a:rPr>
              <a:t>ekoturizma</a:t>
            </a:r>
            <a:r>
              <a:rPr lang="en-US" b="1" dirty="0">
                <a:solidFill>
                  <a:srgbClr val="6B801F"/>
                </a:solidFill>
              </a:rPr>
              <a:t> (TIES)</a:t>
            </a:r>
            <a:endParaRPr lang="it-IT" b="1" dirty="0">
              <a:solidFill>
                <a:srgbClr val="6B801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DFD2D-3C19-CC00-2F6D-D3F743B39A3B}"/>
              </a:ext>
            </a:extLst>
          </p:cNvPr>
          <p:cNvSpPr txBox="1"/>
          <p:nvPr/>
        </p:nvSpPr>
        <p:spPr>
          <a:xfrm>
            <a:off x="537411" y="2686144"/>
            <a:ext cx="2438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Osigurati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pozitivno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iskustvo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kako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za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posjetitelje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tako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za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domaćine</a:t>
            </a:r>
            <a:endParaRPr lang="en-US" sz="1800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4166CC-7A8F-A966-3D66-EE1E9AC01306}"/>
              </a:ext>
            </a:extLst>
          </p:cNvPr>
          <p:cNvSpPr txBox="1"/>
          <p:nvPr/>
        </p:nvSpPr>
        <p:spPr>
          <a:xfrm>
            <a:off x="4122820" y="2573849"/>
            <a:ext cx="7002379" cy="2204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>
              <a:lnSpc>
                <a:spcPct val="125000"/>
              </a:lnSpc>
            </a:pPr>
            <a:r>
              <a:rPr lang="en-US" sz="2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Ekoturizam</a:t>
            </a:r>
            <a:r>
              <a:rPr lang="en-US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treba</a:t>
            </a:r>
            <a:r>
              <a:rPr lang="en-US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osigurati</a:t>
            </a:r>
            <a:r>
              <a:rPr lang="en-US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da </a:t>
            </a:r>
            <a:r>
              <a:rPr lang="en-US" sz="2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turisti</a:t>
            </a:r>
            <a:r>
              <a:rPr lang="en-US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lokalne</a:t>
            </a:r>
            <a:r>
              <a:rPr lang="en-US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zajednice</a:t>
            </a:r>
            <a:r>
              <a:rPr lang="en-US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imaju</a:t>
            </a:r>
            <a:r>
              <a:rPr lang="en-US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pozitivno</a:t>
            </a:r>
            <a:r>
              <a:rPr lang="en-US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obogaćujuće</a:t>
            </a:r>
            <a:r>
              <a:rPr lang="en-US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iskustvo</a:t>
            </a:r>
            <a:r>
              <a:rPr lang="en-US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promovirajući</a:t>
            </a:r>
            <a:r>
              <a:rPr lang="en-US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kulturnu</a:t>
            </a:r>
            <a:r>
              <a:rPr lang="en-US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razmjenu</a:t>
            </a:r>
            <a:r>
              <a:rPr lang="en-US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razumijevanje</a:t>
            </a:r>
            <a:r>
              <a:rPr lang="en-US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FAF9B0C-65EC-1E17-6840-40F59F3081DC}"/>
              </a:ext>
            </a:extLst>
          </p:cNvPr>
          <p:cNvSpPr/>
          <p:nvPr/>
        </p:nvSpPr>
        <p:spPr>
          <a:xfrm>
            <a:off x="537411" y="1744612"/>
            <a:ext cx="887607" cy="887607"/>
          </a:xfrm>
          <a:prstGeom prst="ellipse">
            <a:avLst/>
          </a:prstGeom>
          <a:solidFill>
            <a:srgbClr val="97B0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sz="2800" b="1" dirty="0">
                <a:solidFill>
                  <a:srgbClr val="D6F2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endParaRPr lang="en-HR" sz="2000" b="1" dirty="0">
              <a:solidFill>
                <a:srgbClr val="D6F24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972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E8A79BB5-BEF4-EE32-C64D-0F16E203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411" y="365125"/>
            <a:ext cx="9160042" cy="1325563"/>
          </a:xfrm>
        </p:spPr>
        <p:txBody>
          <a:bodyPr wrap="square" anchor="ctr">
            <a:normAutofit/>
          </a:bodyPr>
          <a:lstStyle/>
          <a:p>
            <a:r>
              <a:rPr lang="en-US" b="1" dirty="0" err="1">
                <a:solidFill>
                  <a:srgbClr val="6B801F"/>
                </a:solidFill>
              </a:rPr>
              <a:t>Principi</a:t>
            </a:r>
            <a:r>
              <a:rPr lang="en-US" b="1" dirty="0">
                <a:solidFill>
                  <a:srgbClr val="6B801F"/>
                </a:solidFill>
              </a:rPr>
              <a:t> </a:t>
            </a:r>
            <a:r>
              <a:rPr lang="en-US" b="1" dirty="0" err="1">
                <a:solidFill>
                  <a:srgbClr val="6B801F"/>
                </a:solidFill>
              </a:rPr>
              <a:t>ekoturizma</a:t>
            </a:r>
            <a:r>
              <a:rPr lang="en-US" b="1" dirty="0">
                <a:solidFill>
                  <a:srgbClr val="6B801F"/>
                </a:solidFill>
              </a:rPr>
              <a:t> (TIES)</a:t>
            </a:r>
            <a:endParaRPr lang="it-IT" b="1" dirty="0">
              <a:solidFill>
                <a:srgbClr val="6B801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DFD2D-3C19-CC00-2F6D-D3F743B39A3B}"/>
              </a:ext>
            </a:extLst>
          </p:cNvPr>
          <p:cNvSpPr txBox="1"/>
          <p:nvPr/>
        </p:nvSpPr>
        <p:spPr>
          <a:xfrm>
            <a:off x="537411" y="2686144"/>
            <a:ext cx="2438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Osigurati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izravne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financijske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koristi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za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očuvanje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prirode</a:t>
            </a:r>
            <a:endParaRPr lang="en-US" sz="1800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4166CC-7A8F-A966-3D66-EE1E9AC01306}"/>
              </a:ext>
            </a:extLst>
          </p:cNvPr>
          <p:cNvSpPr txBox="1"/>
          <p:nvPr/>
        </p:nvSpPr>
        <p:spPr>
          <a:xfrm>
            <a:off x="4122820" y="2573849"/>
            <a:ext cx="7002379" cy="38206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>
              <a:lnSpc>
                <a:spcPct val="125000"/>
              </a:lnSpc>
            </a:pPr>
            <a:r>
              <a:rPr lang="en-US" sz="2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Ekoturizam</a:t>
            </a:r>
            <a:r>
              <a:rPr lang="en-US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treba</a:t>
            </a:r>
            <a:r>
              <a:rPr lang="en-US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generirati</a:t>
            </a:r>
            <a:r>
              <a:rPr lang="en-US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sredstva</a:t>
            </a:r>
            <a:r>
              <a:rPr lang="en-US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koja</a:t>
            </a:r>
            <a:r>
              <a:rPr lang="en-US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izravno</a:t>
            </a:r>
            <a:r>
              <a:rPr lang="en-US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podržavaju</a:t>
            </a:r>
            <a:r>
              <a:rPr lang="en-US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napore</a:t>
            </a:r>
            <a:r>
              <a:rPr lang="en-US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za </a:t>
            </a:r>
            <a:r>
              <a:rPr lang="en-US" sz="2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očuvanje</a:t>
            </a:r>
            <a:r>
              <a:rPr lang="en-US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prirode</a:t>
            </a:r>
            <a:r>
              <a:rPr lang="en-US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poput</a:t>
            </a:r>
            <a:r>
              <a:rPr lang="en-US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naknada</a:t>
            </a:r>
            <a:r>
              <a:rPr lang="en-US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za </a:t>
            </a:r>
            <a:r>
              <a:rPr lang="en-US" sz="2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ulazak</a:t>
            </a:r>
            <a:r>
              <a:rPr lang="en-US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 </a:t>
            </a:r>
            <a:r>
              <a:rPr lang="en-US" sz="2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parkove</a:t>
            </a:r>
            <a:r>
              <a:rPr lang="en-US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donacija</a:t>
            </a:r>
            <a:r>
              <a:rPr lang="en-US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za </a:t>
            </a:r>
            <a:r>
              <a:rPr lang="en-US" sz="2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projekte</a:t>
            </a:r>
            <a:r>
              <a:rPr lang="en-US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očuvanja</a:t>
            </a:r>
            <a:r>
              <a:rPr lang="en-US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ili</a:t>
            </a:r>
            <a:r>
              <a:rPr lang="en-US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podrške</a:t>
            </a:r>
            <a:r>
              <a:rPr lang="en-US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istraživačkim</a:t>
            </a:r>
            <a:r>
              <a:rPr lang="en-US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nadzornim</a:t>
            </a:r>
            <a:r>
              <a:rPr lang="en-US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aktivnostima</a:t>
            </a:r>
            <a:r>
              <a:rPr lang="en-US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FAF9B0C-65EC-1E17-6840-40F59F3081DC}"/>
              </a:ext>
            </a:extLst>
          </p:cNvPr>
          <p:cNvSpPr/>
          <p:nvPr/>
        </p:nvSpPr>
        <p:spPr>
          <a:xfrm>
            <a:off x="537411" y="1744612"/>
            <a:ext cx="887607" cy="887607"/>
          </a:xfrm>
          <a:prstGeom prst="ellipse">
            <a:avLst/>
          </a:prstGeom>
          <a:solidFill>
            <a:srgbClr val="97B0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sz="2800" b="1" dirty="0">
                <a:solidFill>
                  <a:srgbClr val="D6F2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en-HR" sz="2000" b="1" dirty="0">
              <a:solidFill>
                <a:srgbClr val="D6F24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985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E8A79BB5-BEF4-EE32-C64D-0F16E203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411" y="365125"/>
            <a:ext cx="9160042" cy="1325563"/>
          </a:xfrm>
        </p:spPr>
        <p:txBody>
          <a:bodyPr wrap="square" anchor="ctr">
            <a:normAutofit/>
          </a:bodyPr>
          <a:lstStyle/>
          <a:p>
            <a:r>
              <a:rPr lang="en-US" b="1" dirty="0" err="1">
                <a:solidFill>
                  <a:srgbClr val="6B801F"/>
                </a:solidFill>
              </a:rPr>
              <a:t>Principi</a:t>
            </a:r>
            <a:r>
              <a:rPr lang="en-US" b="1" dirty="0">
                <a:solidFill>
                  <a:srgbClr val="6B801F"/>
                </a:solidFill>
              </a:rPr>
              <a:t> </a:t>
            </a:r>
            <a:r>
              <a:rPr lang="en-US" b="1" dirty="0" err="1">
                <a:solidFill>
                  <a:srgbClr val="6B801F"/>
                </a:solidFill>
              </a:rPr>
              <a:t>ekoturizma</a:t>
            </a:r>
            <a:r>
              <a:rPr lang="en-US" b="1" dirty="0">
                <a:solidFill>
                  <a:srgbClr val="6B801F"/>
                </a:solidFill>
              </a:rPr>
              <a:t> (TIES)</a:t>
            </a:r>
            <a:endParaRPr lang="it-IT" b="1" dirty="0">
              <a:solidFill>
                <a:srgbClr val="6B801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DFD2D-3C19-CC00-2F6D-D3F743B39A3B}"/>
              </a:ext>
            </a:extLst>
          </p:cNvPr>
          <p:cNvSpPr txBox="1"/>
          <p:nvPr/>
        </p:nvSpPr>
        <p:spPr>
          <a:xfrm>
            <a:off x="537411" y="2686144"/>
            <a:ext cx="2438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Osigurati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financijske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koristi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lokalnom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stanovništvu</a:t>
            </a:r>
            <a:endParaRPr lang="en-US" sz="1800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4166CC-7A8F-A966-3D66-EE1E9AC01306}"/>
              </a:ext>
            </a:extLst>
          </p:cNvPr>
          <p:cNvSpPr txBox="1"/>
          <p:nvPr/>
        </p:nvSpPr>
        <p:spPr>
          <a:xfrm>
            <a:off x="4122820" y="2573849"/>
            <a:ext cx="7002379" cy="32820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>
              <a:lnSpc>
                <a:spcPct val="125000"/>
              </a:lnSpc>
            </a:pPr>
            <a:r>
              <a:rPr lang="en-US" sz="2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Ekoturizam</a:t>
            </a:r>
            <a:r>
              <a:rPr lang="en-US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treba</a:t>
            </a:r>
            <a:r>
              <a:rPr lang="en-US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osigurati</a:t>
            </a:r>
            <a:r>
              <a:rPr lang="en-US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da </a:t>
            </a:r>
            <a:r>
              <a:rPr lang="en-US" sz="2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lokalne</a:t>
            </a:r>
            <a:r>
              <a:rPr lang="en-US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zajednice</a:t>
            </a:r>
            <a:r>
              <a:rPr lang="en-US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imaju</a:t>
            </a:r>
            <a:r>
              <a:rPr lang="en-US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ekonomske</a:t>
            </a:r>
            <a:r>
              <a:rPr lang="en-US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koristi</a:t>
            </a:r>
            <a:r>
              <a:rPr lang="en-US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od </a:t>
            </a:r>
            <a:r>
              <a:rPr lang="en-US" sz="2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turističkih</a:t>
            </a:r>
            <a:r>
              <a:rPr lang="en-US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aktivnosti</a:t>
            </a:r>
            <a:r>
              <a:rPr lang="en-US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kroz</a:t>
            </a:r>
            <a:r>
              <a:rPr lang="en-US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prilike</a:t>
            </a:r>
            <a:r>
              <a:rPr lang="en-US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za </a:t>
            </a:r>
            <a:r>
              <a:rPr lang="en-US" sz="2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zapošljavanje</a:t>
            </a:r>
            <a:r>
              <a:rPr lang="en-US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podržavanje</a:t>
            </a:r>
            <a:r>
              <a:rPr lang="en-US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lokalnih</a:t>
            </a:r>
            <a:r>
              <a:rPr lang="en-US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poslovanja</a:t>
            </a:r>
            <a:r>
              <a:rPr lang="en-US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promicanje</a:t>
            </a:r>
            <a:r>
              <a:rPr lang="en-US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pravednih</a:t>
            </a:r>
            <a:r>
              <a:rPr lang="en-US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trgovačkih</a:t>
            </a:r>
            <a:r>
              <a:rPr lang="en-US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praksi</a:t>
            </a:r>
            <a:r>
              <a:rPr lang="en-US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FAF9B0C-65EC-1E17-6840-40F59F3081DC}"/>
              </a:ext>
            </a:extLst>
          </p:cNvPr>
          <p:cNvSpPr/>
          <p:nvPr/>
        </p:nvSpPr>
        <p:spPr>
          <a:xfrm>
            <a:off x="537411" y="1744612"/>
            <a:ext cx="887607" cy="887607"/>
          </a:xfrm>
          <a:prstGeom prst="ellipse">
            <a:avLst/>
          </a:prstGeom>
          <a:solidFill>
            <a:srgbClr val="97B0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sz="2800" b="1" dirty="0">
                <a:solidFill>
                  <a:srgbClr val="D6F2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05</a:t>
            </a:r>
            <a:endParaRPr lang="en-HR" sz="2000" b="1" dirty="0">
              <a:solidFill>
                <a:srgbClr val="D6F24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09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green hill with a fence and a solar panel&#10;&#10;Description automatically generated">
            <a:extLst>
              <a:ext uri="{FF2B5EF4-FFF2-40B4-BE49-F238E27FC236}">
                <a16:creationId xmlns:a16="http://schemas.microsoft.com/office/drawing/2014/main" id="{363B9A20-AB79-DEA4-170B-C943AF142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04439FCA-3981-0C6C-3781-E5127BF30E20}"/>
              </a:ext>
            </a:extLst>
          </p:cNvPr>
          <p:cNvSpPr txBox="1">
            <a:spLocks/>
          </p:cNvSpPr>
          <p:nvPr/>
        </p:nvSpPr>
        <p:spPr>
          <a:xfrm>
            <a:off x="1492812" y="544746"/>
            <a:ext cx="1695345" cy="3187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20000" b="1" i="0" u="none" strike="noStrike" cap="none" dirty="0">
                <a:solidFill>
                  <a:srgbClr val="2EA6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1</a:t>
            </a: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54542C23-01D3-C30C-C132-CD1BE4B55C72}"/>
              </a:ext>
            </a:extLst>
          </p:cNvPr>
          <p:cNvSpPr txBox="1">
            <a:spLocks/>
          </p:cNvSpPr>
          <p:nvPr/>
        </p:nvSpPr>
        <p:spPr>
          <a:xfrm>
            <a:off x="468053" y="2104149"/>
            <a:ext cx="3930869" cy="3040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4800" b="1" i="0" u="none" strike="noStrike" cap="none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Održivi</a:t>
            </a:r>
            <a:endParaRPr lang="en-GB" sz="4800" b="1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en-GB" sz="4800" b="1" i="0" u="none" strike="noStrike" cap="none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turizam</a:t>
            </a:r>
            <a:endParaRPr lang="en-GB" sz="4800" b="1" i="0" u="none" strike="noStrike" cap="none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081927EE-3CB6-CEC1-2AB0-D1D8DBE7CB15}"/>
              </a:ext>
            </a:extLst>
          </p:cNvPr>
          <p:cNvSpPr txBox="1">
            <a:spLocks/>
          </p:cNvSpPr>
          <p:nvPr/>
        </p:nvSpPr>
        <p:spPr>
          <a:xfrm>
            <a:off x="5389341" y="2293078"/>
            <a:ext cx="1881353" cy="3187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20000" b="1" i="0" u="none" strike="noStrike" cap="none" dirty="0">
                <a:solidFill>
                  <a:srgbClr val="2EA6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2</a:t>
            </a:r>
          </a:p>
        </p:txBody>
      </p:sp>
      <p:sp>
        <p:nvSpPr>
          <p:cNvPr id="15" name="Titolo 1">
            <a:extLst>
              <a:ext uri="{FF2B5EF4-FFF2-40B4-BE49-F238E27FC236}">
                <a16:creationId xmlns:a16="http://schemas.microsoft.com/office/drawing/2014/main" id="{60D68423-3FAD-ACC7-0AC5-2A0D0B1A7220}"/>
              </a:ext>
            </a:extLst>
          </p:cNvPr>
          <p:cNvSpPr txBox="1">
            <a:spLocks/>
          </p:cNvSpPr>
          <p:nvPr/>
        </p:nvSpPr>
        <p:spPr>
          <a:xfrm>
            <a:off x="8923037" y="544746"/>
            <a:ext cx="1881353" cy="3187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20000" b="1" i="0" u="none" strike="noStrike" cap="none" dirty="0">
                <a:solidFill>
                  <a:srgbClr val="2EA6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3</a:t>
            </a: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B7874A6D-9A72-2843-C260-E721B6E248A6}"/>
              </a:ext>
            </a:extLst>
          </p:cNvPr>
          <p:cNvSpPr txBox="1">
            <a:spLocks/>
          </p:cNvSpPr>
          <p:nvPr/>
        </p:nvSpPr>
        <p:spPr>
          <a:xfrm>
            <a:off x="4304088" y="3894935"/>
            <a:ext cx="3930869" cy="1632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4800" b="1" i="0" u="none" strike="noStrike" cap="none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Ekoturizam</a:t>
            </a:r>
            <a:endParaRPr lang="en-GB" sz="4800" b="1" i="0" u="none" strike="noStrike" cap="none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F385EBBA-32D1-1559-9F5A-1B576BCBD374}"/>
              </a:ext>
            </a:extLst>
          </p:cNvPr>
          <p:cNvSpPr txBox="1">
            <a:spLocks/>
          </p:cNvSpPr>
          <p:nvPr/>
        </p:nvSpPr>
        <p:spPr>
          <a:xfrm>
            <a:off x="7651532" y="2138595"/>
            <a:ext cx="4086444" cy="1632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4800" b="1" i="0" u="none" strike="noStrike" cap="none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Eko-kulturni</a:t>
            </a:r>
            <a:r>
              <a:rPr lang="en-GB" sz="4800" b="1" i="0" u="none" strike="noStrike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GB" sz="4800" b="1" i="0" u="none" strike="noStrike" cap="none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turizam</a:t>
            </a:r>
            <a:endParaRPr lang="en-GB" sz="4800" b="1" i="0" u="none" strike="noStrike" cap="none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6322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E8A79BB5-BEF4-EE32-C64D-0F16E203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411" y="365125"/>
            <a:ext cx="9160042" cy="1325563"/>
          </a:xfrm>
        </p:spPr>
        <p:txBody>
          <a:bodyPr wrap="square" anchor="ctr">
            <a:normAutofit/>
          </a:bodyPr>
          <a:lstStyle/>
          <a:p>
            <a:r>
              <a:rPr lang="en-US" b="1" dirty="0" err="1">
                <a:solidFill>
                  <a:srgbClr val="6B801F"/>
                </a:solidFill>
              </a:rPr>
              <a:t>Principi</a:t>
            </a:r>
            <a:r>
              <a:rPr lang="en-US" b="1" dirty="0">
                <a:solidFill>
                  <a:srgbClr val="6B801F"/>
                </a:solidFill>
              </a:rPr>
              <a:t> </a:t>
            </a:r>
            <a:r>
              <a:rPr lang="en-US" b="1" dirty="0" err="1">
                <a:solidFill>
                  <a:srgbClr val="6B801F"/>
                </a:solidFill>
              </a:rPr>
              <a:t>ekoturizma</a:t>
            </a:r>
            <a:r>
              <a:rPr lang="en-US" b="1" dirty="0">
                <a:solidFill>
                  <a:srgbClr val="6B801F"/>
                </a:solidFill>
              </a:rPr>
              <a:t> (TIES)</a:t>
            </a:r>
            <a:endParaRPr lang="it-IT" b="1" dirty="0">
              <a:solidFill>
                <a:srgbClr val="6B801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DFD2D-3C19-CC00-2F6D-D3F743B39A3B}"/>
              </a:ext>
            </a:extLst>
          </p:cNvPr>
          <p:cNvSpPr txBox="1"/>
          <p:nvPr/>
        </p:nvSpPr>
        <p:spPr>
          <a:xfrm>
            <a:off x="537411" y="2686144"/>
            <a:ext cx="24384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Poboljšati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razumijevanje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političke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društvene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endParaRPr lang="en-US" sz="1800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ekološke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pozadine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ljudi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iz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različitih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zemalja</a:t>
            </a:r>
            <a:endParaRPr lang="en-US" sz="1800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4166CC-7A8F-A966-3D66-EE1E9AC01306}"/>
              </a:ext>
            </a:extLst>
          </p:cNvPr>
          <p:cNvSpPr txBox="1"/>
          <p:nvPr/>
        </p:nvSpPr>
        <p:spPr>
          <a:xfrm>
            <a:off x="4122820" y="2573849"/>
            <a:ext cx="7002379" cy="32820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>
              <a:lnSpc>
                <a:spcPct val="125000"/>
              </a:lnSpc>
            </a:pPr>
            <a:r>
              <a:rPr lang="en-US" sz="2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Ekoturizam</a:t>
            </a:r>
            <a:r>
              <a:rPr lang="en-US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treba</a:t>
            </a:r>
            <a:r>
              <a:rPr lang="en-US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poticati</a:t>
            </a:r>
            <a:r>
              <a:rPr lang="en-US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međukulturno</a:t>
            </a:r>
            <a:r>
              <a:rPr lang="en-US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razumijevanje</a:t>
            </a:r>
            <a:r>
              <a:rPr lang="en-US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svijest</a:t>
            </a:r>
            <a:r>
              <a:rPr lang="en-US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pružajući</a:t>
            </a:r>
            <a:r>
              <a:rPr lang="en-US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prilike</a:t>
            </a:r>
            <a:r>
              <a:rPr lang="en-US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posjetiteljima</a:t>
            </a:r>
            <a:r>
              <a:rPr lang="en-US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da </a:t>
            </a:r>
            <a:r>
              <a:rPr lang="en-US" sz="2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nauče</a:t>
            </a:r>
            <a:r>
              <a:rPr lang="en-US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 </a:t>
            </a:r>
            <a:r>
              <a:rPr lang="en-US" sz="2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političkim</a:t>
            </a:r>
            <a:r>
              <a:rPr lang="en-US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društvenim</a:t>
            </a:r>
            <a:r>
              <a:rPr lang="en-US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ekološkim</a:t>
            </a:r>
            <a:r>
              <a:rPr lang="en-US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kontekstima</a:t>
            </a:r>
            <a:r>
              <a:rPr lang="en-US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odredišta</a:t>
            </a:r>
            <a:r>
              <a:rPr lang="en-US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koje</a:t>
            </a:r>
            <a:r>
              <a:rPr lang="en-US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posjećuju</a:t>
            </a:r>
            <a:r>
              <a:rPr lang="en-US" sz="2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FAF9B0C-65EC-1E17-6840-40F59F3081DC}"/>
              </a:ext>
            </a:extLst>
          </p:cNvPr>
          <p:cNvSpPr/>
          <p:nvPr/>
        </p:nvSpPr>
        <p:spPr>
          <a:xfrm>
            <a:off x="537411" y="1744612"/>
            <a:ext cx="887607" cy="887607"/>
          </a:xfrm>
          <a:prstGeom prst="ellipse">
            <a:avLst/>
          </a:prstGeom>
          <a:solidFill>
            <a:srgbClr val="97B0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sz="2800" b="1" dirty="0">
                <a:solidFill>
                  <a:srgbClr val="D6F2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06</a:t>
            </a:r>
            <a:endParaRPr lang="en-HR" sz="2000" b="1" dirty="0">
              <a:solidFill>
                <a:srgbClr val="D6F24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6210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E8A79BB5-BEF4-EE32-C64D-0F16E203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885" y="389189"/>
            <a:ext cx="9962148" cy="1325563"/>
          </a:xfrm>
        </p:spPr>
        <p:txBody>
          <a:bodyPr wrap="square" anchor="ctr">
            <a:normAutofit/>
          </a:bodyPr>
          <a:lstStyle/>
          <a:p>
            <a:pPr algn="ctr"/>
            <a:r>
              <a:rPr lang="en-US" b="1" dirty="0" err="1">
                <a:solidFill>
                  <a:srgbClr val="6B801F"/>
                </a:solidFill>
              </a:rPr>
              <a:t>Što</a:t>
            </a:r>
            <a:r>
              <a:rPr lang="en-US" b="1" dirty="0">
                <a:solidFill>
                  <a:srgbClr val="6B801F"/>
                </a:solidFill>
              </a:rPr>
              <a:t> je </a:t>
            </a:r>
            <a:r>
              <a:rPr lang="en-US" b="1" dirty="0" err="1">
                <a:solidFill>
                  <a:srgbClr val="6B801F"/>
                </a:solidFill>
              </a:rPr>
              <a:t>ekoturizam</a:t>
            </a:r>
            <a:r>
              <a:rPr lang="en-US" b="1" dirty="0">
                <a:solidFill>
                  <a:srgbClr val="6B801F"/>
                </a:solidFill>
              </a:rPr>
              <a:t> </a:t>
            </a:r>
            <a:r>
              <a:rPr lang="en-US" b="1" dirty="0" err="1">
                <a:solidFill>
                  <a:srgbClr val="6B801F"/>
                </a:solidFill>
              </a:rPr>
              <a:t>i</a:t>
            </a:r>
            <a:r>
              <a:rPr lang="en-US" b="1" dirty="0">
                <a:solidFill>
                  <a:srgbClr val="6B801F"/>
                </a:solidFill>
              </a:rPr>
              <a:t> </a:t>
            </a:r>
            <a:r>
              <a:rPr lang="en-US" b="1" dirty="0" err="1">
                <a:solidFill>
                  <a:srgbClr val="6B801F"/>
                </a:solidFill>
              </a:rPr>
              <a:t>zašto</a:t>
            </a:r>
            <a:r>
              <a:rPr lang="en-US" b="1" dirty="0">
                <a:solidFill>
                  <a:srgbClr val="6B801F"/>
                </a:solidFill>
              </a:rPr>
              <a:t> </a:t>
            </a:r>
            <a:r>
              <a:rPr lang="en-US" b="1" dirty="0" err="1">
                <a:solidFill>
                  <a:srgbClr val="6B801F"/>
                </a:solidFill>
              </a:rPr>
              <a:t>bismo</a:t>
            </a:r>
            <a:r>
              <a:rPr lang="en-US" b="1" dirty="0">
                <a:solidFill>
                  <a:srgbClr val="6B801F"/>
                </a:solidFill>
              </a:rPr>
              <a:t> </a:t>
            </a:r>
            <a:r>
              <a:rPr lang="en-US" b="1" dirty="0" err="1">
                <a:solidFill>
                  <a:srgbClr val="6B801F"/>
                </a:solidFill>
              </a:rPr>
              <a:t>trebali</a:t>
            </a:r>
            <a:r>
              <a:rPr lang="en-US" b="1" dirty="0">
                <a:solidFill>
                  <a:srgbClr val="6B801F"/>
                </a:solidFill>
              </a:rPr>
              <a:t> </a:t>
            </a:r>
            <a:r>
              <a:rPr lang="en-US" b="1" dirty="0" err="1">
                <a:solidFill>
                  <a:srgbClr val="6B801F"/>
                </a:solidFill>
              </a:rPr>
              <a:t>biti</a:t>
            </a:r>
            <a:r>
              <a:rPr lang="en-US" b="1" dirty="0">
                <a:solidFill>
                  <a:srgbClr val="6B801F"/>
                </a:solidFill>
              </a:rPr>
              <a:t> </a:t>
            </a:r>
            <a:r>
              <a:rPr lang="en-US" b="1" dirty="0" err="1">
                <a:solidFill>
                  <a:srgbClr val="6B801F"/>
                </a:solidFill>
              </a:rPr>
              <a:t>ekoturisti</a:t>
            </a:r>
            <a:r>
              <a:rPr lang="en-US" b="1" dirty="0">
                <a:solidFill>
                  <a:srgbClr val="6B801F"/>
                </a:solidFill>
              </a:rPr>
              <a:t>?</a:t>
            </a:r>
            <a:endParaRPr lang="it-IT" b="1" dirty="0">
              <a:solidFill>
                <a:srgbClr val="6B801F"/>
              </a:solidFill>
            </a:endParaRPr>
          </a:p>
        </p:txBody>
      </p:sp>
      <p:pic>
        <p:nvPicPr>
          <p:cNvPr id="4" name="Picture 3" descr="A red and white play button&#10;&#10;Description automatically generated">
            <a:hlinkClick r:id="rId2" tooltip="DURATION: 1:30"/>
            <a:extLst>
              <a:ext uri="{FF2B5EF4-FFF2-40B4-BE49-F238E27FC236}">
                <a16:creationId xmlns:a16="http://schemas.microsoft.com/office/drawing/2014/main" id="{72AF07AC-9309-3BC7-FBBB-A3606D17CB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2280" y="2320174"/>
            <a:ext cx="4457358" cy="3138433"/>
          </a:xfrm>
          <a:prstGeom prst="rect">
            <a:avLst/>
          </a:prstGeom>
        </p:spPr>
      </p:pic>
      <p:sp>
        <p:nvSpPr>
          <p:cNvPr id="6" name="Titolo 4">
            <a:extLst>
              <a:ext uri="{FF2B5EF4-FFF2-40B4-BE49-F238E27FC236}">
                <a16:creationId xmlns:a16="http://schemas.microsoft.com/office/drawing/2014/main" id="{E0E324F3-4367-B132-32E5-D1B2A4A1C27B}"/>
              </a:ext>
            </a:extLst>
          </p:cNvPr>
          <p:cNvSpPr txBox="1">
            <a:spLocks/>
          </p:cNvSpPr>
          <p:nvPr/>
        </p:nvSpPr>
        <p:spPr>
          <a:xfrm>
            <a:off x="879885" y="5526171"/>
            <a:ext cx="9962148" cy="605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00" b="1" dirty="0">
                <a:solidFill>
                  <a:srgbClr val="6B801F"/>
                </a:solidFill>
              </a:rPr>
              <a:t>POKRENI KLIKOM</a:t>
            </a:r>
            <a:endParaRPr lang="it-IT" sz="1800" b="1" dirty="0">
              <a:solidFill>
                <a:srgbClr val="6B801F"/>
              </a:solidFill>
            </a:endParaRPr>
          </a:p>
        </p:txBody>
      </p:sp>
      <p:sp>
        <p:nvSpPr>
          <p:cNvPr id="7" name="Titolo 4">
            <a:extLst>
              <a:ext uri="{FF2B5EF4-FFF2-40B4-BE49-F238E27FC236}">
                <a16:creationId xmlns:a16="http://schemas.microsoft.com/office/drawing/2014/main" id="{EC7AEBD2-9D45-9D42-5F50-9C13AAA0564D}"/>
              </a:ext>
            </a:extLst>
          </p:cNvPr>
          <p:cNvSpPr txBox="1">
            <a:spLocks/>
          </p:cNvSpPr>
          <p:nvPr/>
        </p:nvSpPr>
        <p:spPr>
          <a:xfrm>
            <a:off x="879885" y="1680970"/>
            <a:ext cx="9962148" cy="605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00" b="1" dirty="0" err="1">
                <a:solidFill>
                  <a:srgbClr val="6B801F"/>
                </a:solidFill>
              </a:rPr>
              <a:t>Trajanje</a:t>
            </a:r>
            <a:r>
              <a:rPr lang="en-US" sz="1800" b="1" dirty="0">
                <a:solidFill>
                  <a:srgbClr val="6B801F"/>
                </a:solidFill>
              </a:rPr>
              <a:t>: 13 </a:t>
            </a:r>
            <a:r>
              <a:rPr lang="en-US" sz="1800" b="1" dirty="0" err="1">
                <a:solidFill>
                  <a:srgbClr val="6B801F"/>
                </a:solidFill>
              </a:rPr>
              <a:t>minuta</a:t>
            </a:r>
            <a:endParaRPr lang="it-IT" sz="1800" b="1" dirty="0">
              <a:solidFill>
                <a:srgbClr val="6B80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3957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E8A79BB5-BEF4-EE32-C64D-0F16E203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410" y="342905"/>
            <a:ext cx="9063789" cy="471424"/>
          </a:xfrm>
        </p:spPr>
        <p:txBody>
          <a:bodyPr wrap="square" anchor="ctr">
            <a:normAutofit/>
          </a:bodyPr>
          <a:lstStyle/>
          <a:p>
            <a:r>
              <a:rPr lang="en-US" sz="2000" b="1" dirty="0">
                <a:solidFill>
                  <a:srgbClr val="6B801F"/>
                </a:solidFill>
              </a:rPr>
              <a:t>NAJBOLJA PRAKSA EKOTURISTIČKIH DESTINACIJA 1</a:t>
            </a:r>
            <a:endParaRPr lang="it-IT" b="1" dirty="0">
              <a:solidFill>
                <a:srgbClr val="6B801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12C585-FC5C-4C66-C9BD-25D2AC86BE9B}"/>
              </a:ext>
            </a:extLst>
          </p:cNvPr>
          <p:cNvSpPr txBox="1"/>
          <p:nvPr/>
        </p:nvSpPr>
        <p:spPr>
          <a:xfrm>
            <a:off x="537409" y="2209936"/>
            <a:ext cx="11117181" cy="4027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Nedavno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istraživanje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Observatorio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Ecoturismo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España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Španjolski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ekoturistički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opservatorij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otkrilo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je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kako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ekoturizam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Španjolskoj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transformira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njezin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gospodarski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pejzaž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posebno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najruralnijim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područjima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pokazala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izrazito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pozitivne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utjecaje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koje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ekoturizam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ima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najruralnija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područja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Španjolske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Španjolski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opservatorij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za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ekoturizam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inicijativa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je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koju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2017.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godine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osnovali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Državni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tajnik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za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turizam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Udruga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ekoturizma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Španjolskoj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ciljem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identificiranja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praćenja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uspjeha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ekoturizma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 2019.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godini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odgovarajućeg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utjecaja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koji je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ekoturizam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imao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najruralnija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područja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Španjolske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 2019.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godini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289 </a:t>
            </a:r>
            <a:r>
              <a:rPr lang="en-US" sz="1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poslovnih</a:t>
            </a:r>
            <a:r>
              <a:rPr lang="en-US" sz="1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subjekata</a:t>
            </a:r>
            <a:r>
              <a:rPr lang="en-US" sz="1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za </a:t>
            </a:r>
            <a:r>
              <a:rPr lang="en-US" sz="1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ekoturistički</a:t>
            </a:r>
            <a:r>
              <a:rPr lang="en-US" sz="1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smještaj</a:t>
            </a:r>
            <a:r>
              <a:rPr lang="en-US" sz="1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primilo</a:t>
            </a:r>
            <a:r>
              <a:rPr lang="en-US" sz="1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je </a:t>
            </a:r>
            <a:r>
              <a:rPr lang="en-US" sz="1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procijenjenih</a:t>
            </a:r>
            <a:r>
              <a:rPr lang="en-US" sz="1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ukupno</a:t>
            </a:r>
            <a:r>
              <a:rPr lang="en-US" sz="1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781.654 </a:t>
            </a:r>
            <a:r>
              <a:rPr lang="en-US" sz="1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gostiju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što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je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rezultiralo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ekonomskim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utjecajem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od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preko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230 </a:t>
            </a:r>
            <a:r>
              <a:rPr lang="en-US" sz="1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milijuna</a:t>
            </a:r>
            <a:r>
              <a:rPr lang="en-US" sz="1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eura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Istovremeno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208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poduzeća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za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održivi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turizam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primilo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je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preko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1,3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milijuna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klijenata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generirajući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ekonomski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utjecaj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od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preko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160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milijuna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eura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direktno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stvarajući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1.414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radnih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mjesta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3" name="Titolo 4">
            <a:extLst>
              <a:ext uri="{FF2B5EF4-FFF2-40B4-BE49-F238E27FC236}">
                <a16:creationId xmlns:a16="http://schemas.microsoft.com/office/drawing/2014/main" id="{5D75ADC9-C257-4D3D-CCC6-96654105F3C0}"/>
              </a:ext>
            </a:extLst>
          </p:cNvPr>
          <p:cNvSpPr txBox="1">
            <a:spLocks/>
          </p:cNvSpPr>
          <p:nvPr/>
        </p:nvSpPr>
        <p:spPr>
          <a:xfrm>
            <a:off x="537410" y="674896"/>
            <a:ext cx="9063789" cy="1631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dirty="0" err="1">
                <a:solidFill>
                  <a:srgbClr val="6B801F"/>
                </a:solidFill>
              </a:rPr>
              <a:t>Kako</a:t>
            </a:r>
            <a:r>
              <a:rPr lang="en-US" b="1" dirty="0">
                <a:solidFill>
                  <a:srgbClr val="6B801F"/>
                </a:solidFill>
              </a:rPr>
              <a:t> </a:t>
            </a:r>
            <a:r>
              <a:rPr lang="en-US" b="1" dirty="0" err="1">
                <a:solidFill>
                  <a:srgbClr val="6B801F"/>
                </a:solidFill>
              </a:rPr>
              <a:t>ekoturizam</a:t>
            </a:r>
            <a:r>
              <a:rPr lang="en-US" b="1" dirty="0">
                <a:solidFill>
                  <a:srgbClr val="6B801F"/>
                </a:solidFill>
              </a:rPr>
              <a:t> </a:t>
            </a:r>
            <a:r>
              <a:rPr lang="en-US" b="1" dirty="0" err="1">
                <a:solidFill>
                  <a:srgbClr val="6B801F"/>
                </a:solidFill>
              </a:rPr>
              <a:t>transformira</a:t>
            </a:r>
            <a:r>
              <a:rPr lang="en-US" b="1" dirty="0">
                <a:solidFill>
                  <a:srgbClr val="6B801F"/>
                </a:solidFill>
              </a:rPr>
              <a:t> </a:t>
            </a:r>
            <a:r>
              <a:rPr lang="en-US" b="1" dirty="0" err="1">
                <a:solidFill>
                  <a:srgbClr val="6B801F"/>
                </a:solidFill>
              </a:rPr>
              <a:t>najruralnija</a:t>
            </a:r>
            <a:r>
              <a:rPr lang="en-US" b="1" dirty="0">
                <a:solidFill>
                  <a:srgbClr val="6B801F"/>
                </a:solidFill>
              </a:rPr>
              <a:t> </a:t>
            </a:r>
            <a:r>
              <a:rPr lang="en-US" b="1" dirty="0" err="1">
                <a:solidFill>
                  <a:srgbClr val="6B801F"/>
                </a:solidFill>
              </a:rPr>
              <a:t>područja</a:t>
            </a:r>
            <a:r>
              <a:rPr lang="en-US" b="1" dirty="0">
                <a:solidFill>
                  <a:srgbClr val="6B801F"/>
                </a:solidFill>
              </a:rPr>
              <a:t> </a:t>
            </a:r>
            <a:r>
              <a:rPr lang="en-US" b="1" dirty="0" err="1">
                <a:solidFill>
                  <a:srgbClr val="6B801F"/>
                </a:solidFill>
              </a:rPr>
              <a:t>Španjolske</a:t>
            </a:r>
            <a:endParaRPr lang="it-IT" sz="8000" b="1" dirty="0">
              <a:solidFill>
                <a:srgbClr val="6B801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C7561B-1C5E-C03B-5A5B-4C8521BF577F}"/>
              </a:ext>
            </a:extLst>
          </p:cNvPr>
          <p:cNvSpPr txBox="1"/>
          <p:nvPr/>
        </p:nvSpPr>
        <p:spPr>
          <a:xfrm>
            <a:off x="834190" y="6367615"/>
            <a:ext cx="1009048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6B801F"/>
              </a:buClr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ecotouristinspain.com/how-a-new-ecotourism-model-is-transforming spains-most-rural-areas/</a:t>
            </a:r>
            <a:endParaRPr lang="en-US" sz="1600" b="1" noProof="1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C7098F-BB35-EB78-45E7-97154C913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409" y="6416575"/>
            <a:ext cx="240633" cy="24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3842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E8A79BB5-BEF4-EE32-C64D-0F16E203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410" y="342905"/>
            <a:ext cx="9063789" cy="471424"/>
          </a:xfrm>
        </p:spPr>
        <p:txBody>
          <a:bodyPr wrap="square" anchor="ctr">
            <a:normAutofit/>
          </a:bodyPr>
          <a:lstStyle/>
          <a:p>
            <a:r>
              <a:rPr lang="en-US" sz="2000" b="1" dirty="0">
                <a:solidFill>
                  <a:srgbClr val="6B801F"/>
                </a:solidFill>
              </a:rPr>
              <a:t>NAJBOLJA PRAKSA EKOTURISTIČKIH DESTINACIJA 2</a:t>
            </a:r>
            <a:endParaRPr lang="it-IT" b="1" dirty="0">
              <a:solidFill>
                <a:srgbClr val="6B801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12C585-FC5C-4C66-C9BD-25D2AC86BE9B}"/>
              </a:ext>
            </a:extLst>
          </p:cNvPr>
          <p:cNvSpPr txBox="1"/>
          <p:nvPr/>
        </p:nvSpPr>
        <p:spPr>
          <a:xfrm>
            <a:off x="537409" y="2209936"/>
            <a:ext cx="11117181" cy="44421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  <a:spcAft>
                <a:spcPts val="600"/>
              </a:spcAft>
            </a:pP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Lanzarote je UNESCO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rezervat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biosfere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poznat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po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svojim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jedinstvenim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vulkanskim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krajolicima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predanosti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praksama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održivog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turizma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lvl="0">
              <a:lnSpc>
                <a:spcPct val="125000"/>
              </a:lnSpc>
              <a:spcAft>
                <a:spcPts val="600"/>
              </a:spcAft>
            </a:pPr>
            <a:r>
              <a:rPr lang="en-US" sz="24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Otok</a:t>
            </a:r>
            <a:r>
              <a:rPr lang="en-US" sz="24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je </a:t>
            </a:r>
            <a:r>
              <a:rPr lang="en-US" sz="24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implementirao</a:t>
            </a:r>
            <a:r>
              <a:rPr lang="en-US" sz="24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stroge</a:t>
            </a:r>
            <a:r>
              <a:rPr lang="en-US" sz="24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ekološke</a:t>
            </a:r>
            <a:r>
              <a:rPr lang="en-US" sz="24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propise</a:t>
            </a:r>
            <a:r>
              <a:rPr lang="en-US" sz="24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poput</a:t>
            </a:r>
            <a:r>
              <a:rPr lang="en-US" sz="24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ograničavanja</a:t>
            </a:r>
            <a:r>
              <a:rPr lang="en-US" sz="24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visokih</a:t>
            </a:r>
            <a:r>
              <a:rPr lang="en-US" sz="24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zgrada</a:t>
            </a:r>
            <a:r>
              <a:rPr lang="en-US" sz="24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promoviranja</a:t>
            </a:r>
            <a:r>
              <a:rPr lang="en-US" sz="24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obnovljive</a:t>
            </a:r>
            <a:r>
              <a:rPr lang="en-US" sz="24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energije</a:t>
            </a:r>
            <a:r>
              <a:rPr lang="en-US" sz="24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24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zaštite</a:t>
            </a:r>
            <a:r>
              <a:rPr lang="en-US" sz="24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prirodnih</a:t>
            </a:r>
            <a:r>
              <a:rPr lang="en-US" sz="24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područja</a:t>
            </a:r>
            <a:r>
              <a:rPr lang="en-US" sz="24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lvl="0">
              <a:lnSpc>
                <a:spcPct val="125000"/>
              </a:lnSpc>
              <a:spcAft>
                <a:spcPts val="600"/>
              </a:spcAft>
            </a:pP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Posjetitelji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mogu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istražiti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prirodne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znamenitosti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otoka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poput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Nacionalnog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parka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Timanfaya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dok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borave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ekološki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prihvatljivim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smještajima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podržavaju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lokalne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poslove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lvl="0">
              <a:lnSpc>
                <a:spcPct val="125000"/>
              </a:lnSpc>
              <a:spcAft>
                <a:spcPts val="600"/>
              </a:spcAft>
            </a:pPr>
            <a:endParaRPr lang="en-US" sz="2400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itolo 4">
            <a:extLst>
              <a:ext uri="{FF2B5EF4-FFF2-40B4-BE49-F238E27FC236}">
                <a16:creationId xmlns:a16="http://schemas.microsoft.com/office/drawing/2014/main" id="{5D75ADC9-C257-4D3D-CCC6-96654105F3C0}"/>
              </a:ext>
            </a:extLst>
          </p:cNvPr>
          <p:cNvSpPr txBox="1">
            <a:spLocks/>
          </p:cNvSpPr>
          <p:nvPr/>
        </p:nvSpPr>
        <p:spPr>
          <a:xfrm>
            <a:off x="537410" y="674896"/>
            <a:ext cx="9063789" cy="1631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dirty="0">
                <a:solidFill>
                  <a:srgbClr val="6B801F"/>
                </a:solidFill>
              </a:rPr>
              <a:t>Lanzarote, </a:t>
            </a:r>
            <a:r>
              <a:rPr lang="en-US" b="1" dirty="0" err="1">
                <a:solidFill>
                  <a:srgbClr val="6B801F"/>
                </a:solidFill>
              </a:rPr>
              <a:t>Kanarski</a:t>
            </a:r>
            <a:r>
              <a:rPr lang="en-US" b="1" dirty="0">
                <a:solidFill>
                  <a:srgbClr val="6B801F"/>
                </a:solidFill>
              </a:rPr>
              <a:t> </a:t>
            </a:r>
            <a:r>
              <a:rPr lang="en-US" b="1" dirty="0" err="1">
                <a:solidFill>
                  <a:srgbClr val="6B801F"/>
                </a:solidFill>
              </a:rPr>
              <a:t>otoci</a:t>
            </a:r>
            <a:r>
              <a:rPr lang="en-US" b="1" dirty="0">
                <a:solidFill>
                  <a:srgbClr val="6B801F"/>
                </a:solidFill>
              </a:rPr>
              <a:t> (</a:t>
            </a:r>
            <a:r>
              <a:rPr lang="en-US" b="1" dirty="0" err="1">
                <a:solidFill>
                  <a:srgbClr val="6B801F"/>
                </a:solidFill>
              </a:rPr>
              <a:t>Španjolska</a:t>
            </a:r>
            <a:r>
              <a:rPr lang="en-US" b="1" dirty="0">
                <a:solidFill>
                  <a:srgbClr val="6B801F"/>
                </a:solidFill>
              </a:rPr>
              <a:t>)</a:t>
            </a:r>
            <a:endParaRPr lang="it-IT" b="1" dirty="0">
              <a:solidFill>
                <a:srgbClr val="6B80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386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E8A79BB5-BEF4-EE32-C64D-0F16E203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410" y="342905"/>
            <a:ext cx="9063789" cy="471424"/>
          </a:xfrm>
        </p:spPr>
        <p:txBody>
          <a:bodyPr wrap="square" anchor="ctr">
            <a:normAutofit/>
          </a:bodyPr>
          <a:lstStyle/>
          <a:p>
            <a:r>
              <a:rPr lang="en-US" sz="2000" b="1" dirty="0">
                <a:solidFill>
                  <a:srgbClr val="6B801F"/>
                </a:solidFill>
              </a:rPr>
              <a:t>NAJBOLJA PRAKSA EKOTURISTIČKIH DESTINACIJA 3</a:t>
            </a:r>
            <a:endParaRPr lang="it-IT" b="1" dirty="0">
              <a:solidFill>
                <a:srgbClr val="6B801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12C585-FC5C-4C66-C9BD-25D2AC86BE9B}"/>
              </a:ext>
            </a:extLst>
          </p:cNvPr>
          <p:cNvSpPr txBox="1"/>
          <p:nvPr/>
        </p:nvSpPr>
        <p:spPr>
          <a:xfrm>
            <a:off x="537409" y="1644317"/>
            <a:ext cx="11117181" cy="44421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  <a:spcAft>
                <a:spcPts val="600"/>
              </a:spcAft>
            </a:pPr>
            <a:r>
              <a:rPr lang="en-US" sz="2400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Dolina </a:t>
            </a:r>
            <a:r>
              <a:rPr lang="en-US" sz="2400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Soče</a:t>
            </a:r>
            <a:r>
              <a:rPr lang="en-US" sz="2400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je </a:t>
            </a:r>
            <a:r>
              <a:rPr lang="en-US" sz="2400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regija</a:t>
            </a:r>
            <a:r>
              <a:rPr lang="en-US" sz="2400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US" sz="2400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zapadu</a:t>
            </a:r>
            <a:r>
              <a:rPr lang="en-US" sz="2400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Slovenije</a:t>
            </a:r>
            <a:r>
              <a:rPr lang="en-US" sz="2400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poznata</a:t>
            </a:r>
            <a:r>
              <a:rPr lang="en-US" sz="2400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po </a:t>
            </a:r>
            <a:r>
              <a:rPr lang="en-US" sz="2400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svojim</a:t>
            </a:r>
            <a:r>
              <a:rPr lang="en-US" sz="2400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kristalno</a:t>
            </a:r>
            <a:r>
              <a:rPr lang="en-US" sz="2400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čistim</a:t>
            </a:r>
            <a:r>
              <a:rPr lang="en-US" sz="2400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rijekama</a:t>
            </a:r>
            <a:r>
              <a:rPr lang="en-US" sz="2400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bujnim</a:t>
            </a:r>
            <a:r>
              <a:rPr lang="en-US" sz="2400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šumama</a:t>
            </a:r>
            <a:r>
              <a:rPr lang="en-US" sz="2400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2400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mogućnostima</a:t>
            </a:r>
            <a:r>
              <a:rPr lang="en-US" sz="2400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za </a:t>
            </a:r>
            <a:r>
              <a:rPr lang="en-US" sz="2400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avanturističke</a:t>
            </a:r>
            <a:r>
              <a:rPr lang="en-US" sz="2400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aktivnosti</a:t>
            </a:r>
            <a:r>
              <a:rPr lang="en-US" sz="2400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US" sz="2400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otvorenom</a:t>
            </a:r>
            <a:r>
              <a:rPr lang="en-US" sz="2400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lvl="0">
              <a:lnSpc>
                <a:spcPct val="125000"/>
              </a:lnSpc>
              <a:spcAft>
                <a:spcPts val="600"/>
              </a:spcAft>
            </a:pPr>
            <a:r>
              <a:rPr lang="en-US" sz="2400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Regija</a:t>
            </a:r>
            <a:r>
              <a:rPr lang="en-US" sz="2400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promovira</a:t>
            </a:r>
            <a:r>
              <a:rPr lang="en-US" sz="2400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prakse</a:t>
            </a:r>
            <a:r>
              <a:rPr lang="en-US" sz="2400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ekoturizma</a:t>
            </a:r>
            <a:r>
              <a:rPr lang="en-US" sz="2400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poput</a:t>
            </a:r>
            <a:r>
              <a:rPr lang="en-US" sz="2400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ekološki</a:t>
            </a:r>
            <a:r>
              <a:rPr lang="en-US" sz="2400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prihvatljivog</a:t>
            </a:r>
            <a:r>
              <a:rPr lang="en-US" sz="2400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smještaja</a:t>
            </a:r>
            <a:r>
              <a:rPr lang="en-US" sz="2400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lokalne</a:t>
            </a:r>
            <a:r>
              <a:rPr lang="en-US" sz="2400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proizvodnje</a:t>
            </a:r>
            <a:r>
              <a:rPr lang="en-US" sz="2400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hrane</a:t>
            </a:r>
            <a:r>
              <a:rPr lang="en-US" sz="2400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2400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aktivnosti</a:t>
            </a:r>
            <a:r>
              <a:rPr lang="en-US" sz="2400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niskog</a:t>
            </a:r>
            <a:r>
              <a:rPr lang="en-US" sz="2400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intenziteta</a:t>
            </a:r>
            <a:r>
              <a:rPr lang="en-US" sz="2400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poput</a:t>
            </a:r>
            <a:r>
              <a:rPr lang="en-US" sz="2400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planinarenja</a:t>
            </a:r>
            <a:r>
              <a:rPr lang="en-US" sz="2400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biciklizma</a:t>
            </a:r>
            <a:r>
              <a:rPr lang="en-US" sz="2400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2400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vodenih</a:t>
            </a:r>
            <a:r>
              <a:rPr lang="en-US" sz="2400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sportova</a:t>
            </a:r>
            <a:r>
              <a:rPr lang="en-US" sz="2400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lvl="0">
              <a:lnSpc>
                <a:spcPct val="125000"/>
              </a:lnSpc>
              <a:spcAft>
                <a:spcPts val="600"/>
              </a:spcAft>
            </a:pPr>
            <a:r>
              <a:rPr lang="en-US" sz="2400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Posjetitelji</a:t>
            </a:r>
            <a:r>
              <a:rPr lang="en-US" sz="2400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mogu</a:t>
            </a:r>
            <a:r>
              <a:rPr lang="en-US" sz="2400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istražiti</a:t>
            </a:r>
            <a:r>
              <a:rPr lang="en-US" sz="2400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prirodnu</a:t>
            </a:r>
            <a:r>
              <a:rPr lang="en-US" sz="2400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ljepotu</a:t>
            </a:r>
            <a:r>
              <a:rPr lang="en-US" sz="2400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doline, </a:t>
            </a:r>
            <a:r>
              <a:rPr lang="en-US" sz="2400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naučiti</a:t>
            </a:r>
            <a:r>
              <a:rPr lang="en-US" sz="2400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 </a:t>
            </a:r>
            <a:r>
              <a:rPr lang="en-US" sz="2400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njezinoj</a:t>
            </a:r>
            <a:r>
              <a:rPr lang="en-US" sz="2400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povijesti</a:t>
            </a:r>
            <a:r>
              <a:rPr lang="en-US" sz="2400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2400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kulturi</a:t>
            </a:r>
            <a:r>
              <a:rPr lang="en-US" sz="2400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</a:t>
            </a:r>
            <a:r>
              <a:rPr lang="en-US" sz="2400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podržati</a:t>
            </a:r>
            <a:r>
              <a:rPr lang="en-US" sz="2400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lokalne</a:t>
            </a:r>
            <a:r>
              <a:rPr lang="en-US" sz="2400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zajednice</a:t>
            </a:r>
            <a:r>
              <a:rPr lang="en-US" sz="2400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kroz</a:t>
            </a:r>
            <a:r>
              <a:rPr lang="en-US" sz="2400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odgovorni</a:t>
            </a:r>
            <a:r>
              <a:rPr lang="en-US" sz="2400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turizam</a:t>
            </a:r>
            <a:r>
              <a:rPr lang="en-US" sz="2400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400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lnSpc>
                <a:spcPct val="125000"/>
              </a:lnSpc>
              <a:spcAft>
                <a:spcPts val="600"/>
              </a:spcAft>
            </a:pPr>
            <a:endParaRPr lang="en-US" sz="2400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itolo 4">
            <a:extLst>
              <a:ext uri="{FF2B5EF4-FFF2-40B4-BE49-F238E27FC236}">
                <a16:creationId xmlns:a16="http://schemas.microsoft.com/office/drawing/2014/main" id="{5D75ADC9-C257-4D3D-CCC6-96654105F3C0}"/>
              </a:ext>
            </a:extLst>
          </p:cNvPr>
          <p:cNvSpPr txBox="1">
            <a:spLocks/>
          </p:cNvSpPr>
          <p:nvPr/>
        </p:nvSpPr>
        <p:spPr>
          <a:xfrm>
            <a:off x="537410" y="674897"/>
            <a:ext cx="9063789" cy="96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dirty="0">
                <a:solidFill>
                  <a:srgbClr val="6B801F"/>
                </a:solidFill>
              </a:rPr>
              <a:t>Dolina </a:t>
            </a:r>
            <a:r>
              <a:rPr lang="en-US" b="1" dirty="0" err="1">
                <a:solidFill>
                  <a:srgbClr val="6B801F"/>
                </a:solidFill>
              </a:rPr>
              <a:t>Soče</a:t>
            </a:r>
            <a:r>
              <a:rPr lang="en-US" b="1" dirty="0">
                <a:solidFill>
                  <a:srgbClr val="6B801F"/>
                </a:solidFill>
              </a:rPr>
              <a:t> (Slovenija)</a:t>
            </a:r>
            <a:endParaRPr lang="it-IT" b="1" dirty="0">
              <a:solidFill>
                <a:srgbClr val="6B80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295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E8A79BB5-BEF4-EE32-C64D-0F16E203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410" y="342905"/>
            <a:ext cx="9063789" cy="471424"/>
          </a:xfrm>
        </p:spPr>
        <p:txBody>
          <a:bodyPr wrap="square" anchor="ctr">
            <a:normAutofit/>
          </a:bodyPr>
          <a:lstStyle/>
          <a:p>
            <a:r>
              <a:rPr lang="en-US" sz="2000" b="1" dirty="0">
                <a:solidFill>
                  <a:srgbClr val="6B801F"/>
                </a:solidFill>
              </a:rPr>
              <a:t>NAJBOLJA PRAKSA EKOTURISTIČKIH DESTINACIJA 4</a:t>
            </a:r>
            <a:endParaRPr lang="it-IT" b="1" dirty="0">
              <a:solidFill>
                <a:srgbClr val="6B801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12C585-FC5C-4C66-C9BD-25D2AC86BE9B}"/>
              </a:ext>
            </a:extLst>
          </p:cNvPr>
          <p:cNvSpPr txBox="1"/>
          <p:nvPr/>
        </p:nvSpPr>
        <p:spPr>
          <a:xfrm>
            <a:off x="537409" y="1644317"/>
            <a:ext cx="11117181" cy="3980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  <a:spcAft>
                <a:spcPts val="600"/>
              </a:spcAft>
            </a:pP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Laponija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najsjevernija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regija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Finske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poznata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je po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svojoj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netaknutoj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divljini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spektakularnoj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polarnoj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svjetlosti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autohtonoj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Sami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kulturi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lvl="0">
              <a:lnSpc>
                <a:spcPct val="125000"/>
              </a:lnSpc>
              <a:spcAft>
                <a:spcPts val="600"/>
              </a:spcAft>
            </a:pP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Ekoturističke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aktivnosti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Laponiji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uključuju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planinarenje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skijaško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trčanje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boravak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ekološki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prihvatljivim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smještajima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poput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staklenih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iglua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tradicionalnih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Sami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šatora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lvl="0">
              <a:lnSpc>
                <a:spcPct val="125000"/>
              </a:lnSpc>
              <a:spcAft>
                <a:spcPts val="600"/>
              </a:spcAft>
            </a:pP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Posjetitelji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mogu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naučiti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 Sami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kulturi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sudjelovati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jahanju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sobovima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podržati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lokalne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zajednice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kroz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prakse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odgovornog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turizma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lvl="0">
              <a:lnSpc>
                <a:spcPct val="125000"/>
              </a:lnSpc>
              <a:spcAft>
                <a:spcPts val="600"/>
              </a:spcAft>
            </a:pPr>
            <a:endParaRPr lang="en-US" sz="2400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itolo 4">
            <a:extLst>
              <a:ext uri="{FF2B5EF4-FFF2-40B4-BE49-F238E27FC236}">
                <a16:creationId xmlns:a16="http://schemas.microsoft.com/office/drawing/2014/main" id="{5D75ADC9-C257-4D3D-CCC6-96654105F3C0}"/>
              </a:ext>
            </a:extLst>
          </p:cNvPr>
          <p:cNvSpPr txBox="1">
            <a:spLocks/>
          </p:cNvSpPr>
          <p:nvPr/>
        </p:nvSpPr>
        <p:spPr>
          <a:xfrm>
            <a:off x="537410" y="674897"/>
            <a:ext cx="9063789" cy="96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dirty="0" err="1">
                <a:solidFill>
                  <a:srgbClr val="6B801F"/>
                </a:solidFill>
              </a:rPr>
              <a:t>Laponija</a:t>
            </a:r>
            <a:r>
              <a:rPr lang="en-US" b="1" dirty="0">
                <a:solidFill>
                  <a:srgbClr val="6B801F"/>
                </a:solidFill>
              </a:rPr>
              <a:t> (</a:t>
            </a:r>
            <a:r>
              <a:rPr lang="en-US" b="1" dirty="0" err="1">
                <a:solidFill>
                  <a:srgbClr val="6B801F"/>
                </a:solidFill>
              </a:rPr>
              <a:t>Finska</a:t>
            </a:r>
            <a:r>
              <a:rPr lang="en-US" b="1" dirty="0">
                <a:solidFill>
                  <a:srgbClr val="6B801F"/>
                </a:solidFill>
              </a:rPr>
              <a:t>)</a:t>
            </a:r>
            <a:endParaRPr lang="it-IT" b="1" dirty="0">
              <a:solidFill>
                <a:srgbClr val="6B80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8300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video game&#10;&#10;Description automatically generated">
            <a:extLst>
              <a:ext uri="{FF2B5EF4-FFF2-40B4-BE49-F238E27FC236}">
                <a16:creationId xmlns:a16="http://schemas.microsoft.com/office/drawing/2014/main" id="{BB8620CC-E5E4-E97E-038A-6B7A8CB6E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F767AF6D-6423-A98F-FE18-C7ED10A5AB1B}"/>
              </a:ext>
            </a:extLst>
          </p:cNvPr>
          <p:cNvSpPr txBox="1">
            <a:spLocks/>
          </p:cNvSpPr>
          <p:nvPr/>
        </p:nvSpPr>
        <p:spPr>
          <a:xfrm>
            <a:off x="359583" y="109928"/>
            <a:ext cx="1695345" cy="3187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20000" b="1" i="0" u="none" strike="noStrike" cap="none" dirty="0">
                <a:solidFill>
                  <a:srgbClr val="2EA6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3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BDF961C4-F18F-3B4B-C1C8-5654BBD5F286}"/>
              </a:ext>
            </a:extLst>
          </p:cNvPr>
          <p:cNvSpPr txBox="1">
            <a:spLocks/>
          </p:cNvSpPr>
          <p:nvPr/>
        </p:nvSpPr>
        <p:spPr>
          <a:xfrm>
            <a:off x="702514" y="1777350"/>
            <a:ext cx="5276255" cy="3040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6600" b="1" i="0" u="none" strike="noStrike" cap="none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Ekokulturni</a:t>
            </a:r>
            <a:r>
              <a:rPr lang="en-GB" sz="6600" b="1" i="0" u="none" strike="noStrike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GB" sz="6600" b="1" i="0" u="none" strike="noStrike" cap="none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turizam</a:t>
            </a:r>
            <a:endParaRPr lang="en-GB" sz="6600" b="1" i="0" u="none" strike="noStrike" cap="none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05857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E8A79BB5-BEF4-EE32-C64D-0F16E203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411" y="365125"/>
            <a:ext cx="8317831" cy="1325563"/>
          </a:xfrm>
        </p:spPr>
        <p:txBody>
          <a:bodyPr wrap="square" anchor="ctr">
            <a:normAutofit/>
          </a:bodyPr>
          <a:lstStyle/>
          <a:p>
            <a:r>
              <a:rPr lang="en-US" b="1" dirty="0" err="1">
                <a:solidFill>
                  <a:srgbClr val="6B801F"/>
                </a:solidFill>
              </a:rPr>
              <a:t>Što</a:t>
            </a:r>
            <a:r>
              <a:rPr lang="en-US" b="1" dirty="0">
                <a:solidFill>
                  <a:srgbClr val="6B801F"/>
                </a:solidFill>
              </a:rPr>
              <a:t> je </a:t>
            </a:r>
            <a:r>
              <a:rPr lang="en-US" b="1" dirty="0" err="1">
                <a:solidFill>
                  <a:srgbClr val="6B801F"/>
                </a:solidFill>
              </a:rPr>
              <a:t>ekokulturni</a:t>
            </a:r>
            <a:r>
              <a:rPr lang="en-US" b="1" dirty="0">
                <a:solidFill>
                  <a:srgbClr val="6B801F"/>
                </a:solidFill>
              </a:rPr>
              <a:t> </a:t>
            </a:r>
            <a:r>
              <a:rPr lang="en-US" b="1" dirty="0" err="1">
                <a:solidFill>
                  <a:srgbClr val="6B801F"/>
                </a:solidFill>
              </a:rPr>
              <a:t>turizam</a:t>
            </a:r>
            <a:r>
              <a:rPr lang="en-US" b="1" dirty="0">
                <a:solidFill>
                  <a:srgbClr val="6B801F"/>
                </a:solidFill>
              </a:rPr>
              <a:t>?</a:t>
            </a:r>
            <a:endParaRPr lang="it-IT" b="1" dirty="0">
              <a:solidFill>
                <a:srgbClr val="6B801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89EABB-D450-D63C-2572-84947838FB7A}"/>
              </a:ext>
            </a:extLst>
          </p:cNvPr>
          <p:cNvSpPr txBox="1"/>
          <p:nvPr/>
        </p:nvSpPr>
        <p:spPr>
          <a:xfrm>
            <a:off x="537411" y="1584660"/>
            <a:ext cx="7892715" cy="4448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Ekokulturni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turizam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je </a:t>
            </a:r>
            <a:r>
              <a:rPr lang="en-US" sz="20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oblik</a:t>
            </a:r>
            <a:r>
              <a:rPr lang="en-US" sz="20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održivog</a:t>
            </a:r>
            <a:r>
              <a:rPr lang="en-US" sz="20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turizma</a:t>
            </a:r>
            <a:r>
              <a:rPr lang="en-US" sz="20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koji se </a:t>
            </a:r>
            <a:r>
              <a:rPr lang="en-US" sz="20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fokusira</a:t>
            </a:r>
            <a:r>
              <a:rPr lang="en-US" sz="20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US" sz="20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odgovorno</a:t>
            </a:r>
            <a:r>
              <a:rPr lang="en-US" sz="20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istraživanje</a:t>
            </a:r>
            <a:r>
              <a:rPr lang="en-US" sz="20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20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vrednovanje</a:t>
            </a:r>
            <a:r>
              <a:rPr lang="en-US" sz="20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prirodne</a:t>
            </a:r>
            <a:r>
              <a:rPr lang="en-US" sz="20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20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kulturne</a:t>
            </a:r>
            <a:r>
              <a:rPr lang="en-US" sz="20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baštine</a:t>
            </a:r>
            <a:r>
              <a:rPr lang="en-US" sz="20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Kombinira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načela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ekoturizma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koji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naglašava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očuvanje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prirodnih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resursa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biološke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raznolikosti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kulturnim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turizmom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temeljenim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učenju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obilježavanju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otkrivanju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očuvanju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lokalnih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kultura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tradicija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načina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života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Kombiniranjem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načela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ekoturizma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kulturnog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turizma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ekokulturni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turizam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nastoji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stvoriti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uzajamno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koristan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odnos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između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turizma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okoliša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lokalnih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zajednica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osiguravajući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dugoročnu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održivost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prirodnih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kulturnih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resursa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it-IT" sz="2000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Picture 12" descr="A kite with strings on a black background&#10;&#10;Description automatically generated">
            <a:extLst>
              <a:ext uri="{FF2B5EF4-FFF2-40B4-BE49-F238E27FC236}">
                <a16:creationId xmlns:a16="http://schemas.microsoft.com/office/drawing/2014/main" id="{5866C3CD-1FAB-3720-9A39-7768D6800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365" y="-191679"/>
            <a:ext cx="53704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0118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E8A79BB5-BEF4-EE32-C64D-0F16E203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410" y="365125"/>
            <a:ext cx="10787082" cy="1325563"/>
          </a:xfrm>
        </p:spPr>
        <p:txBody>
          <a:bodyPr wrap="square" anchor="ctr">
            <a:normAutofit/>
          </a:bodyPr>
          <a:lstStyle/>
          <a:p>
            <a:r>
              <a:rPr lang="en-US" b="1" dirty="0" err="1">
                <a:solidFill>
                  <a:srgbClr val="6B801F"/>
                </a:solidFill>
              </a:rPr>
              <a:t>Ključni</a:t>
            </a:r>
            <a:r>
              <a:rPr lang="en-US" b="1" dirty="0">
                <a:solidFill>
                  <a:srgbClr val="6B801F"/>
                </a:solidFill>
              </a:rPr>
              <a:t> </a:t>
            </a:r>
            <a:r>
              <a:rPr lang="en-US" b="1" dirty="0" err="1">
                <a:solidFill>
                  <a:srgbClr val="6B801F"/>
                </a:solidFill>
              </a:rPr>
              <a:t>aspekti</a:t>
            </a:r>
            <a:r>
              <a:rPr lang="en-US" b="1" dirty="0">
                <a:solidFill>
                  <a:srgbClr val="6B801F"/>
                </a:solidFill>
              </a:rPr>
              <a:t> </a:t>
            </a:r>
            <a:r>
              <a:rPr lang="en-US" b="1" dirty="0" err="1">
                <a:solidFill>
                  <a:srgbClr val="6B801F"/>
                </a:solidFill>
              </a:rPr>
              <a:t>ekokulturnog</a:t>
            </a:r>
            <a:r>
              <a:rPr lang="en-US" b="1" dirty="0">
                <a:solidFill>
                  <a:srgbClr val="6B801F"/>
                </a:solidFill>
              </a:rPr>
              <a:t> </a:t>
            </a:r>
            <a:r>
              <a:rPr lang="en-US" b="1" dirty="0" err="1">
                <a:solidFill>
                  <a:srgbClr val="6B801F"/>
                </a:solidFill>
              </a:rPr>
              <a:t>turizma</a:t>
            </a:r>
            <a:endParaRPr lang="it-IT" b="1" dirty="0">
              <a:solidFill>
                <a:srgbClr val="6B801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DFD2D-3C19-CC00-2F6D-D3F743B39A3B}"/>
              </a:ext>
            </a:extLst>
          </p:cNvPr>
          <p:cNvSpPr txBox="1"/>
          <p:nvPr/>
        </p:nvSpPr>
        <p:spPr>
          <a:xfrm>
            <a:off x="1219200" y="1690689"/>
            <a:ext cx="2671011" cy="1956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b="1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OČUVANJE OKOLIŠA: </a:t>
            </a:r>
            <a:b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Ekokulturni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turizam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promiče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zaštitu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prirodnih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staništa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ekosustava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divljih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životinja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istovremeno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smanjujući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negativan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utjecaj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turizma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okoliš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FAF9B0C-65EC-1E17-6840-40F59F3081DC}"/>
              </a:ext>
            </a:extLst>
          </p:cNvPr>
          <p:cNvSpPr/>
          <p:nvPr/>
        </p:nvSpPr>
        <p:spPr>
          <a:xfrm>
            <a:off x="537411" y="1744612"/>
            <a:ext cx="577515" cy="577515"/>
          </a:xfrm>
          <a:prstGeom prst="ellipse">
            <a:avLst/>
          </a:prstGeom>
          <a:solidFill>
            <a:srgbClr val="97B0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b="1" dirty="0">
                <a:solidFill>
                  <a:srgbClr val="D6F2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en-HR" sz="1100" b="1" dirty="0">
              <a:solidFill>
                <a:srgbClr val="D6F24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F3CECC3-DDF8-9564-CC6B-0D1C580B7BB5}"/>
              </a:ext>
            </a:extLst>
          </p:cNvPr>
          <p:cNvSpPr/>
          <p:nvPr/>
        </p:nvSpPr>
        <p:spPr>
          <a:xfrm>
            <a:off x="4138861" y="1744612"/>
            <a:ext cx="577515" cy="577515"/>
          </a:xfrm>
          <a:prstGeom prst="ellipse">
            <a:avLst/>
          </a:prstGeom>
          <a:solidFill>
            <a:srgbClr val="97B0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b="1" dirty="0">
                <a:solidFill>
                  <a:srgbClr val="D6F2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en-HR" sz="1100" b="1" dirty="0">
              <a:solidFill>
                <a:srgbClr val="D6F24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A2C2B1-BB35-C9A2-0220-5A0115ED92C8}"/>
              </a:ext>
            </a:extLst>
          </p:cNvPr>
          <p:cNvSpPr txBox="1"/>
          <p:nvPr/>
        </p:nvSpPr>
        <p:spPr>
          <a:xfrm>
            <a:off x="4844715" y="1690688"/>
            <a:ext cx="2775284" cy="1956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en-US" b="1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OČUVANJE KULTURE: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Potiče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očuvanje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promicanje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lokalnih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kultura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tradicija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umjetnosti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rukotvorina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kulturnih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znamenitosti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osiguravajući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da se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poštuju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održavaju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za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buduće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generacije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2C9CFDF-C4D3-3F84-C5D5-C8EF7C67049C}"/>
              </a:ext>
            </a:extLst>
          </p:cNvPr>
          <p:cNvSpPr/>
          <p:nvPr/>
        </p:nvSpPr>
        <p:spPr>
          <a:xfrm>
            <a:off x="7868650" y="1744612"/>
            <a:ext cx="577515" cy="577515"/>
          </a:xfrm>
          <a:prstGeom prst="ellipse">
            <a:avLst/>
          </a:prstGeom>
          <a:solidFill>
            <a:srgbClr val="97B0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b="1" dirty="0">
                <a:solidFill>
                  <a:srgbClr val="D6F2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endParaRPr lang="en-HR" sz="1100" b="1" dirty="0">
              <a:solidFill>
                <a:srgbClr val="D6F24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F8816A-59B2-D4E9-4260-C7F460B2C831}"/>
              </a:ext>
            </a:extLst>
          </p:cNvPr>
          <p:cNvSpPr txBox="1"/>
          <p:nvPr/>
        </p:nvSpPr>
        <p:spPr>
          <a:xfrm>
            <a:off x="8574503" y="1690688"/>
            <a:ext cx="3176337" cy="22258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en-US" b="1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ANGAŽMAN ZAJEDNICE: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Ekokulturni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turizam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aktivno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uključuje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lokalne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zajednice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planiranje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upravljanje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ostvarivanje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koristi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od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turističkih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aktivnosti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pružajući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ekonomske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mogućnosti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osnažujući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ih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da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sačuvaju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svoj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kulturni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identitet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BF6371-3D43-0CFF-7104-C86A49B71E01}"/>
              </a:ext>
            </a:extLst>
          </p:cNvPr>
          <p:cNvSpPr txBox="1"/>
          <p:nvPr/>
        </p:nvSpPr>
        <p:spPr>
          <a:xfrm>
            <a:off x="1219200" y="4121069"/>
            <a:ext cx="2671011" cy="2495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en-US" b="1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AUTENTIČNA ISKUSTVA: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Posjetitelji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sudjeluju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autentičnim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uranjajućim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iskustvima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koja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omogućuju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povezivanje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prirodnim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okolišem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lokalnim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kulturama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potičući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dublje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razumijevanje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poštivanje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odredišta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koje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posjećuju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50C3761-FF66-D4D3-0020-3F12CF4D5A50}"/>
              </a:ext>
            </a:extLst>
          </p:cNvPr>
          <p:cNvSpPr/>
          <p:nvPr/>
        </p:nvSpPr>
        <p:spPr>
          <a:xfrm>
            <a:off x="537411" y="4174992"/>
            <a:ext cx="577515" cy="577515"/>
          </a:xfrm>
          <a:prstGeom prst="ellipse">
            <a:avLst/>
          </a:prstGeom>
          <a:solidFill>
            <a:srgbClr val="97B0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b="1" dirty="0">
                <a:solidFill>
                  <a:srgbClr val="D6F2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en-HR" sz="1100" b="1" dirty="0">
              <a:solidFill>
                <a:srgbClr val="D6F24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8DABFF6-6A1A-4FAF-11E3-3A99A1ABD4AA}"/>
              </a:ext>
            </a:extLst>
          </p:cNvPr>
          <p:cNvSpPr/>
          <p:nvPr/>
        </p:nvSpPr>
        <p:spPr>
          <a:xfrm>
            <a:off x="4138861" y="4174992"/>
            <a:ext cx="577515" cy="577515"/>
          </a:xfrm>
          <a:prstGeom prst="ellipse">
            <a:avLst/>
          </a:prstGeom>
          <a:solidFill>
            <a:srgbClr val="97B0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b="1" dirty="0">
                <a:solidFill>
                  <a:srgbClr val="D6F2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05</a:t>
            </a:r>
            <a:endParaRPr lang="en-HR" sz="1100" b="1" dirty="0">
              <a:solidFill>
                <a:srgbClr val="D6F24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50617A-3A1F-CFB5-1D22-7624734925BF}"/>
              </a:ext>
            </a:extLst>
          </p:cNvPr>
          <p:cNvSpPr txBox="1"/>
          <p:nvPr/>
        </p:nvSpPr>
        <p:spPr>
          <a:xfrm>
            <a:off x="4844715" y="4121068"/>
            <a:ext cx="2775284" cy="22258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en-US" b="1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ODRŽIVE PRAKSE: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Dionici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ekokulturnog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turizma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usvajaju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ekološki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prihvatljive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prakse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poput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korištenja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obnovljive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energije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smanjenja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otpada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podržavanja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lokalnih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poslovanja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koja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pridržavaju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održivih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načela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9766824-0410-AAF3-AB39-297863E4CF2F}"/>
              </a:ext>
            </a:extLst>
          </p:cNvPr>
          <p:cNvSpPr/>
          <p:nvPr/>
        </p:nvSpPr>
        <p:spPr>
          <a:xfrm>
            <a:off x="7868650" y="4174992"/>
            <a:ext cx="577515" cy="577515"/>
          </a:xfrm>
          <a:prstGeom prst="ellipse">
            <a:avLst/>
          </a:prstGeom>
          <a:solidFill>
            <a:srgbClr val="97B0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b="1" dirty="0">
                <a:solidFill>
                  <a:srgbClr val="D6F2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06</a:t>
            </a:r>
            <a:endParaRPr lang="en-HR" sz="1100" b="1" dirty="0">
              <a:solidFill>
                <a:srgbClr val="D6F24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68815C-A00F-0AA8-5E87-E0881A5DFE89}"/>
              </a:ext>
            </a:extLst>
          </p:cNvPr>
          <p:cNvSpPr txBox="1"/>
          <p:nvPr/>
        </p:nvSpPr>
        <p:spPr>
          <a:xfrm>
            <a:off x="8574503" y="4121068"/>
            <a:ext cx="3176337" cy="1956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en-US" b="1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EDUKACIJA I OSVJEŠTAVANJE: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Ekokulturni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turizam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promovira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ekološko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obrazovanje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kulturnu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svijest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potičući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posjetitelje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da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uče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važnosti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očuvanja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kulturne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raznolikosti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odgovornih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praksi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putovanja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4760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E8A79BB5-BEF4-EE32-C64D-0F16E203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410" y="365125"/>
            <a:ext cx="10146631" cy="1325563"/>
          </a:xfrm>
        </p:spPr>
        <p:txBody>
          <a:bodyPr wrap="square" anchor="ctr">
            <a:normAutofit/>
          </a:bodyPr>
          <a:lstStyle/>
          <a:p>
            <a:r>
              <a:rPr lang="en-US" b="1" dirty="0" err="1">
                <a:solidFill>
                  <a:srgbClr val="6B801F"/>
                </a:solidFill>
              </a:rPr>
              <a:t>Ključne</a:t>
            </a:r>
            <a:r>
              <a:rPr lang="en-US" b="1" dirty="0">
                <a:solidFill>
                  <a:srgbClr val="6B801F"/>
                </a:solidFill>
              </a:rPr>
              <a:t> </a:t>
            </a:r>
            <a:r>
              <a:rPr lang="en-US" b="1" dirty="0" err="1">
                <a:solidFill>
                  <a:srgbClr val="6B801F"/>
                </a:solidFill>
              </a:rPr>
              <a:t>razlike</a:t>
            </a:r>
            <a:r>
              <a:rPr lang="en-US" b="1" dirty="0">
                <a:solidFill>
                  <a:srgbClr val="6B801F"/>
                </a:solidFill>
              </a:rPr>
              <a:t> (1)</a:t>
            </a:r>
            <a:endParaRPr lang="it-IT" b="1" dirty="0">
              <a:solidFill>
                <a:srgbClr val="6B801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FABDC7-EF35-5F11-1BAB-BD9C8F2A264E}"/>
              </a:ext>
            </a:extLst>
          </p:cNvPr>
          <p:cNvSpPr txBox="1"/>
          <p:nvPr/>
        </p:nvSpPr>
        <p:spPr>
          <a:xfrm>
            <a:off x="537411" y="2989700"/>
            <a:ext cx="1612231" cy="588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FOKUS</a:t>
            </a:r>
            <a:endParaRPr lang="en-US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8DA3334-6EAB-DB8C-95AD-2381219FB04A}"/>
              </a:ext>
            </a:extLst>
          </p:cNvPr>
          <p:cNvSpPr txBox="1"/>
          <p:nvPr/>
        </p:nvSpPr>
        <p:spPr>
          <a:xfrm>
            <a:off x="3328737" y="1691445"/>
            <a:ext cx="2614863" cy="588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EKOTURIZAM</a:t>
            </a:r>
            <a:endParaRPr lang="en-US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9D831F-E450-6AA5-9917-8B14BA5FCC1F}"/>
              </a:ext>
            </a:extLst>
          </p:cNvPr>
          <p:cNvSpPr txBox="1"/>
          <p:nvPr/>
        </p:nvSpPr>
        <p:spPr>
          <a:xfrm>
            <a:off x="7555833" y="1708787"/>
            <a:ext cx="3288632" cy="1127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EKOKULTURNI TURIZAM</a:t>
            </a:r>
            <a:endParaRPr lang="en-US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14EDDB-827E-3E59-9A87-FFBEBE2FB4F1}"/>
              </a:ext>
            </a:extLst>
          </p:cNvPr>
          <p:cNvSpPr txBox="1"/>
          <p:nvPr/>
        </p:nvSpPr>
        <p:spPr>
          <a:xfrm>
            <a:off x="3360821" y="3026390"/>
            <a:ext cx="3529263" cy="985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600" dirty="0" err="1">
                <a:solidFill>
                  <a:srgbClr val="6B801F"/>
                </a:solidFill>
              </a:rPr>
              <a:t>Glavni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fokus</a:t>
            </a:r>
            <a:r>
              <a:rPr lang="en-US" sz="1600" dirty="0">
                <a:solidFill>
                  <a:srgbClr val="6B801F"/>
                </a:solidFill>
              </a:rPr>
              <a:t> je </a:t>
            </a:r>
            <a:r>
              <a:rPr lang="en-US" sz="1600" dirty="0" err="1">
                <a:solidFill>
                  <a:srgbClr val="6B801F"/>
                </a:solidFill>
              </a:rPr>
              <a:t>na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očuvanju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i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poštivanju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prirodnih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okoliša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i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bioraznolikosti</a:t>
            </a:r>
            <a:r>
              <a:rPr lang="en-US" sz="1600" dirty="0">
                <a:solidFill>
                  <a:srgbClr val="6B801F"/>
                </a:solidFill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4F7667E-8B45-2AA6-38EC-D1CE807BDB6E}"/>
              </a:ext>
            </a:extLst>
          </p:cNvPr>
          <p:cNvSpPr txBox="1"/>
          <p:nvPr/>
        </p:nvSpPr>
        <p:spPr>
          <a:xfrm>
            <a:off x="7555833" y="3026390"/>
            <a:ext cx="4098756" cy="985398"/>
          </a:xfrm>
          <a:prstGeom prst="rect">
            <a:avLst/>
          </a:prstGeom>
          <a:noFill/>
        </p:spPr>
        <p:txBody>
          <a:bodyPr wrap="square" lIns="9000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600" dirty="0" err="1">
                <a:solidFill>
                  <a:srgbClr val="6B801F"/>
                </a:solidFill>
              </a:rPr>
              <a:t>Ekokulturni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turizam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kombinira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ekološki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fokus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ekoturizma</a:t>
            </a:r>
            <a:r>
              <a:rPr lang="en-US" sz="1600" dirty="0">
                <a:solidFill>
                  <a:srgbClr val="6B801F"/>
                </a:solidFill>
              </a:rPr>
              <a:t> s </a:t>
            </a:r>
            <a:r>
              <a:rPr lang="en-US" sz="1600" dirty="0" err="1">
                <a:solidFill>
                  <a:srgbClr val="6B801F"/>
                </a:solidFill>
              </a:rPr>
              <a:t>naglaskom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na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očuvanju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i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njegovanju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lokalnih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kultura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i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baštine</a:t>
            </a:r>
            <a:r>
              <a:rPr lang="en-US" sz="1600" dirty="0">
                <a:solidFill>
                  <a:srgbClr val="6B801F"/>
                </a:solidFill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D25A80C-8E01-067A-B73F-47B7451D0E18}"/>
              </a:ext>
            </a:extLst>
          </p:cNvPr>
          <p:cNvSpPr txBox="1"/>
          <p:nvPr/>
        </p:nvSpPr>
        <p:spPr>
          <a:xfrm>
            <a:off x="3360821" y="4783000"/>
            <a:ext cx="3529263" cy="985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600" dirty="0" err="1">
                <a:solidFill>
                  <a:srgbClr val="6B801F"/>
                </a:solidFill>
              </a:rPr>
              <a:t>Ekoturizam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može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uključivati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neke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kulturne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elemente</a:t>
            </a:r>
            <a:r>
              <a:rPr lang="en-US" sz="1600" dirty="0">
                <a:solidFill>
                  <a:srgbClr val="6B801F"/>
                </a:solidFill>
              </a:rPr>
              <a:t>, </a:t>
            </a:r>
            <a:r>
              <a:rPr lang="en-US" sz="1600" dirty="0" err="1">
                <a:solidFill>
                  <a:srgbClr val="6B801F"/>
                </a:solidFill>
              </a:rPr>
              <a:t>ali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oni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nisu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primarni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fokus</a:t>
            </a:r>
            <a:r>
              <a:rPr lang="en-US" sz="1600" dirty="0">
                <a:solidFill>
                  <a:srgbClr val="6B801F"/>
                </a:solidFill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BF03C14-7604-8FED-113F-A84AE1B8DB93}"/>
              </a:ext>
            </a:extLst>
          </p:cNvPr>
          <p:cNvSpPr txBox="1"/>
          <p:nvPr/>
        </p:nvSpPr>
        <p:spPr>
          <a:xfrm>
            <a:off x="7555833" y="4783000"/>
            <a:ext cx="4098756" cy="1600951"/>
          </a:xfrm>
          <a:prstGeom prst="rect">
            <a:avLst/>
          </a:prstGeom>
          <a:noFill/>
        </p:spPr>
        <p:txBody>
          <a:bodyPr wrap="square" lIns="9000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600" dirty="0" err="1">
                <a:solidFill>
                  <a:srgbClr val="6B801F"/>
                </a:solidFill>
              </a:rPr>
              <a:t>Ekokulturni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turizam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aktivno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nastoji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predstaviti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i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zaštititi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lokalne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kulture</a:t>
            </a:r>
            <a:r>
              <a:rPr lang="en-US" sz="1600" dirty="0">
                <a:solidFill>
                  <a:srgbClr val="6B801F"/>
                </a:solidFill>
              </a:rPr>
              <a:t>, </a:t>
            </a:r>
            <a:r>
              <a:rPr lang="en-US" sz="1600" dirty="0" err="1">
                <a:solidFill>
                  <a:srgbClr val="6B801F"/>
                </a:solidFill>
              </a:rPr>
              <a:t>tradicije</a:t>
            </a:r>
            <a:r>
              <a:rPr lang="en-US" sz="1600" dirty="0">
                <a:solidFill>
                  <a:srgbClr val="6B801F"/>
                </a:solidFill>
              </a:rPr>
              <a:t>, </a:t>
            </a:r>
            <a:r>
              <a:rPr lang="en-US" sz="1600" dirty="0" err="1">
                <a:solidFill>
                  <a:srgbClr val="6B801F"/>
                </a:solidFill>
              </a:rPr>
              <a:t>umjetnosti</a:t>
            </a:r>
            <a:r>
              <a:rPr lang="en-US" sz="1600" dirty="0">
                <a:solidFill>
                  <a:srgbClr val="6B801F"/>
                </a:solidFill>
              </a:rPr>
              <a:t>, </a:t>
            </a:r>
            <a:r>
              <a:rPr lang="en-US" sz="1600" dirty="0" err="1">
                <a:solidFill>
                  <a:srgbClr val="6B801F"/>
                </a:solidFill>
              </a:rPr>
              <a:t>zanate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i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kulturne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znamenitosti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kao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neizostavan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dio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turističkog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iskustva</a:t>
            </a:r>
            <a:r>
              <a:rPr lang="en-US" sz="1600" dirty="0">
                <a:solidFill>
                  <a:srgbClr val="6B801F"/>
                </a:solidFill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9B2D20-E5EA-ACC4-1132-B8605E438240}"/>
              </a:ext>
            </a:extLst>
          </p:cNvPr>
          <p:cNvSpPr txBox="1"/>
          <p:nvPr/>
        </p:nvSpPr>
        <p:spPr>
          <a:xfrm>
            <a:off x="537411" y="4686755"/>
            <a:ext cx="2253915" cy="1127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KULTURNI ASPEKTI</a:t>
            </a:r>
            <a:endParaRPr lang="en-US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765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it-IT"/>
              <a:t>3</a:t>
            </a:fld>
            <a:endParaRPr/>
          </a:p>
        </p:txBody>
      </p:sp>
      <p:pic>
        <p:nvPicPr>
          <p:cNvPr id="5" name="Picture 4" descr="A cartoon of a landscape with buildings and trees&#10;&#10;Description automatically generated">
            <a:extLst>
              <a:ext uri="{FF2B5EF4-FFF2-40B4-BE49-F238E27FC236}">
                <a16:creationId xmlns:a16="http://schemas.microsoft.com/office/drawing/2014/main" id="{89493D86-1F79-BB51-A080-585025DF5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4EC4B4AF-BEA4-B726-24D6-CBF363D9246C}"/>
              </a:ext>
            </a:extLst>
          </p:cNvPr>
          <p:cNvSpPr txBox="1">
            <a:spLocks/>
          </p:cNvSpPr>
          <p:nvPr/>
        </p:nvSpPr>
        <p:spPr>
          <a:xfrm>
            <a:off x="359583" y="109928"/>
            <a:ext cx="1695345" cy="3187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20000" b="1" i="0" u="none" strike="noStrike" cap="none" dirty="0">
                <a:solidFill>
                  <a:srgbClr val="2EA6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1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B4EB5457-98EC-177A-327A-8C5EE295A9D5}"/>
              </a:ext>
            </a:extLst>
          </p:cNvPr>
          <p:cNvSpPr txBox="1">
            <a:spLocks/>
          </p:cNvSpPr>
          <p:nvPr/>
        </p:nvSpPr>
        <p:spPr>
          <a:xfrm>
            <a:off x="702514" y="1777350"/>
            <a:ext cx="5276255" cy="3040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6600" b="1" i="0" u="none" strike="noStrike" cap="none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Održivi</a:t>
            </a:r>
            <a:endParaRPr lang="en-GB" sz="6600" b="1" dirty="0">
              <a:solidFill>
                <a:schemeClr val="bg1"/>
              </a:solidFill>
            </a:endParaRPr>
          </a:p>
          <a:p>
            <a:pPr algn="l">
              <a:lnSpc>
                <a:spcPct val="100000"/>
              </a:lnSpc>
            </a:pPr>
            <a:r>
              <a:rPr lang="en-GB" sz="6600" b="1" i="0" u="none" strike="noStrike" cap="none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turizam</a:t>
            </a:r>
            <a:endParaRPr lang="en-GB" sz="6600" b="1" i="0" u="none" strike="noStrike" cap="none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5701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E8A79BB5-BEF4-EE32-C64D-0F16E203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410" y="365125"/>
            <a:ext cx="10146631" cy="1325563"/>
          </a:xfrm>
        </p:spPr>
        <p:txBody>
          <a:bodyPr wrap="square" anchor="ctr">
            <a:normAutofit/>
          </a:bodyPr>
          <a:lstStyle/>
          <a:p>
            <a:r>
              <a:rPr lang="en-US" b="1" dirty="0" err="1">
                <a:solidFill>
                  <a:srgbClr val="6B801F"/>
                </a:solidFill>
              </a:rPr>
              <a:t>Ključne</a:t>
            </a:r>
            <a:r>
              <a:rPr lang="en-US" b="1" dirty="0">
                <a:solidFill>
                  <a:srgbClr val="6B801F"/>
                </a:solidFill>
              </a:rPr>
              <a:t> </a:t>
            </a:r>
            <a:r>
              <a:rPr lang="en-US" b="1" dirty="0" err="1">
                <a:solidFill>
                  <a:srgbClr val="6B801F"/>
                </a:solidFill>
              </a:rPr>
              <a:t>razlike</a:t>
            </a:r>
            <a:r>
              <a:rPr lang="en-US" b="1" dirty="0">
                <a:solidFill>
                  <a:srgbClr val="6B801F"/>
                </a:solidFill>
              </a:rPr>
              <a:t> (2)</a:t>
            </a:r>
            <a:endParaRPr lang="it-IT" b="1" dirty="0">
              <a:solidFill>
                <a:srgbClr val="6B801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FABDC7-EF35-5F11-1BAB-BD9C8F2A264E}"/>
              </a:ext>
            </a:extLst>
          </p:cNvPr>
          <p:cNvSpPr txBox="1"/>
          <p:nvPr/>
        </p:nvSpPr>
        <p:spPr>
          <a:xfrm>
            <a:off x="537411" y="2989700"/>
            <a:ext cx="2943726" cy="1127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UKLJUČIVANJE ZAJEDNICE</a:t>
            </a:r>
            <a:endParaRPr lang="en-US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8DA3334-6EAB-DB8C-95AD-2381219FB04A}"/>
              </a:ext>
            </a:extLst>
          </p:cNvPr>
          <p:cNvSpPr txBox="1"/>
          <p:nvPr/>
        </p:nvSpPr>
        <p:spPr>
          <a:xfrm>
            <a:off x="3392906" y="1691445"/>
            <a:ext cx="2614863" cy="588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EKOTURIZAM</a:t>
            </a:r>
            <a:endParaRPr lang="en-US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9D831F-E450-6AA5-9917-8B14BA5FCC1F}"/>
              </a:ext>
            </a:extLst>
          </p:cNvPr>
          <p:cNvSpPr txBox="1"/>
          <p:nvPr/>
        </p:nvSpPr>
        <p:spPr>
          <a:xfrm>
            <a:off x="7555833" y="1708787"/>
            <a:ext cx="3288632" cy="1127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EKOKULTURNI TURIZAM</a:t>
            </a:r>
            <a:endParaRPr lang="en-US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14EDDB-827E-3E59-9A87-FFBEBE2FB4F1}"/>
              </a:ext>
            </a:extLst>
          </p:cNvPr>
          <p:cNvSpPr txBox="1"/>
          <p:nvPr/>
        </p:nvSpPr>
        <p:spPr>
          <a:xfrm>
            <a:off x="3424990" y="3026390"/>
            <a:ext cx="3529263" cy="985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600" dirty="0" err="1">
                <a:solidFill>
                  <a:srgbClr val="6B801F"/>
                </a:solidFill>
              </a:rPr>
              <a:t>Ekoturizam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često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uključuje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lokalne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zajednice</a:t>
            </a:r>
            <a:r>
              <a:rPr lang="en-US" sz="1600" dirty="0">
                <a:solidFill>
                  <a:srgbClr val="6B801F"/>
                </a:solidFill>
              </a:rPr>
              <a:t>, </a:t>
            </a:r>
            <a:r>
              <a:rPr lang="en-US" sz="1600" dirty="0" err="1">
                <a:solidFill>
                  <a:srgbClr val="6B801F"/>
                </a:solidFill>
              </a:rPr>
              <a:t>ali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razina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njihovog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sudjelovanja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može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varirati</a:t>
            </a:r>
            <a:r>
              <a:rPr lang="en-US" sz="1600" dirty="0">
                <a:solidFill>
                  <a:srgbClr val="6B801F"/>
                </a:solidFill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4F7667E-8B45-2AA6-38EC-D1CE807BDB6E}"/>
              </a:ext>
            </a:extLst>
          </p:cNvPr>
          <p:cNvSpPr txBox="1"/>
          <p:nvPr/>
        </p:nvSpPr>
        <p:spPr>
          <a:xfrm>
            <a:off x="7555833" y="3026390"/>
            <a:ext cx="4098756" cy="1293175"/>
          </a:xfrm>
          <a:prstGeom prst="rect">
            <a:avLst/>
          </a:prstGeom>
          <a:noFill/>
        </p:spPr>
        <p:txBody>
          <a:bodyPr wrap="square" lIns="9000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600" dirty="0" err="1">
                <a:solidFill>
                  <a:srgbClr val="6B801F"/>
                </a:solidFill>
              </a:rPr>
              <a:t>Ekokulturni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turizam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snažno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naglašava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sudjelovanje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zajednice</a:t>
            </a:r>
            <a:r>
              <a:rPr lang="en-US" sz="1600" dirty="0">
                <a:solidFill>
                  <a:srgbClr val="6B801F"/>
                </a:solidFill>
              </a:rPr>
              <a:t>, </a:t>
            </a:r>
            <a:r>
              <a:rPr lang="en-US" sz="1600" dirty="0" err="1">
                <a:solidFill>
                  <a:srgbClr val="6B801F"/>
                </a:solidFill>
              </a:rPr>
              <a:t>osnaživanje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te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pravednu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raspodjelu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koristi</a:t>
            </a:r>
            <a:r>
              <a:rPr lang="en-US" sz="1600" dirty="0">
                <a:solidFill>
                  <a:srgbClr val="6B801F"/>
                </a:solidFill>
              </a:rPr>
              <a:t> od </a:t>
            </a:r>
            <a:r>
              <a:rPr lang="en-US" sz="1600" dirty="0" err="1">
                <a:solidFill>
                  <a:srgbClr val="6B801F"/>
                </a:solidFill>
              </a:rPr>
              <a:t>turizma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među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lokalnim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stanovništvom</a:t>
            </a:r>
            <a:r>
              <a:rPr lang="en-US" sz="1600" dirty="0">
                <a:solidFill>
                  <a:srgbClr val="6B801F"/>
                </a:solidFill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D25A80C-8E01-067A-B73F-47B7451D0E18}"/>
              </a:ext>
            </a:extLst>
          </p:cNvPr>
          <p:cNvSpPr txBox="1"/>
          <p:nvPr/>
        </p:nvSpPr>
        <p:spPr>
          <a:xfrm>
            <a:off x="3424990" y="4783000"/>
            <a:ext cx="3529263" cy="1293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600" dirty="0" err="1">
                <a:solidFill>
                  <a:srgbClr val="6B801F"/>
                </a:solidFill>
              </a:rPr>
              <a:t>Iskustva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ekoturizma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temelje</a:t>
            </a:r>
            <a:r>
              <a:rPr lang="en-US" sz="1600" dirty="0">
                <a:solidFill>
                  <a:srgbClr val="6B801F"/>
                </a:solidFill>
              </a:rPr>
              <a:t> se </a:t>
            </a:r>
            <a:r>
              <a:rPr lang="en-US" sz="1600" dirty="0" err="1">
                <a:solidFill>
                  <a:srgbClr val="6B801F"/>
                </a:solidFill>
              </a:rPr>
              <a:t>prvenstveno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na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prirodi</a:t>
            </a:r>
            <a:r>
              <a:rPr lang="en-US" sz="1600" dirty="0">
                <a:solidFill>
                  <a:srgbClr val="6B801F"/>
                </a:solidFill>
              </a:rPr>
              <a:t>, </a:t>
            </a:r>
            <a:r>
              <a:rPr lang="en-US" sz="1600" dirty="0" err="1">
                <a:solidFill>
                  <a:srgbClr val="6B801F"/>
                </a:solidFill>
              </a:rPr>
              <a:t>poput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promatranja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divljih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životinja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i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planinarenja</a:t>
            </a:r>
            <a:r>
              <a:rPr lang="en-US" sz="1600" dirty="0">
                <a:solidFill>
                  <a:srgbClr val="6B801F"/>
                </a:solidFill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BF03C14-7604-8FED-113F-A84AE1B8DB93}"/>
              </a:ext>
            </a:extLst>
          </p:cNvPr>
          <p:cNvSpPr txBox="1"/>
          <p:nvPr/>
        </p:nvSpPr>
        <p:spPr>
          <a:xfrm>
            <a:off x="7555833" y="4783000"/>
            <a:ext cx="4098756" cy="1908728"/>
          </a:xfrm>
          <a:prstGeom prst="rect">
            <a:avLst/>
          </a:prstGeom>
          <a:noFill/>
        </p:spPr>
        <p:txBody>
          <a:bodyPr wrap="square" lIns="9000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600" dirty="0" err="1">
                <a:solidFill>
                  <a:srgbClr val="6B801F"/>
                </a:solidFill>
              </a:rPr>
              <a:t>Ekokulturni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turizam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nudi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mješavinu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prirodnih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i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kulturnih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iskustava</a:t>
            </a:r>
            <a:r>
              <a:rPr lang="en-US" sz="1600" dirty="0">
                <a:solidFill>
                  <a:srgbClr val="6B801F"/>
                </a:solidFill>
              </a:rPr>
              <a:t>, </a:t>
            </a:r>
            <a:r>
              <a:rPr lang="en-US" sz="1600" dirty="0" err="1">
                <a:solidFill>
                  <a:srgbClr val="6B801F"/>
                </a:solidFill>
              </a:rPr>
              <a:t>uključujući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posjete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kulturnim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znamenitostima</a:t>
            </a:r>
            <a:r>
              <a:rPr lang="en-US" sz="1600" dirty="0">
                <a:solidFill>
                  <a:srgbClr val="6B801F"/>
                </a:solidFill>
              </a:rPr>
              <a:t>, </a:t>
            </a:r>
            <a:r>
              <a:rPr lang="en-US" sz="1600" dirty="0" err="1">
                <a:solidFill>
                  <a:srgbClr val="6B801F"/>
                </a:solidFill>
              </a:rPr>
              <a:t>istraživanje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prirodnog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krajolika</a:t>
            </a:r>
            <a:r>
              <a:rPr lang="en-US" sz="1600" dirty="0">
                <a:solidFill>
                  <a:srgbClr val="6B801F"/>
                </a:solidFill>
              </a:rPr>
              <a:t>, </a:t>
            </a:r>
            <a:r>
              <a:rPr lang="en-US" sz="1600" dirty="0" err="1">
                <a:solidFill>
                  <a:srgbClr val="6B801F"/>
                </a:solidFill>
              </a:rPr>
              <a:t>sudjelovanje</a:t>
            </a:r>
            <a:r>
              <a:rPr lang="en-US" sz="1600" dirty="0">
                <a:solidFill>
                  <a:srgbClr val="6B801F"/>
                </a:solidFill>
              </a:rPr>
              <a:t> u </a:t>
            </a:r>
            <a:r>
              <a:rPr lang="en-US" sz="1600" dirty="0" err="1">
                <a:solidFill>
                  <a:srgbClr val="6B801F"/>
                </a:solidFill>
              </a:rPr>
              <a:t>tradicionalnim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aktivnostima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te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interakciju</a:t>
            </a:r>
            <a:r>
              <a:rPr lang="en-US" sz="1600" dirty="0">
                <a:solidFill>
                  <a:srgbClr val="6B801F"/>
                </a:solidFill>
              </a:rPr>
              <a:t> s </a:t>
            </a:r>
            <a:r>
              <a:rPr lang="en-US" sz="1600" dirty="0" err="1">
                <a:solidFill>
                  <a:srgbClr val="6B801F"/>
                </a:solidFill>
              </a:rPr>
              <a:t>lokalnim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zajednicama</a:t>
            </a:r>
            <a:r>
              <a:rPr lang="en-US" sz="1600" dirty="0">
                <a:solidFill>
                  <a:srgbClr val="6B801F"/>
                </a:solidFill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9B2D20-E5EA-ACC4-1132-B8605E438240}"/>
              </a:ext>
            </a:extLst>
          </p:cNvPr>
          <p:cNvSpPr txBox="1"/>
          <p:nvPr/>
        </p:nvSpPr>
        <p:spPr>
          <a:xfrm>
            <a:off x="537411" y="4686755"/>
            <a:ext cx="2687052" cy="588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ISKUSTVA</a:t>
            </a:r>
            <a:endParaRPr lang="en-US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6874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E8A79BB5-BEF4-EE32-C64D-0F16E203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410" y="365125"/>
            <a:ext cx="10146631" cy="1325563"/>
          </a:xfrm>
        </p:spPr>
        <p:txBody>
          <a:bodyPr wrap="square" anchor="ctr">
            <a:normAutofit/>
          </a:bodyPr>
          <a:lstStyle/>
          <a:p>
            <a:r>
              <a:rPr lang="en-US" b="1" dirty="0" err="1">
                <a:solidFill>
                  <a:srgbClr val="6B801F"/>
                </a:solidFill>
              </a:rPr>
              <a:t>Ključne</a:t>
            </a:r>
            <a:r>
              <a:rPr lang="en-US" b="1" dirty="0">
                <a:solidFill>
                  <a:srgbClr val="6B801F"/>
                </a:solidFill>
              </a:rPr>
              <a:t> </a:t>
            </a:r>
            <a:r>
              <a:rPr lang="en-US" b="1" dirty="0" err="1">
                <a:solidFill>
                  <a:srgbClr val="6B801F"/>
                </a:solidFill>
              </a:rPr>
              <a:t>razlike</a:t>
            </a:r>
            <a:r>
              <a:rPr lang="en-US" b="1" dirty="0">
                <a:solidFill>
                  <a:srgbClr val="6B801F"/>
                </a:solidFill>
              </a:rPr>
              <a:t> (3)</a:t>
            </a:r>
            <a:endParaRPr lang="it-IT" b="1" dirty="0">
              <a:solidFill>
                <a:srgbClr val="6B801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FABDC7-EF35-5F11-1BAB-BD9C8F2A264E}"/>
              </a:ext>
            </a:extLst>
          </p:cNvPr>
          <p:cNvSpPr txBox="1"/>
          <p:nvPr/>
        </p:nvSpPr>
        <p:spPr>
          <a:xfrm>
            <a:off x="537411" y="2989700"/>
            <a:ext cx="2943726" cy="588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EDUKACIJA</a:t>
            </a:r>
            <a:endParaRPr lang="en-US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8DA3334-6EAB-DB8C-95AD-2381219FB04A}"/>
              </a:ext>
            </a:extLst>
          </p:cNvPr>
          <p:cNvSpPr txBox="1"/>
          <p:nvPr/>
        </p:nvSpPr>
        <p:spPr>
          <a:xfrm>
            <a:off x="3392906" y="1691445"/>
            <a:ext cx="2614863" cy="588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EKOTURIZAM</a:t>
            </a:r>
            <a:endParaRPr lang="en-US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9D831F-E450-6AA5-9917-8B14BA5FCC1F}"/>
              </a:ext>
            </a:extLst>
          </p:cNvPr>
          <p:cNvSpPr txBox="1"/>
          <p:nvPr/>
        </p:nvSpPr>
        <p:spPr>
          <a:xfrm>
            <a:off x="7555833" y="1708787"/>
            <a:ext cx="3288632" cy="1127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EKOKULTURNI TURIZAM</a:t>
            </a:r>
            <a:endParaRPr lang="en-US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14EDDB-827E-3E59-9A87-FFBEBE2FB4F1}"/>
              </a:ext>
            </a:extLst>
          </p:cNvPr>
          <p:cNvSpPr txBox="1"/>
          <p:nvPr/>
        </p:nvSpPr>
        <p:spPr>
          <a:xfrm>
            <a:off x="3424990" y="3026390"/>
            <a:ext cx="3529263" cy="1293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600" dirty="0" err="1">
                <a:solidFill>
                  <a:srgbClr val="6B801F"/>
                </a:solidFill>
              </a:rPr>
              <a:t>Ekoturizam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naglašava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ekološko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obrazovanje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i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svijest</a:t>
            </a:r>
            <a:r>
              <a:rPr lang="en-US" sz="1600" dirty="0">
                <a:solidFill>
                  <a:srgbClr val="6B801F"/>
                </a:solidFill>
              </a:rPr>
              <a:t>, </a:t>
            </a:r>
            <a:r>
              <a:rPr lang="en-US" sz="1600" dirty="0" err="1">
                <a:solidFill>
                  <a:srgbClr val="6B801F"/>
                </a:solidFill>
              </a:rPr>
              <a:t>poučavajući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posjetitelje</a:t>
            </a:r>
            <a:r>
              <a:rPr lang="en-US" sz="1600" dirty="0">
                <a:solidFill>
                  <a:srgbClr val="6B801F"/>
                </a:solidFill>
              </a:rPr>
              <a:t> o </a:t>
            </a:r>
            <a:r>
              <a:rPr lang="en-US" sz="1600" dirty="0" err="1">
                <a:solidFill>
                  <a:srgbClr val="6B801F"/>
                </a:solidFill>
              </a:rPr>
              <a:t>očuvanju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i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odgovornim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praksama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putovanja</a:t>
            </a:r>
            <a:r>
              <a:rPr lang="en-US" sz="1600" dirty="0">
                <a:solidFill>
                  <a:srgbClr val="6B801F"/>
                </a:solidFill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4F7667E-8B45-2AA6-38EC-D1CE807BDB6E}"/>
              </a:ext>
            </a:extLst>
          </p:cNvPr>
          <p:cNvSpPr txBox="1"/>
          <p:nvPr/>
        </p:nvSpPr>
        <p:spPr>
          <a:xfrm>
            <a:off x="7555833" y="3026390"/>
            <a:ext cx="4098756" cy="1293175"/>
          </a:xfrm>
          <a:prstGeom prst="rect">
            <a:avLst/>
          </a:prstGeom>
          <a:noFill/>
        </p:spPr>
        <p:txBody>
          <a:bodyPr wrap="square" lIns="9000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600" dirty="0" err="1">
                <a:solidFill>
                  <a:srgbClr val="6B801F"/>
                </a:solidFill>
              </a:rPr>
              <a:t>Ekokulturni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turizam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uključuje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i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ekološko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i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kulturno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obrazovanje</a:t>
            </a:r>
            <a:r>
              <a:rPr lang="en-US" sz="1600" dirty="0">
                <a:solidFill>
                  <a:srgbClr val="6B801F"/>
                </a:solidFill>
              </a:rPr>
              <a:t>, </a:t>
            </a:r>
            <a:r>
              <a:rPr lang="en-US" sz="1600" dirty="0" err="1">
                <a:solidFill>
                  <a:srgbClr val="6B801F"/>
                </a:solidFill>
              </a:rPr>
              <a:t>promovirajući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dublje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razumijevanje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i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poštivanje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veza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između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prirode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i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kulture</a:t>
            </a:r>
            <a:r>
              <a:rPr lang="en-US" sz="1600" dirty="0">
                <a:solidFill>
                  <a:srgbClr val="6B801F"/>
                </a:solidFill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D25A80C-8E01-067A-B73F-47B7451D0E18}"/>
              </a:ext>
            </a:extLst>
          </p:cNvPr>
          <p:cNvSpPr txBox="1"/>
          <p:nvPr/>
        </p:nvSpPr>
        <p:spPr>
          <a:xfrm>
            <a:off x="3424990" y="4783000"/>
            <a:ext cx="3529263" cy="1293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600" dirty="0">
                <a:solidFill>
                  <a:srgbClr val="6B801F"/>
                </a:solidFill>
              </a:rPr>
              <a:t>I </a:t>
            </a:r>
            <a:r>
              <a:rPr lang="en-US" sz="1600" dirty="0" err="1">
                <a:solidFill>
                  <a:srgbClr val="6B801F"/>
                </a:solidFill>
              </a:rPr>
              <a:t>ekoturizam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i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ekokulturni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turizam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imaju</a:t>
            </a:r>
            <a:r>
              <a:rPr lang="en-US" sz="1600" dirty="0">
                <a:solidFill>
                  <a:srgbClr val="6B801F"/>
                </a:solidFill>
              </a:rPr>
              <a:t> za </a:t>
            </a:r>
            <a:r>
              <a:rPr lang="en-US" sz="1600" dirty="0" err="1">
                <a:solidFill>
                  <a:srgbClr val="6B801F"/>
                </a:solidFill>
              </a:rPr>
              <a:t>cilj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smanjiti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negativne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utjecaje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na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okoliš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i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podržati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napore</a:t>
            </a:r>
            <a:r>
              <a:rPr lang="en-US" sz="1600" dirty="0">
                <a:solidFill>
                  <a:srgbClr val="6B801F"/>
                </a:solidFill>
              </a:rPr>
              <a:t> u </a:t>
            </a:r>
            <a:r>
              <a:rPr lang="en-US" sz="1600" dirty="0" err="1">
                <a:solidFill>
                  <a:srgbClr val="6B801F"/>
                </a:solidFill>
              </a:rPr>
              <a:t>očuvanju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prirode</a:t>
            </a:r>
            <a:r>
              <a:rPr lang="en-US" sz="1600" dirty="0">
                <a:solidFill>
                  <a:srgbClr val="6B801F"/>
                </a:solidFill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BF03C14-7604-8FED-113F-A84AE1B8DB93}"/>
              </a:ext>
            </a:extLst>
          </p:cNvPr>
          <p:cNvSpPr txBox="1"/>
          <p:nvPr/>
        </p:nvSpPr>
        <p:spPr>
          <a:xfrm>
            <a:off x="7555833" y="4783000"/>
            <a:ext cx="4098756" cy="1293175"/>
          </a:xfrm>
          <a:prstGeom prst="rect">
            <a:avLst/>
          </a:prstGeom>
          <a:noFill/>
        </p:spPr>
        <p:txBody>
          <a:bodyPr wrap="square" lIns="9000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600" dirty="0" err="1">
                <a:solidFill>
                  <a:srgbClr val="6B801F"/>
                </a:solidFill>
              </a:rPr>
              <a:t>Ekokulturni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turizam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proširuje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načela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održivosti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kako</a:t>
            </a:r>
            <a:r>
              <a:rPr lang="en-US" sz="1600" dirty="0">
                <a:solidFill>
                  <a:srgbClr val="6B801F"/>
                </a:solidFill>
              </a:rPr>
              <a:t> bi </a:t>
            </a:r>
            <a:r>
              <a:rPr lang="en-US" sz="1600" dirty="0" err="1">
                <a:solidFill>
                  <a:srgbClr val="6B801F"/>
                </a:solidFill>
              </a:rPr>
              <a:t>uključio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očuvanje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i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promicanje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kulturne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baštine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te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dobrobit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lokalnih</a:t>
            </a:r>
            <a:r>
              <a:rPr lang="en-US" sz="1600" dirty="0">
                <a:solidFill>
                  <a:srgbClr val="6B801F"/>
                </a:solidFill>
              </a:rPr>
              <a:t> </a:t>
            </a:r>
            <a:r>
              <a:rPr lang="en-US" sz="1600" dirty="0" err="1">
                <a:solidFill>
                  <a:srgbClr val="6B801F"/>
                </a:solidFill>
              </a:rPr>
              <a:t>zajednica</a:t>
            </a:r>
            <a:r>
              <a:rPr lang="en-US" sz="1600" dirty="0">
                <a:solidFill>
                  <a:srgbClr val="6B801F"/>
                </a:solidFill>
              </a:rPr>
              <a:t>.</a:t>
            </a:r>
            <a:endParaRPr lang="it-IT" sz="1600" dirty="0">
              <a:solidFill>
                <a:srgbClr val="6B801F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9B2D20-E5EA-ACC4-1132-B8605E438240}"/>
              </a:ext>
            </a:extLst>
          </p:cNvPr>
          <p:cNvSpPr txBox="1"/>
          <p:nvPr/>
        </p:nvSpPr>
        <p:spPr>
          <a:xfrm>
            <a:off x="537411" y="4758944"/>
            <a:ext cx="2687052" cy="5180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ODRŽIVOST</a:t>
            </a:r>
            <a:endParaRPr lang="en-US" sz="1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5890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E8A79BB5-BEF4-EE32-C64D-0F16E203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410" y="342905"/>
            <a:ext cx="9063789" cy="471424"/>
          </a:xfrm>
        </p:spPr>
        <p:txBody>
          <a:bodyPr wrap="square" anchor="ctr">
            <a:normAutofit/>
          </a:bodyPr>
          <a:lstStyle/>
          <a:p>
            <a:r>
              <a:rPr lang="en-US" sz="2000" b="1" dirty="0">
                <a:solidFill>
                  <a:srgbClr val="6B801F"/>
                </a:solidFill>
              </a:rPr>
              <a:t>PRIMJERI PRAKSI EKOKULTURNOG TURIZMA U EUROPI 1</a:t>
            </a:r>
            <a:endParaRPr lang="it-IT" b="1" dirty="0">
              <a:solidFill>
                <a:srgbClr val="6B801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12C585-FC5C-4C66-C9BD-25D2AC86BE9B}"/>
              </a:ext>
            </a:extLst>
          </p:cNvPr>
          <p:cNvSpPr txBox="1"/>
          <p:nvPr/>
        </p:nvSpPr>
        <p:spPr>
          <a:xfrm>
            <a:off x="513346" y="2306477"/>
            <a:ext cx="8301791" cy="32880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lvl="0">
              <a:lnSpc>
                <a:spcPct val="125000"/>
              </a:lnSpc>
            </a:pP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Sami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narod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autohtona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skupina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sjevernoj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Skandinaviji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Norveška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Švedska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Finska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), nude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ekokulturna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turistička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iskustva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koja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prikazuju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njihov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tradicionalni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način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života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povezanost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prirodom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Posjetitelji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mogu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boraviti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tradicionalnim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Sami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šatorima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lavvu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),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sudjelovati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jahanju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sobovima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naučiti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 Sami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rukotvorinama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kušati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tradicionalnu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Sami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kuhinju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3" name="Titolo 4">
            <a:extLst>
              <a:ext uri="{FF2B5EF4-FFF2-40B4-BE49-F238E27FC236}">
                <a16:creationId xmlns:a16="http://schemas.microsoft.com/office/drawing/2014/main" id="{5D75ADC9-C257-4D3D-CCC6-96654105F3C0}"/>
              </a:ext>
            </a:extLst>
          </p:cNvPr>
          <p:cNvSpPr txBox="1">
            <a:spLocks/>
          </p:cNvSpPr>
          <p:nvPr/>
        </p:nvSpPr>
        <p:spPr>
          <a:xfrm>
            <a:off x="537410" y="674896"/>
            <a:ext cx="9063789" cy="1631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dirty="0">
                <a:solidFill>
                  <a:srgbClr val="6B801F"/>
                </a:solidFill>
              </a:rPr>
              <a:t>Sami </a:t>
            </a:r>
            <a:r>
              <a:rPr lang="en-US" b="1" dirty="0" err="1">
                <a:solidFill>
                  <a:srgbClr val="6B801F"/>
                </a:solidFill>
              </a:rPr>
              <a:t>ekokulturni</a:t>
            </a:r>
            <a:r>
              <a:rPr lang="en-US" b="1" dirty="0">
                <a:solidFill>
                  <a:srgbClr val="6B801F"/>
                </a:solidFill>
              </a:rPr>
              <a:t> </a:t>
            </a:r>
            <a:r>
              <a:rPr lang="en-US" b="1" dirty="0" err="1">
                <a:solidFill>
                  <a:srgbClr val="6B801F"/>
                </a:solidFill>
              </a:rPr>
              <a:t>turizam</a:t>
            </a:r>
            <a:r>
              <a:rPr lang="en-US" b="1" dirty="0">
                <a:solidFill>
                  <a:srgbClr val="6B801F"/>
                </a:solidFill>
              </a:rPr>
              <a:t> (</a:t>
            </a:r>
            <a:r>
              <a:rPr lang="en-US" b="1" dirty="0" err="1">
                <a:solidFill>
                  <a:srgbClr val="6B801F"/>
                </a:solidFill>
              </a:rPr>
              <a:t>Skandinavija</a:t>
            </a:r>
            <a:r>
              <a:rPr lang="en-US" b="1" dirty="0">
                <a:solidFill>
                  <a:srgbClr val="6B801F"/>
                </a:solidFill>
              </a:rPr>
              <a:t>)</a:t>
            </a:r>
            <a:endParaRPr lang="it-IT" sz="8000" b="1" dirty="0">
              <a:solidFill>
                <a:srgbClr val="6B801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7F4337-E0EE-B7E9-7A0F-582A8FC7C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0463" y="2234441"/>
            <a:ext cx="9691437" cy="48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6962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E8A79BB5-BEF4-EE32-C64D-0F16E203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410" y="342905"/>
            <a:ext cx="9063789" cy="471424"/>
          </a:xfrm>
        </p:spPr>
        <p:txBody>
          <a:bodyPr wrap="square" anchor="ctr">
            <a:normAutofit/>
          </a:bodyPr>
          <a:lstStyle/>
          <a:p>
            <a:r>
              <a:rPr lang="en-US" sz="2000" b="1" dirty="0">
                <a:solidFill>
                  <a:srgbClr val="6B801F"/>
                </a:solidFill>
              </a:rPr>
              <a:t>PRIMJERI PRAKSI EKOKULTURNOG TURIZMA U EUROPI 2</a:t>
            </a:r>
            <a:endParaRPr lang="it-IT" b="1" dirty="0">
              <a:solidFill>
                <a:srgbClr val="6B801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12C585-FC5C-4C66-C9BD-25D2AC86BE9B}"/>
              </a:ext>
            </a:extLst>
          </p:cNvPr>
          <p:cNvSpPr txBox="1"/>
          <p:nvPr/>
        </p:nvSpPr>
        <p:spPr>
          <a:xfrm>
            <a:off x="513347" y="2306477"/>
            <a:ext cx="7411453" cy="42882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lvl="0">
              <a:lnSpc>
                <a:spcPct val="125000"/>
              </a:lnSpc>
              <a:spcAft>
                <a:spcPts val="600"/>
              </a:spcAft>
            </a:pP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Nacionalni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park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Soomaa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poznat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je po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svojoj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jedinstvenoj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"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petoj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sezoni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",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kada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je park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poplavljen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posjetitelji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mogli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istraživati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krajolik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kanuom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ili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čamcem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114300" lvl="0">
              <a:lnSpc>
                <a:spcPct val="125000"/>
              </a:lnSpc>
              <a:spcAft>
                <a:spcPts val="600"/>
              </a:spcAft>
            </a:pP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Aktivnosti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ekokulturnog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turizma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uključuju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vođene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šetnje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prirodom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učenje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tradicionalnim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zanatima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poput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tkanja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rezbarenja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drveta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boravak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lokalnim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gostionicama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koje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promoviraju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održive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prakse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3" name="Titolo 4">
            <a:extLst>
              <a:ext uri="{FF2B5EF4-FFF2-40B4-BE49-F238E27FC236}">
                <a16:creationId xmlns:a16="http://schemas.microsoft.com/office/drawing/2014/main" id="{5D75ADC9-C257-4D3D-CCC6-96654105F3C0}"/>
              </a:ext>
            </a:extLst>
          </p:cNvPr>
          <p:cNvSpPr txBox="1">
            <a:spLocks/>
          </p:cNvSpPr>
          <p:nvPr/>
        </p:nvSpPr>
        <p:spPr>
          <a:xfrm>
            <a:off x="537410" y="674896"/>
            <a:ext cx="9063789" cy="1631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dirty="0" err="1">
                <a:solidFill>
                  <a:srgbClr val="6B801F"/>
                </a:solidFill>
              </a:rPr>
              <a:t>Nacionalni</a:t>
            </a:r>
            <a:r>
              <a:rPr lang="en-US" b="1" dirty="0">
                <a:solidFill>
                  <a:srgbClr val="6B801F"/>
                </a:solidFill>
              </a:rPr>
              <a:t> park </a:t>
            </a:r>
            <a:r>
              <a:rPr lang="en-US" b="1" dirty="0" err="1">
                <a:solidFill>
                  <a:srgbClr val="6B801F"/>
                </a:solidFill>
              </a:rPr>
              <a:t>Soomaa</a:t>
            </a:r>
            <a:br>
              <a:rPr lang="en-US" b="1" dirty="0">
                <a:solidFill>
                  <a:srgbClr val="6B801F"/>
                </a:solidFill>
              </a:rPr>
            </a:br>
            <a:r>
              <a:rPr lang="en-US" b="1" dirty="0">
                <a:solidFill>
                  <a:srgbClr val="6B801F"/>
                </a:solidFill>
              </a:rPr>
              <a:t>(</a:t>
            </a:r>
            <a:r>
              <a:rPr lang="en-US" b="1" dirty="0" err="1">
                <a:solidFill>
                  <a:srgbClr val="6B801F"/>
                </a:solidFill>
              </a:rPr>
              <a:t>Estonija</a:t>
            </a:r>
            <a:r>
              <a:rPr lang="en-US" b="1" dirty="0">
                <a:solidFill>
                  <a:srgbClr val="6B801F"/>
                </a:solidFill>
              </a:rPr>
              <a:t>)</a:t>
            </a:r>
            <a:endParaRPr lang="it-IT" b="1" dirty="0">
              <a:solidFill>
                <a:srgbClr val="6B801F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F002F3-3CA9-CFBA-93D6-E2309146A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860631" y="-109292"/>
            <a:ext cx="5703697" cy="292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3885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E8A79BB5-BEF4-EE32-C64D-0F16E203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410" y="342905"/>
            <a:ext cx="9063789" cy="471424"/>
          </a:xfrm>
        </p:spPr>
        <p:txBody>
          <a:bodyPr wrap="square" anchor="ctr">
            <a:normAutofit/>
          </a:bodyPr>
          <a:lstStyle/>
          <a:p>
            <a:r>
              <a:rPr lang="en-US" sz="2000" b="1" dirty="0">
                <a:solidFill>
                  <a:srgbClr val="6B801F"/>
                </a:solidFill>
              </a:rPr>
              <a:t>PRIMJERI PRAKSI EKOKULTURNOG TURIZMA U EUROPI 3</a:t>
            </a:r>
            <a:endParaRPr lang="it-IT" b="1" dirty="0">
              <a:solidFill>
                <a:srgbClr val="6B801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12C585-FC5C-4C66-C9BD-25D2AC86BE9B}"/>
              </a:ext>
            </a:extLst>
          </p:cNvPr>
          <p:cNvSpPr txBox="1"/>
          <p:nvPr/>
        </p:nvSpPr>
        <p:spPr>
          <a:xfrm>
            <a:off x="513346" y="2306477"/>
            <a:ext cx="9240254" cy="28263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lvl="0">
              <a:lnSpc>
                <a:spcPct val="125000"/>
              </a:lnSpc>
            </a:pP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Milia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planinarsko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utočište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je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ekološki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prihvatljiv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hotel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smješten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obnovljenom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tradicionalnom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kretskom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selu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promovirajući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održivi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turizam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očuvanje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lokalne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kulture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114300" lvl="0">
              <a:lnSpc>
                <a:spcPct val="125000"/>
              </a:lnSpc>
            </a:pP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Posjetitelji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mogu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uživati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organskoj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hrani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lokalnog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podrijetla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sudjelovati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tečajevima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kuhanja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planinariti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kroz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okolnu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prirodu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učiti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kretskoj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povijesti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tradiciji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3" name="Titolo 4">
            <a:extLst>
              <a:ext uri="{FF2B5EF4-FFF2-40B4-BE49-F238E27FC236}">
                <a16:creationId xmlns:a16="http://schemas.microsoft.com/office/drawing/2014/main" id="{5D75ADC9-C257-4D3D-CCC6-96654105F3C0}"/>
              </a:ext>
            </a:extLst>
          </p:cNvPr>
          <p:cNvSpPr txBox="1">
            <a:spLocks/>
          </p:cNvSpPr>
          <p:nvPr/>
        </p:nvSpPr>
        <p:spPr>
          <a:xfrm>
            <a:off x="537410" y="674896"/>
            <a:ext cx="9063789" cy="1631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dirty="0">
                <a:solidFill>
                  <a:srgbClr val="6B801F"/>
                </a:solidFill>
              </a:rPr>
              <a:t>Milia </a:t>
            </a:r>
            <a:r>
              <a:rPr lang="en-US" b="1" dirty="0" err="1">
                <a:solidFill>
                  <a:srgbClr val="6B801F"/>
                </a:solidFill>
              </a:rPr>
              <a:t>planinarsko</a:t>
            </a:r>
            <a:r>
              <a:rPr lang="en-US" b="1" dirty="0">
                <a:solidFill>
                  <a:srgbClr val="6B801F"/>
                </a:solidFill>
              </a:rPr>
              <a:t> </a:t>
            </a:r>
            <a:r>
              <a:rPr lang="en-US" b="1" dirty="0" err="1">
                <a:solidFill>
                  <a:srgbClr val="6B801F"/>
                </a:solidFill>
              </a:rPr>
              <a:t>utočište</a:t>
            </a:r>
            <a:br>
              <a:rPr lang="en-US" b="1" dirty="0">
                <a:solidFill>
                  <a:srgbClr val="6B801F"/>
                </a:solidFill>
              </a:rPr>
            </a:br>
            <a:r>
              <a:rPr lang="en-US" b="1" dirty="0">
                <a:solidFill>
                  <a:srgbClr val="6B801F"/>
                </a:solidFill>
              </a:rPr>
              <a:t>(</a:t>
            </a:r>
            <a:r>
              <a:rPr lang="en-US" b="1" dirty="0" err="1">
                <a:solidFill>
                  <a:srgbClr val="6B801F"/>
                </a:solidFill>
              </a:rPr>
              <a:t>Kreta</a:t>
            </a:r>
            <a:r>
              <a:rPr lang="en-US" b="1" dirty="0">
                <a:solidFill>
                  <a:srgbClr val="6B801F"/>
                </a:solidFill>
              </a:rPr>
              <a:t>, </a:t>
            </a:r>
            <a:r>
              <a:rPr lang="en-US" b="1" dirty="0" err="1">
                <a:solidFill>
                  <a:srgbClr val="6B801F"/>
                </a:solidFill>
              </a:rPr>
              <a:t>Grčka</a:t>
            </a:r>
            <a:r>
              <a:rPr lang="en-US" b="1" dirty="0">
                <a:solidFill>
                  <a:srgbClr val="6B801F"/>
                </a:solidFill>
              </a:rPr>
              <a:t>)</a:t>
            </a:r>
            <a:endParaRPr lang="it-IT" b="1" dirty="0">
              <a:solidFill>
                <a:srgbClr val="6B80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8281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E8A79BB5-BEF4-EE32-C64D-0F16E203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410" y="342905"/>
            <a:ext cx="9063789" cy="471424"/>
          </a:xfrm>
        </p:spPr>
        <p:txBody>
          <a:bodyPr wrap="square" anchor="ctr">
            <a:normAutofit/>
          </a:bodyPr>
          <a:lstStyle/>
          <a:p>
            <a:r>
              <a:rPr lang="en-US" sz="2000" b="1" dirty="0">
                <a:solidFill>
                  <a:srgbClr val="6B801F"/>
                </a:solidFill>
              </a:rPr>
              <a:t>PRIMJERI PRAKSI EKOKULTURNOG TURIZMA U EUROPI 4</a:t>
            </a:r>
            <a:endParaRPr lang="it-IT" b="1" dirty="0">
              <a:solidFill>
                <a:srgbClr val="6B801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12C585-FC5C-4C66-C9BD-25D2AC86BE9B}"/>
              </a:ext>
            </a:extLst>
          </p:cNvPr>
          <p:cNvSpPr txBox="1"/>
          <p:nvPr/>
        </p:nvSpPr>
        <p:spPr>
          <a:xfrm>
            <a:off x="513346" y="2157663"/>
            <a:ext cx="8742949" cy="29032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lvl="0">
              <a:lnSpc>
                <a:spcPct val="125000"/>
              </a:lnSpc>
              <a:spcAft>
                <a:spcPts val="600"/>
              </a:spcAft>
            </a:pP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Findhorn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Ekoselo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je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održiva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zajednica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koja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nudi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ekokulturna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turistička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iskustva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usmjerena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osobni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razvoj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duhovnost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ekološku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svijest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114300" lvl="0">
              <a:lnSpc>
                <a:spcPct val="125000"/>
              </a:lnSpc>
              <a:spcAft>
                <a:spcPts val="600"/>
              </a:spcAft>
            </a:pP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Posjetitelji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mogu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sudjelovati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radionicama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učiti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permakulturi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praksama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održivog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življenja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uključiti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holistički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pristup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životu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lokalne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zajednice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3" name="Titolo 4">
            <a:extLst>
              <a:ext uri="{FF2B5EF4-FFF2-40B4-BE49-F238E27FC236}">
                <a16:creationId xmlns:a16="http://schemas.microsoft.com/office/drawing/2014/main" id="{5D75ADC9-C257-4D3D-CCC6-96654105F3C0}"/>
              </a:ext>
            </a:extLst>
          </p:cNvPr>
          <p:cNvSpPr txBox="1">
            <a:spLocks/>
          </p:cNvSpPr>
          <p:nvPr/>
        </p:nvSpPr>
        <p:spPr>
          <a:xfrm>
            <a:off x="537410" y="814329"/>
            <a:ext cx="9063789" cy="1343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dirty="0">
                <a:solidFill>
                  <a:srgbClr val="6B801F"/>
                </a:solidFill>
              </a:rPr>
              <a:t>Findhorn </a:t>
            </a:r>
            <a:r>
              <a:rPr lang="en-US" b="1" dirty="0" err="1">
                <a:solidFill>
                  <a:srgbClr val="6B801F"/>
                </a:solidFill>
              </a:rPr>
              <a:t>Ekoselo</a:t>
            </a:r>
            <a:r>
              <a:rPr lang="en-US" b="1" dirty="0">
                <a:solidFill>
                  <a:srgbClr val="6B801F"/>
                </a:solidFill>
              </a:rPr>
              <a:t> </a:t>
            </a:r>
          </a:p>
          <a:p>
            <a:r>
              <a:rPr lang="en-US" b="1" dirty="0">
                <a:solidFill>
                  <a:srgbClr val="6B801F"/>
                </a:solidFill>
              </a:rPr>
              <a:t>(</a:t>
            </a:r>
            <a:r>
              <a:rPr lang="en-US" b="1" dirty="0" err="1">
                <a:solidFill>
                  <a:srgbClr val="6B801F"/>
                </a:solidFill>
              </a:rPr>
              <a:t>Škotska</a:t>
            </a:r>
            <a:r>
              <a:rPr lang="en-US" b="1" dirty="0">
                <a:solidFill>
                  <a:srgbClr val="6B801F"/>
                </a:solidFill>
              </a:rPr>
              <a:t>)</a:t>
            </a:r>
            <a:endParaRPr lang="it-IT" b="1" dirty="0">
              <a:solidFill>
                <a:srgbClr val="6B80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3057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hill with windmills and buildings&#10;&#10;Description automatically generated">
            <a:extLst>
              <a:ext uri="{FF2B5EF4-FFF2-40B4-BE49-F238E27FC236}">
                <a16:creationId xmlns:a16="http://schemas.microsoft.com/office/drawing/2014/main" id="{64E37277-2EF1-C604-3941-482A0F1B4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7" y="0"/>
            <a:ext cx="12189533" cy="6859388"/>
          </a:xfrm>
          <a:prstGeom prst="rect">
            <a:avLst/>
          </a:prstGeom>
        </p:spPr>
      </p:pic>
      <p:pic>
        <p:nvPicPr>
          <p:cNvPr id="3" name="Picture 2" descr="A black and white photo of a flag&#10;&#10;Description automatically generated">
            <a:extLst>
              <a:ext uri="{FF2B5EF4-FFF2-40B4-BE49-F238E27FC236}">
                <a16:creationId xmlns:a16="http://schemas.microsoft.com/office/drawing/2014/main" id="{15F2CFDE-E627-6E4A-90E3-CDEB95011A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9509" y="574731"/>
            <a:ext cx="3105443" cy="1212027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582D4FD8-8C30-B1EE-77D7-BC9427F37146}"/>
              </a:ext>
            </a:extLst>
          </p:cNvPr>
          <p:cNvSpPr txBox="1">
            <a:spLocks/>
          </p:cNvSpPr>
          <p:nvPr/>
        </p:nvSpPr>
        <p:spPr>
          <a:xfrm>
            <a:off x="557048" y="3016100"/>
            <a:ext cx="6526924" cy="3040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4800" b="1" i="0" u="none" strike="noStrike" cap="none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Hvala!</a:t>
            </a:r>
            <a:endParaRPr lang="en-GB" sz="4800" b="1" i="0" u="none" strike="noStrike" cap="none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E8A79BB5-BEF4-EE32-C64D-0F16E203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411" y="365125"/>
            <a:ext cx="8317831" cy="1325563"/>
          </a:xfrm>
        </p:spPr>
        <p:txBody>
          <a:bodyPr wrap="square" anchor="ctr">
            <a:normAutofit/>
          </a:bodyPr>
          <a:lstStyle/>
          <a:p>
            <a:r>
              <a:rPr lang="en-US" b="1" dirty="0" err="1">
                <a:solidFill>
                  <a:srgbClr val="6B801F"/>
                </a:solidFill>
              </a:rPr>
              <a:t>Što</a:t>
            </a:r>
            <a:r>
              <a:rPr lang="en-US" b="1" dirty="0">
                <a:solidFill>
                  <a:srgbClr val="6B801F"/>
                </a:solidFill>
              </a:rPr>
              <a:t> je </a:t>
            </a:r>
            <a:r>
              <a:rPr lang="en-US" b="1" dirty="0" err="1">
                <a:solidFill>
                  <a:srgbClr val="6B801F"/>
                </a:solidFill>
              </a:rPr>
              <a:t>održivi</a:t>
            </a:r>
            <a:r>
              <a:rPr lang="en-US" b="1" dirty="0">
                <a:solidFill>
                  <a:srgbClr val="6B801F"/>
                </a:solidFill>
              </a:rPr>
              <a:t> </a:t>
            </a:r>
            <a:r>
              <a:rPr lang="en-US" b="1" dirty="0" err="1">
                <a:solidFill>
                  <a:srgbClr val="6B801F"/>
                </a:solidFill>
              </a:rPr>
              <a:t>turizam</a:t>
            </a:r>
            <a:r>
              <a:rPr lang="en-US" b="1" dirty="0">
                <a:solidFill>
                  <a:srgbClr val="6B801F"/>
                </a:solidFill>
              </a:rPr>
              <a:t>?</a:t>
            </a:r>
            <a:endParaRPr lang="it-IT" b="1" dirty="0">
              <a:solidFill>
                <a:srgbClr val="6B801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89EABB-D450-D63C-2572-84947838FB7A}"/>
              </a:ext>
            </a:extLst>
          </p:cNvPr>
          <p:cNvSpPr txBox="1"/>
          <p:nvPr/>
        </p:nvSpPr>
        <p:spPr>
          <a:xfrm>
            <a:off x="537411" y="1656850"/>
            <a:ext cx="7892715" cy="22258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</a:pP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Prema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Svjetskoj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turističkoj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organizaciji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(WTO),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održivi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razvoj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turizma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zahtijeva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informirano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sudjelovanje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svih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relevantnih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dionika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kao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snažno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političko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vodstvo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kako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bi se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osiguralo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široko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sudjelovanje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izgradnja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konsenzusa</a:t>
            </a:r>
            <a:r>
              <a:rPr lang="en-US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US" b="1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„</a:t>
            </a:r>
            <a:r>
              <a:rPr lang="en-US" b="1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Održivi</a:t>
            </a:r>
            <a:r>
              <a:rPr lang="en-US" b="1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razvoj</a:t>
            </a:r>
            <a:r>
              <a:rPr lang="en-US" b="1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turizma</a:t>
            </a:r>
            <a:r>
              <a:rPr lang="en-US" b="1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zadovoljava</a:t>
            </a:r>
            <a:r>
              <a:rPr lang="en-US" b="1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potrebe</a:t>
            </a:r>
            <a:r>
              <a:rPr lang="en-US" b="1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sadašnjih</a:t>
            </a:r>
            <a:r>
              <a:rPr lang="en-US" b="1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turista </a:t>
            </a:r>
            <a:r>
              <a:rPr lang="en-US" b="1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b="1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njihovih</a:t>
            </a:r>
            <a:r>
              <a:rPr lang="en-US" b="1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domaćina</a:t>
            </a:r>
            <a:r>
              <a:rPr lang="en-US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ujedno</a:t>
            </a:r>
            <a:r>
              <a:rPr lang="en-US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štiteći</a:t>
            </a:r>
            <a:r>
              <a:rPr lang="en-US" b="1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b="1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povećavajući</a:t>
            </a:r>
            <a:r>
              <a:rPr lang="en-US" b="1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mogućnosti</a:t>
            </a:r>
            <a:r>
              <a:rPr lang="en-US" b="1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za </a:t>
            </a:r>
            <a:r>
              <a:rPr lang="en-US" b="1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budućnost</a:t>
            </a:r>
            <a:r>
              <a:rPr lang="en-US" b="1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b="1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Zamišljeno</a:t>
            </a:r>
            <a:r>
              <a:rPr lang="en-US" b="1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je da </a:t>
            </a:r>
            <a:r>
              <a:rPr lang="en-US" b="1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vodi</a:t>
            </a:r>
            <a:r>
              <a:rPr lang="en-US" b="1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upravljanju</a:t>
            </a:r>
            <a:r>
              <a:rPr lang="en-US" b="1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svim</a:t>
            </a:r>
            <a:r>
              <a:rPr lang="en-US" b="1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resursima</a:t>
            </a:r>
            <a:r>
              <a:rPr lang="en-US" b="1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US" b="1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takav</a:t>
            </a:r>
            <a:r>
              <a:rPr lang="en-US" b="1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način</a:t>
            </a:r>
            <a:r>
              <a:rPr lang="en-US" b="1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da se </a:t>
            </a:r>
            <a:r>
              <a:rPr lang="en-US" b="1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ekonomske</a:t>
            </a:r>
            <a:r>
              <a:rPr lang="en-US" b="1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b="1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društvene</a:t>
            </a:r>
            <a:r>
              <a:rPr lang="en-US" b="1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b="1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estetske</a:t>
            </a:r>
            <a:r>
              <a:rPr lang="en-US" b="1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potrebe</a:t>
            </a:r>
            <a:r>
              <a:rPr lang="en-US" b="1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mogu</a:t>
            </a:r>
            <a:r>
              <a:rPr lang="en-US" b="1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ispuniti</a:t>
            </a:r>
            <a:r>
              <a:rPr lang="en-US" b="1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uz</a:t>
            </a:r>
            <a:r>
              <a:rPr lang="en-US" b="1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održavanje</a:t>
            </a:r>
            <a:r>
              <a:rPr lang="en-US" b="1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kulturološkog</a:t>
            </a:r>
            <a:r>
              <a:rPr lang="en-US" b="1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integriteta</a:t>
            </a:r>
            <a:r>
              <a:rPr lang="en-US" b="1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b="1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bitnih</a:t>
            </a:r>
            <a:r>
              <a:rPr lang="en-US" b="1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ekoloških</a:t>
            </a:r>
            <a:r>
              <a:rPr lang="en-US" b="1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procesa</a:t>
            </a:r>
            <a:r>
              <a:rPr lang="en-US" b="1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b="1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biološke</a:t>
            </a:r>
            <a:r>
              <a:rPr lang="en-US" b="1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raznolikosti</a:t>
            </a:r>
            <a:r>
              <a:rPr lang="en-US" b="1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b="1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sustava</a:t>
            </a:r>
            <a:r>
              <a:rPr lang="en-US" b="1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US" b="1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kojima</a:t>
            </a:r>
            <a:r>
              <a:rPr lang="en-US" b="1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 </a:t>
            </a:r>
            <a:r>
              <a:rPr lang="en-US" b="1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temelji</a:t>
            </a:r>
            <a:r>
              <a:rPr lang="en-US" b="1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život</a:t>
            </a:r>
            <a:r>
              <a:rPr lang="en-US" b="1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.”</a:t>
            </a:r>
            <a:endParaRPr lang="en-US" b="1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Picture 12" descr="A kite with strings on a black background&#10;&#10;Description automatically generated">
            <a:extLst>
              <a:ext uri="{FF2B5EF4-FFF2-40B4-BE49-F238E27FC236}">
                <a16:creationId xmlns:a16="http://schemas.microsoft.com/office/drawing/2014/main" id="{5866C3CD-1FAB-3720-9A39-7768D6800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365" y="-191679"/>
            <a:ext cx="537049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B230E0-F153-A853-1B73-9F4133910CCF}"/>
              </a:ext>
            </a:extLst>
          </p:cNvPr>
          <p:cNvSpPr txBox="1"/>
          <p:nvPr/>
        </p:nvSpPr>
        <p:spPr>
          <a:xfrm>
            <a:off x="537411" y="4145363"/>
            <a:ext cx="8101263" cy="23646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</a:pPr>
            <a:r>
              <a:rPr lang="en-US" sz="2400" b="0" i="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Turizam</a:t>
            </a:r>
            <a:r>
              <a:rPr lang="en-US" sz="2400" b="0" i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koji u </a:t>
            </a:r>
            <a:r>
              <a:rPr lang="en-US" sz="2400" b="0" i="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potpunosti</a:t>
            </a:r>
            <a:r>
              <a:rPr lang="en-US" sz="2400" b="0" i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uzima</a:t>
            </a:r>
            <a:r>
              <a:rPr lang="en-US" sz="2400" b="0" i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 </a:t>
            </a:r>
            <a:r>
              <a:rPr lang="en-US" sz="2400" b="0" i="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obzir</a:t>
            </a:r>
            <a:r>
              <a:rPr lang="en-US" sz="2400" b="0" i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trenutne</a:t>
            </a:r>
            <a:r>
              <a:rPr lang="en-US" sz="2400" b="0" i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2400" b="0" i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buduće</a:t>
            </a:r>
            <a:r>
              <a:rPr lang="en-US" sz="2400" b="0" i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gospodarske</a:t>
            </a:r>
            <a:r>
              <a:rPr lang="en-US" sz="2400" b="0" i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b="0" i="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društvene</a:t>
            </a:r>
            <a:r>
              <a:rPr lang="en-US" sz="2400" b="0" i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2400" b="0" i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okolišne</a:t>
            </a:r>
            <a:r>
              <a:rPr lang="en-US" sz="2400" b="0" i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učinke</a:t>
            </a:r>
            <a:r>
              <a:rPr lang="en-US" sz="2400" b="0" i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b="0" i="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rješavajući</a:t>
            </a:r>
            <a:r>
              <a:rPr lang="en-US" sz="2400" b="0" i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potrebe</a:t>
            </a:r>
            <a:r>
              <a:rPr lang="en-US" sz="2400" b="0" i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posjetitelja</a:t>
            </a:r>
            <a:r>
              <a:rPr lang="en-US" sz="2400" b="0" i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b="0" i="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sektora</a:t>
            </a:r>
            <a:r>
              <a:rPr lang="en-US" sz="2400" b="0" i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b="0" i="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okoliša</a:t>
            </a:r>
            <a:r>
              <a:rPr lang="en-US" sz="2400" b="0" i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2400" b="0" i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destinacije</a:t>
            </a:r>
            <a:r>
              <a:rPr lang="en-US" sz="2400" b="0" i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lvl="0">
              <a:lnSpc>
                <a:spcPct val="125000"/>
              </a:lnSpc>
            </a:pP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	</a:t>
            </a:r>
            <a:r>
              <a:rPr lang="en-US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WTO </a:t>
            </a:r>
            <a:r>
              <a:rPr lang="en-US" sz="18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definicija</a:t>
            </a:r>
            <a:r>
              <a:rPr lang="en-US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održivog</a:t>
            </a:r>
            <a:r>
              <a:rPr lang="en-US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turizma</a:t>
            </a:r>
            <a:endParaRPr lang="en-US" sz="1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97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E8A79BB5-BEF4-EE32-C64D-0F16E203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410" y="389189"/>
            <a:ext cx="9063789" cy="1325563"/>
          </a:xfrm>
        </p:spPr>
        <p:txBody>
          <a:bodyPr wrap="square" anchor="ctr">
            <a:normAutofit/>
          </a:bodyPr>
          <a:lstStyle/>
          <a:p>
            <a:r>
              <a:rPr lang="en-US" b="1" dirty="0" err="1">
                <a:solidFill>
                  <a:srgbClr val="6B801F"/>
                </a:solidFill>
              </a:rPr>
              <a:t>Elementi</a:t>
            </a:r>
            <a:r>
              <a:rPr lang="en-US" b="1" dirty="0">
                <a:solidFill>
                  <a:srgbClr val="6B801F"/>
                </a:solidFill>
              </a:rPr>
              <a:t> </a:t>
            </a:r>
            <a:r>
              <a:rPr lang="en-US" b="1" dirty="0" err="1">
                <a:solidFill>
                  <a:srgbClr val="6B801F"/>
                </a:solidFill>
              </a:rPr>
              <a:t>održivog</a:t>
            </a:r>
            <a:r>
              <a:rPr lang="en-US" b="1" dirty="0">
                <a:solidFill>
                  <a:srgbClr val="6B801F"/>
                </a:solidFill>
              </a:rPr>
              <a:t> </a:t>
            </a:r>
            <a:r>
              <a:rPr lang="en-US" b="1" dirty="0" err="1">
                <a:solidFill>
                  <a:srgbClr val="6B801F"/>
                </a:solidFill>
              </a:rPr>
              <a:t>turizma</a:t>
            </a:r>
            <a:endParaRPr lang="it-IT" b="1" dirty="0">
              <a:solidFill>
                <a:srgbClr val="6B801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B230E0-F153-A853-1B73-9F4133910CCF}"/>
              </a:ext>
            </a:extLst>
          </p:cNvPr>
          <p:cNvSpPr txBox="1"/>
          <p:nvPr/>
        </p:nvSpPr>
        <p:spPr>
          <a:xfrm>
            <a:off x="537411" y="1508958"/>
            <a:ext cx="8101263" cy="411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</a:pPr>
            <a:r>
              <a:rPr lang="en-US" sz="1800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Održivi</a:t>
            </a:r>
            <a:r>
              <a:rPr lang="en-US" sz="1800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turizam</a:t>
            </a:r>
            <a:r>
              <a:rPr lang="en-US" sz="1800" b="0" i="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bi </a:t>
            </a:r>
            <a:r>
              <a:rPr lang="en-US" sz="1800" b="0" i="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trebao</a:t>
            </a:r>
            <a:endParaRPr lang="en-US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12C585-FC5C-4C66-C9BD-25D2AC86BE9B}"/>
              </a:ext>
            </a:extLst>
          </p:cNvPr>
          <p:cNvSpPr txBox="1"/>
          <p:nvPr/>
        </p:nvSpPr>
        <p:spPr>
          <a:xfrm>
            <a:off x="449180" y="2027805"/>
            <a:ext cx="8261683" cy="41819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8650" indent="-514350">
              <a:lnSpc>
                <a:spcPct val="125000"/>
              </a:lnSpc>
              <a:spcAft>
                <a:spcPts val="1200"/>
              </a:spcAft>
              <a:buClr>
                <a:srgbClr val="97B02E"/>
              </a:buClr>
              <a:buFont typeface="+mj-lt"/>
              <a:buAutoNum type="arabicPeriod"/>
            </a:pPr>
            <a:r>
              <a:rPr lang="en-US" sz="1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Omogućiti</a:t>
            </a:r>
            <a:r>
              <a:rPr lang="en-US" sz="1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optimalno</a:t>
            </a:r>
            <a:r>
              <a:rPr lang="en-US" sz="1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korištenje</a:t>
            </a:r>
            <a:r>
              <a:rPr lang="en-US" sz="1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prirodnih</a:t>
            </a:r>
            <a:r>
              <a:rPr lang="en-US" sz="1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resursa</a:t>
            </a:r>
            <a:r>
              <a:rPr lang="en-US" sz="1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koji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čine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ključni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element u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razvoju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turizma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održavajući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bitne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ekološke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procese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pomažući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očuvanju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prirodne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baštine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bioraznolikosti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</a:t>
            </a:r>
          </a:p>
          <a:p>
            <a:pPr marL="628650" indent="-514350">
              <a:lnSpc>
                <a:spcPct val="125000"/>
              </a:lnSpc>
              <a:spcAft>
                <a:spcPts val="1200"/>
              </a:spcAft>
              <a:buClr>
                <a:srgbClr val="97B02E"/>
              </a:buClr>
              <a:buFont typeface="+mj-lt"/>
              <a:buAutoNum type="arabicPeriod"/>
            </a:pPr>
            <a:r>
              <a:rPr lang="en-US" sz="1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Poštivati</a:t>
            </a:r>
            <a:r>
              <a:rPr lang="en-US" sz="1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sociokulturnu</a:t>
            </a:r>
            <a:r>
              <a:rPr lang="en-US" sz="1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autentičnost</a:t>
            </a:r>
            <a:r>
              <a:rPr lang="en-US" sz="1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zajednica</a:t>
            </a:r>
            <a:r>
              <a:rPr lang="en-US" sz="1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domaćina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čuvati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njihovu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izgrađenu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živuću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kulturnu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baštinu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tradicionalne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vrijednosti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doprinositi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međukulturalnom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razumijevanju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toleranciji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</a:t>
            </a:r>
          </a:p>
          <a:p>
            <a:pPr marL="628650" indent="-514350">
              <a:lnSpc>
                <a:spcPct val="125000"/>
              </a:lnSpc>
              <a:spcAft>
                <a:spcPts val="1200"/>
              </a:spcAft>
              <a:buClr>
                <a:srgbClr val="97B02E"/>
              </a:buClr>
              <a:buFont typeface="+mj-lt"/>
              <a:buAutoNum type="arabicPeriod"/>
            </a:pPr>
            <a:r>
              <a:rPr lang="en-US" sz="1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Osigurati</a:t>
            </a:r>
            <a:r>
              <a:rPr lang="en-US" sz="1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održive</a:t>
            </a:r>
            <a:r>
              <a:rPr lang="en-US" sz="1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dugoročne</a:t>
            </a:r>
            <a:r>
              <a:rPr lang="en-US" sz="1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gospodarske</a:t>
            </a:r>
            <a:r>
              <a:rPr lang="en-US" sz="1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aktivnosti</a:t>
            </a:r>
            <a:r>
              <a:rPr lang="en-US" sz="1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koje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pružaju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socioekonomske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koristi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svim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dionicima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ravnomjerno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raspodijeljene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uključujući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stabilno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zapošljavanje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mogućnosti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za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ostvarivanje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prihoda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socijalne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usluge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za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zajednice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domaćine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uz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doprinos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smanjenju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siromaštva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pic>
        <p:nvPicPr>
          <p:cNvPr id="8" name="Picture 7" descr="A tree with sheep in the grass&#10;&#10;Description automatically generated">
            <a:extLst>
              <a:ext uri="{FF2B5EF4-FFF2-40B4-BE49-F238E27FC236}">
                <a16:creationId xmlns:a16="http://schemas.microsoft.com/office/drawing/2014/main" id="{68A6DCE9-8B96-0EA7-75C5-7CBD78BC9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8519" y="1385888"/>
            <a:ext cx="4285203" cy="547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168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E8A79BB5-BEF4-EE32-C64D-0F16E203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410" y="567473"/>
            <a:ext cx="9063789" cy="1325563"/>
          </a:xfrm>
        </p:spPr>
        <p:txBody>
          <a:bodyPr wrap="square" anchor="ctr">
            <a:normAutofit/>
          </a:bodyPr>
          <a:lstStyle/>
          <a:p>
            <a:r>
              <a:rPr lang="en-US" b="1" dirty="0" err="1">
                <a:solidFill>
                  <a:srgbClr val="6B801F"/>
                </a:solidFill>
              </a:rPr>
              <a:t>Važne</a:t>
            </a:r>
            <a:r>
              <a:rPr lang="en-US" b="1" dirty="0">
                <a:solidFill>
                  <a:srgbClr val="6B801F"/>
                </a:solidFill>
              </a:rPr>
              <a:t> </a:t>
            </a:r>
            <a:r>
              <a:rPr lang="en-US" b="1" dirty="0" err="1">
                <a:solidFill>
                  <a:srgbClr val="6B801F"/>
                </a:solidFill>
              </a:rPr>
              <a:t>značajke</a:t>
            </a:r>
            <a:r>
              <a:rPr lang="en-US" b="1" dirty="0">
                <a:solidFill>
                  <a:srgbClr val="6B801F"/>
                </a:solidFill>
              </a:rPr>
              <a:t> </a:t>
            </a:r>
            <a:br>
              <a:rPr lang="en-US" b="1" dirty="0">
                <a:solidFill>
                  <a:srgbClr val="6B801F"/>
                </a:solidFill>
              </a:rPr>
            </a:br>
            <a:r>
              <a:rPr lang="en-US" b="1" dirty="0" err="1">
                <a:solidFill>
                  <a:srgbClr val="6B801F"/>
                </a:solidFill>
              </a:rPr>
              <a:t>održivog</a:t>
            </a:r>
            <a:r>
              <a:rPr lang="en-US" b="1" dirty="0">
                <a:solidFill>
                  <a:srgbClr val="6B801F"/>
                </a:solidFill>
              </a:rPr>
              <a:t> </a:t>
            </a:r>
            <a:r>
              <a:rPr lang="en-US" b="1" dirty="0" err="1">
                <a:solidFill>
                  <a:srgbClr val="6B801F"/>
                </a:solidFill>
              </a:rPr>
              <a:t>turizma</a:t>
            </a:r>
            <a:endParaRPr lang="it-IT" b="1" dirty="0">
              <a:solidFill>
                <a:srgbClr val="6B801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12C585-FC5C-4C66-C9BD-25D2AC86BE9B}"/>
              </a:ext>
            </a:extLst>
          </p:cNvPr>
          <p:cNvSpPr txBox="1"/>
          <p:nvPr/>
        </p:nvSpPr>
        <p:spPr>
          <a:xfrm>
            <a:off x="537410" y="2031019"/>
            <a:ext cx="8261683" cy="4482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6B801F"/>
                </a:solidFill>
              </a:rPr>
              <a:t>Minimizirati</a:t>
            </a:r>
            <a:r>
              <a:rPr lang="en-US" sz="1800" dirty="0">
                <a:solidFill>
                  <a:srgbClr val="6B801F"/>
                </a:solidFill>
              </a:rPr>
              <a:t> </a:t>
            </a:r>
            <a:r>
              <a:rPr lang="en-US" sz="1800" dirty="0" err="1">
                <a:solidFill>
                  <a:srgbClr val="6B801F"/>
                </a:solidFill>
              </a:rPr>
              <a:t>utjecaj</a:t>
            </a:r>
            <a:r>
              <a:rPr lang="en-US" sz="1800" dirty="0">
                <a:solidFill>
                  <a:srgbClr val="6B801F"/>
                </a:solidFill>
              </a:rPr>
              <a:t> </a:t>
            </a:r>
            <a:r>
              <a:rPr lang="en-US" sz="1800" dirty="0" err="1">
                <a:solidFill>
                  <a:srgbClr val="6B801F"/>
                </a:solidFill>
              </a:rPr>
              <a:t>na</a:t>
            </a:r>
            <a:r>
              <a:rPr lang="en-US" sz="1800" dirty="0">
                <a:solidFill>
                  <a:srgbClr val="6B801F"/>
                </a:solidFill>
              </a:rPr>
              <a:t> </a:t>
            </a:r>
            <a:r>
              <a:rPr lang="en-US" sz="1800" dirty="0" err="1">
                <a:solidFill>
                  <a:srgbClr val="6B801F"/>
                </a:solidFill>
              </a:rPr>
              <a:t>prirodni</a:t>
            </a:r>
            <a:r>
              <a:rPr lang="en-US" sz="1800" dirty="0">
                <a:solidFill>
                  <a:srgbClr val="6B801F"/>
                </a:solidFill>
              </a:rPr>
              <a:t> </a:t>
            </a:r>
            <a:r>
              <a:rPr lang="en-US" sz="1800" dirty="0" err="1">
                <a:solidFill>
                  <a:srgbClr val="6B801F"/>
                </a:solidFill>
              </a:rPr>
              <a:t>i</a:t>
            </a:r>
            <a:r>
              <a:rPr lang="en-US" sz="1800" dirty="0">
                <a:solidFill>
                  <a:srgbClr val="6B801F"/>
                </a:solidFill>
              </a:rPr>
              <a:t> </a:t>
            </a:r>
            <a:r>
              <a:rPr lang="en-US" sz="1800" dirty="0" err="1">
                <a:solidFill>
                  <a:srgbClr val="6B801F"/>
                </a:solidFill>
              </a:rPr>
              <a:t>sociokulturni</a:t>
            </a:r>
            <a:r>
              <a:rPr lang="en-US" sz="1800" dirty="0">
                <a:solidFill>
                  <a:srgbClr val="6B801F"/>
                </a:solidFill>
              </a:rPr>
              <a:t> </a:t>
            </a:r>
            <a:r>
              <a:rPr lang="en-US" sz="1800" dirty="0" err="1">
                <a:solidFill>
                  <a:srgbClr val="6B801F"/>
                </a:solidFill>
              </a:rPr>
              <a:t>okoliš</a:t>
            </a:r>
            <a:endParaRPr lang="en-US" sz="1800" dirty="0">
              <a:solidFill>
                <a:srgbClr val="6B801F"/>
              </a:solidFill>
            </a:endParaRPr>
          </a:p>
          <a:p>
            <a:pPr marL="571500" indent="-57150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6B801F"/>
                </a:solidFill>
              </a:rPr>
              <a:t>Biti </a:t>
            </a:r>
            <a:r>
              <a:rPr lang="en-US" sz="1800" dirty="0" err="1">
                <a:solidFill>
                  <a:srgbClr val="6B801F"/>
                </a:solidFill>
              </a:rPr>
              <a:t>svjestan</a:t>
            </a:r>
            <a:r>
              <a:rPr lang="en-US" sz="1800" dirty="0">
                <a:solidFill>
                  <a:srgbClr val="6B801F"/>
                </a:solidFill>
              </a:rPr>
              <a:t> </a:t>
            </a:r>
            <a:r>
              <a:rPr lang="en-US" sz="1800" dirty="0" err="1">
                <a:solidFill>
                  <a:srgbClr val="6B801F"/>
                </a:solidFill>
              </a:rPr>
              <a:t>i</a:t>
            </a:r>
            <a:r>
              <a:rPr lang="en-US" sz="1800" dirty="0">
                <a:solidFill>
                  <a:srgbClr val="6B801F"/>
                </a:solidFill>
              </a:rPr>
              <a:t> </a:t>
            </a:r>
            <a:r>
              <a:rPr lang="en-US" sz="1800" dirty="0" err="1">
                <a:solidFill>
                  <a:srgbClr val="6B801F"/>
                </a:solidFill>
              </a:rPr>
              <a:t>poštovati</a:t>
            </a:r>
            <a:r>
              <a:rPr lang="en-US" sz="1800" dirty="0">
                <a:solidFill>
                  <a:srgbClr val="6B801F"/>
                </a:solidFill>
              </a:rPr>
              <a:t> </a:t>
            </a:r>
            <a:r>
              <a:rPr lang="en-US" sz="1800" dirty="0" err="1">
                <a:solidFill>
                  <a:srgbClr val="6B801F"/>
                </a:solidFill>
              </a:rPr>
              <a:t>kapacitet</a:t>
            </a:r>
            <a:r>
              <a:rPr lang="en-US" sz="1800" dirty="0">
                <a:solidFill>
                  <a:srgbClr val="6B801F"/>
                </a:solidFill>
              </a:rPr>
              <a:t> </a:t>
            </a:r>
            <a:r>
              <a:rPr lang="en-US" sz="1800" dirty="0" err="1">
                <a:solidFill>
                  <a:srgbClr val="6B801F"/>
                </a:solidFill>
              </a:rPr>
              <a:t>prostora</a:t>
            </a:r>
            <a:endParaRPr lang="en-US" sz="1800" dirty="0">
              <a:solidFill>
                <a:srgbClr val="6B801F"/>
              </a:solidFill>
            </a:endParaRPr>
          </a:p>
          <a:p>
            <a:pPr marL="571500" indent="-57150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6B801F"/>
                </a:solidFill>
              </a:rPr>
              <a:t>Važnost</a:t>
            </a:r>
            <a:r>
              <a:rPr lang="en-US" sz="1800" dirty="0">
                <a:solidFill>
                  <a:srgbClr val="6B801F"/>
                </a:solidFill>
              </a:rPr>
              <a:t> </a:t>
            </a:r>
            <a:r>
              <a:rPr lang="en-US" sz="1800" dirty="0" err="1">
                <a:solidFill>
                  <a:srgbClr val="6B801F"/>
                </a:solidFill>
              </a:rPr>
              <a:t>lokalne</a:t>
            </a:r>
            <a:r>
              <a:rPr lang="en-US" sz="1800" dirty="0">
                <a:solidFill>
                  <a:srgbClr val="6B801F"/>
                </a:solidFill>
              </a:rPr>
              <a:t> </a:t>
            </a:r>
            <a:r>
              <a:rPr lang="en-US" sz="1800" dirty="0" err="1">
                <a:solidFill>
                  <a:srgbClr val="6B801F"/>
                </a:solidFill>
              </a:rPr>
              <a:t>suradnje</a:t>
            </a:r>
            <a:endParaRPr lang="en-US" sz="1800" dirty="0">
              <a:solidFill>
                <a:srgbClr val="6B801F"/>
              </a:solidFill>
            </a:endParaRPr>
          </a:p>
          <a:p>
            <a:pPr marL="571500" indent="-57150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6B801F"/>
                </a:solidFill>
              </a:rPr>
              <a:t>Osigurati</a:t>
            </a:r>
            <a:r>
              <a:rPr lang="en-US" sz="1800" dirty="0">
                <a:solidFill>
                  <a:srgbClr val="6B801F"/>
                </a:solidFill>
              </a:rPr>
              <a:t> </a:t>
            </a:r>
            <a:r>
              <a:rPr lang="en-US" sz="1800" dirty="0" err="1">
                <a:solidFill>
                  <a:srgbClr val="6B801F"/>
                </a:solidFill>
              </a:rPr>
              <a:t>alternativne</a:t>
            </a:r>
            <a:r>
              <a:rPr lang="en-US" sz="1800" dirty="0">
                <a:solidFill>
                  <a:srgbClr val="6B801F"/>
                </a:solidFill>
              </a:rPr>
              <a:t> </a:t>
            </a:r>
            <a:r>
              <a:rPr lang="en-US" sz="1800" dirty="0" err="1">
                <a:solidFill>
                  <a:srgbClr val="6B801F"/>
                </a:solidFill>
              </a:rPr>
              <a:t>mogućnosti</a:t>
            </a:r>
            <a:r>
              <a:rPr lang="en-US" sz="1800" dirty="0">
                <a:solidFill>
                  <a:srgbClr val="6B801F"/>
                </a:solidFill>
              </a:rPr>
              <a:t> </a:t>
            </a:r>
            <a:r>
              <a:rPr lang="en-US" sz="1800" dirty="0" err="1">
                <a:solidFill>
                  <a:srgbClr val="6B801F"/>
                </a:solidFill>
              </a:rPr>
              <a:t>zapošljavanja</a:t>
            </a:r>
            <a:r>
              <a:rPr lang="en-US" sz="1800" dirty="0">
                <a:solidFill>
                  <a:srgbClr val="6B801F"/>
                </a:solidFill>
              </a:rPr>
              <a:t> </a:t>
            </a:r>
            <a:r>
              <a:rPr lang="en-US" sz="1800" dirty="0" err="1">
                <a:solidFill>
                  <a:srgbClr val="6B801F"/>
                </a:solidFill>
              </a:rPr>
              <a:t>i</a:t>
            </a:r>
            <a:r>
              <a:rPr lang="en-US" sz="1800" dirty="0">
                <a:solidFill>
                  <a:srgbClr val="6B801F"/>
                </a:solidFill>
              </a:rPr>
              <a:t> </a:t>
            </a:r>
            <a:r>
              <a:rPr lang="en-US" sz="1800" dirty="0" err="1">
                <a:solidFill>
                  <a:srgbClr val="6B801F"/>
                </a:solidFill>
              </a:rPr>
              <a:t>prihoda</a:t>
            </a:r>
            <a:r>
              <a:rPr lang="en-US" sz="1800" dirty="0">
                <a:solidFill>
                  <a:srgbClr val="6B801F"/>
                </a:solidFill>
              </a:rPr>
              <a:t> za </a:t>
            </a:r>
            <a:r>
              <a:rPr lang="en-US" sz="1800" dirty="0" err="1">
                <a:solidFill>
                  <a:srgbClr val="6B801F"/>
                </a:solidFill>
              </a:rPr>
              <a:t>lokalne</a:t>
            </a:r>
            <a:r>
              <a:rPr lang="en-US" sz="1800" dirty="0">
                <a:solidFill>
                  <a:srgbClr val="6B801F"/>
                </a:solidFill>
              </a:rPr>
              <a:t> </a:t>
            </a:r>
            <a:r>
              <a:rPr lang="en-US" sz="1800" dirty="0" err="1">
                <a:solidFill>
                  <a:srgbClr val="6B801F"/>
                </a:solidFill>
              </a:rPr>
              <a:t>zajednice</a:t>
            </a:r>
            <a:endParaRPr lang="en-US" sz="1800" dirty="0">
              <a:solidFill>
                <a:srgbClr val="6B801F"/>
              </a:solidFill>
            </a:endParaRPr>
          </a:p>
          <a:p>
            <a:pPr marL="571500" indent="-57150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6B801F"/>
                </a:solidFill>
              </a:rPr>
              <a:t>Ekološki</a:t>
            </a:r>
            <a:r>
              <a:rPr lang="en-US" sz="1800" dirty="0">
                <a:solidFill>
                  <a:srgbClr val="6B801F"/>
                </a:solidFill>
              </a:rPr>
              <a:t> </a:t>
            </a:r>
            <a:r>
              <a:rPr lang="en-US" sz="1800" dirty="0" err="1">
                <a:solidFill>
                  <a:srgbClr val="6B801F"/>
                </a:solidFill>
              </a:rPr>
              <a:t>otisak</a:t>
            </a:r>
            <a:endParaRPr lang="en-US" sz="1800" dirty="0">
              <a:solidFill>
                <a:srgbClr val="6B801F"/>
              </a:solidFill>
            </a:endParaRPr>
          </a:p>
          <a:p>
            <a:pPr marL="571500" indent="-57150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6B801F"/>
                </a:solidFill>
              </a:rPr>
              <a:t>Zaštita</a:t>
            </a:r>
            <a:r>
              <a:rPr lang="en-US" sz="1800" dirty="0">
                <a:solidFill>
                  <a:srgbClr val="6B801F"/>
                </a:solidFill>
              </a:rPr>
              <a:t> </a:t>
            </a:r>
            <a:r>
              <a:rPr lang="en-US" sz="1800" dirty="0" err="1">
                <a:solidFill>
                  <a:srgbClr val="6B801F"/>
                </a:solidFill>
              </a:rPr>
              <a:t>prirodne</a:t>
            </a:r>
            <a:r>
              <a:rPr lang="en-US" sz="1800" dirty="0">
                <a:solidFill>
                  <a:srgbClr val="6B801F"/>
                </a:solidFill>
              </a:rPr>
              <a:t> </a:t>
            </a:r>
            <a:r>
              <a:rPr lang="en-US" sz="1800" dirty="0" err="1">
                <a:solidFill>
                  <a:srgbClr val="6B801F"/>
                </a:solidFill>
              </a:rPr>
              <a:t>i</a:t>
            </a:r>
            <a:r>
              <a:rPr lang="en-US" sz="1800" dirty="0">
                <a:solidFill>
                  <a:srgbClr val="6B801F"/>
                </a:solidFill>
              </a:rPr>
              <a:t> </a:t>
            </a:r>
            <a:r>
              <a:rPr lang="en-US" sz="1800" dirty="0" err="1">
                <a:solidFill>
                  <a:srgbClr val="6B801F"/>
                </a:solidFill>
              </a:rPr>
              <a:t>kulturne</a:t>
            </a:r>
            <a:r>
              <a:rPr lang="en-US" sz="1800" dirty="0">
                <a:solidFill>
                  <a:srgbClr val="6B801F"/>
                </a:solidFill>
              </a:rPr>
              <a:t> </a:t>
            </a:r>
            <a:r>
              <a:rPr lang="en-US" sz="1800" dirty="0" err="1">
                <a:solidFill>
                  <a:srgbClr val="6B801F"/>
                </a:solidFill>
              </a:rPr>
              <a:t>baštine</a:t>
            </a:r>
            <a:endParaRPr lang="en-US" sz="1800" dirty="0">
              <a:solidFill>
                <a:srgbClr val="6B801F"/>
              </a:solidFill>
            </a:endParaRPr>
          </a:p>
          <a:p>
            <a:pPr marL="571500" indent="-57150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6B801F"/>
                </a:solidFill>
              </a:rPr>
              <a:t>Važnost</a:t>
            </a:r>
            <a:r>
              <a:rPr lang="en-US" sz="1800" dirty="0">
                <a:solidFill>
                  <a:srgbClr val="6B801F"/>
                </a:solidFill>
              </a:rPr>
              <a:t> </a:t>
            </a:r>
            <a:r>
              <a:rPr lang="en-US" sz="1800" dirty="0" err="1">
                <a:solidFill>
                  <a:srgbClr val="6B801F"/>
                </a:solidFill>
              </a:rPr>
              <a:t>prirodnog</a:t>
            </a:r>
            <a:r>
              <a:rPr lang="en-US" sz="1800" dirty="0">
                <a:solidFill>
                  <a:srgbClr val="6B801F"/>
                </a:solidFill>
              </a:rPr>
              <a:t> </a:t>
            </a:r>
            <a:r>
              <a:rPr lang="en-US" sz="1800" dirty="0" err="1">
                <a:solidFill>
                  <a:srgbClr val="6B801F"/>
                </a:solidFill>
              </a:rPr>
              <a:t>i</a:t>
            </a:r>
            <a:r>
              <a:rPr lang="en-US" sz="1800" dirty="0">
                <a:solidFill>
                  <a:srgbClr val="6B801F"/>
                </a:solidFill>
              </a:rPr>
              <a:t> </a:t>
            </a:r>
            <a:r>
              <a:rPr lang="en-US" sz="1800" dirty="0" err="1">
                <a:solidFill>
                  <a:srgbClr val="6B801F"/>
                </a:solidFill>
              </a:rPr>
              <a:t>kulturnog</a:t>
            </a:r>
            <a:r>
              <a:rPr lang="en-US" sz="1800" dirty="0">
                <a:solidFill>
                  <a:srgbClr val="6B801F"/>
                </a:solidFill>
              </a:rPr>
              <a:t> </a:t>
            </a:r>
            <a:r>
              <a:rPr lang="en-US" sz="1800" dirty="0" err="1">
                <a:solidFill>
                  <a:srgbClr val="6B801F"/>
                </a:solidFill>
              </a:rPr>
              <a:t>bogatstva</a:t>
            </a:r>
            <a:endParaRPr lang="en-US" sz="1800" dirty="0">
              <a:solidFill>
                <a:srgbClr val="6B801F"/>
              </a:solidFill>
            </a:endParaRPr>
          </a:p>
          <a:p>
            <a:pPr marL="571500" indent="-57150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6B801F"/>
                </a:solidFill>
              </a:rPr>
              <a:t>Poštivanje</a:t>
            </a:r>
            <a:r>
              <a:rPr lang="en-US" sz="1800" dirty="0">
                <a:solidFill>
                  <a:srgbClr val="6B801F"/>
                </a:solidFill>
              </a:rPr>
              <a:t> </a:t>
            </a:r>
            <a:r>
              <a:rPr lang="en-US" sz="1800" dirty="0" err="1">
                <a:solidFill>
                  <a:srgbClr val="6B801F"/>
                </a:solidFill>
              </a:rPr>
              <a:t>lokalne</a:t>
            </a:r>
            <a:r>
              <a:rPr lang="en-US" sz="1800" dirty="0">
                <a:solidFill>
                  <a:srgbClr val="6B801F"/>
                </a:solidFill>
              </a:rPr>
              <a:t> </a:t>
            </a:r>
            <a:r>
              <a:rPr lang="en-US" sz="1800" dirty="0" err="1">
                <a:solidFill>
                  <a:srgbClr val="6B801F"/>
                </a:solidFill>
              </a:rPr>
              <a:t>kulture</a:t>
            </a:r>
            <a:r>
              <a:rPr lang="en-US" sz="1800" dirty="0">
                <a:solidFill>
                  <a:srgbClr val="6B801F"/>
                </a:solidFill>
              </a:rPr>
              <a:t> </a:t>
            </a:r>
            <a:r>
              <a:rPr lang="en-US" sz="1800" dirty="0" err="1">
                <a:solidFill>
                  <a:srgbClr val="6B801F"/>
                </a:solidFill>
              </a:rPr>
              <a:t>i</a:t>
            </a:r>
            <a:r>
              <a:rPr lang="en-US" sz="1800" dirty="0">
                <a:solidFill>
                  <a:srgbClr val="6B801F"/>
                </a:solidFill>
              </a:rPr>
              <a:t> </a:t>
            </a:r>
            <a:r>
              <a:rPr lang="en-US" sz="1800" dirty="0" err="1">
                <a:solidFill>
                  <a:srgbClr val="6B801F"/>
                </a:solidFill>
              </a:rPr>
              <a:t>tradicionalnih</a:t>
            </a:r>
            <a:r>
              <a:rPr lang="en-US" sz="1800" dirty="0">
                <a:solidFill>
                  <a:srgbClr val="6B801F"/>
                </a:solidFill>
              </a:rPr>
              <a:t> </a:t>
            </a:r>
            <a:r>
              <a:rPr lang="en-US" sz="1800" dirty="0" err="1">
                <a:solidFill>
                  <a:srgbClr val="6B801F"/>
                </a:solidFill>
              </a:rPr>
              <a:t>vrijednosti</a:t>
            </a:r>
            <a:endParaRPr lang="en-US" sz="1800" dirty="0">
              <a:solidFill>
                <a:srgbClr val="6B801F"/>
              </a:solidFill>
            </a:endParaRPr>
          </a:p>
          <a:p>
            <a:pPr marL="571500" indent="-57150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6B801F"/>
                </a:solidFill>
              </a:rPr>
              <a:t>Obrazovanje</a:t>
            </a:r>
            <a:r>
              <a:rPr lang="en-US" sz="1800" dirty="0">
                <a:solidFill>
                  <a:srgbClr val="6B801F"/>
                </a:solidFill>
              </a:rPr>
              <a:t> je </a:t>
            </a:r>
            <a:r>
              <a:rPr lang="en-US" sz="1800" dirty="0" err="1">
                <a:solidFill>
                  <a:srgbClr val="6B801F"/>
                </a:solidFill>
              </a:rPr>
              <a:t>relevantan</a:t>
            </a:r>
            <a:r>
              <a:rPr lang="en-US" sz="1800" dirty="0">
                <a:solidFill>
                  <a:srgbClr val="6B801F"/>
                </a:solidFill>
              </a:rPr>
              <a:t> </a:t>
            </a:r>
            <a:r>
              <a:rPr lang="en-US" sz="1800" dirty="0" err="1">
                <a:solidFill>
                  <a:srgbClr val="6B801F"/>
                </a:solidFill>
              </a:rPr>
              <a:t>aspekt</a:t>
            </a:r>
            <a:r>
              <a:rPr lang="en-US" sz="1800" dirty="0">
                <a:solidFill>
                  <a:srgbClr val="6B801F"/>
                </a:solidFill>
              </a:rPr>
              <a:t>: </a:t>
            </a:r>
            <a:r>
              <a:rPr lang="en-US" sz="1800" dirty="0" err="1">
                <a:solidFill>
                  <a:srgbClr val="6B801F"/>
                </a:solidFill>
              </a:rPr>
              <a:t>razvijanje</a:t>
            </a:r>
            <a:r>
              <a:rPr lang="en-US" sz="1800" dirty="0">
                <a:solidFill>
                  <a:srgbClr val="6B801F"/>
                </a:solidFill>
              </a:rPr>
              <a:t> </a:t>
            </a:r>
            <a:r>
              <a:rPr lang="en-US" sz="1800" dirty="0" err="1">
                <a:solidFill>
                  <a:srgbClr val="6B801F"/>
                </a:solidFill>
              </a:rPr>
              <a:t>ekološke</a:t>
            </a:r>
            <a:r>
              <a:rPr lang="en-US" sz="1800" dirty="0">
                <a:solidFill>
                  <a:srgbClr val="6B801F"/>
                </a:solidFill>
              </a:rPr>
              <a:t> </a:t>
            </a:r>
            <a:r>
              <a:rPr lang="en-US" sz="1800" dirty="0" err="1">
                <a:solidFill>
                  <a:srgbClr val="6B801F"/>
                </a:solidFill>
              </a:rPr>
              <a:t>svijesti</a:t>
            </a:r>
            <a:r>
              <a:rPr lang="en-US" sz="1800" dirty="0">
                <a:solidFill>
                  <a:srgbClr val="6B801F"/>
                </a:solidFill>
              </a:rPr>
              <a:t>, </a:t>
            </a:r>
            <a:r>
              <a:rPr lang="en-US" sz="1800" dirty="0" err="1">
                <a:solidFill>
                  <a:srgbClr val="6B801F"/>
                </a:solidFill>
              </a:rPr>
              <a:t>odgovornosti</a:t>
            </a:r>
            <a:r>
              <a:rPr lang="en-US" sz="1800" dirty="0">
                <a:solidFill>
                  <a:srgbClr val="6B801F"/>
                </a:solidFill>
              </a:rPr>
              <a:t> </a:t>
            </a:r>
            <a:r>
              <a:rPr lang="en-US" sz="1800" dirty="0" err="1">
                <a:solidFill>
                  <a:srgbClr val="6B801F"/>
                </a:solidFill>
              </a:rPr>
              <a:t>i</a:t>
            </a:r>
            <a:r>
              <a:rPr lang="en-US" sz="1800" dirty="0">
                <a:solidFill>
                  <a:srgbClr val="6B801F"/>
                </a:solidFill>
              </a:rPr>
              <a:t> </a:t>
            </a:r>
            <a:r>
              <a:rPr lang="en-US" sz="1800" dirty="0" err="1">
                <a:solidFill>
                  <a:srgbClr val="6B801F"/>
                </a:solidFill>
              </a:rPr>
              <a:t>kontinuirano</a:t>
            </a:r>
            <a:r>
              <a:rPr lang="en-US" sz="1800" dirty="0">
                <a:solidFill>
                  <a:srgbClr val="6B801F"/>
                </a:solidFill>
              </a:rPr>
              <a:t> </a:t>
            </a:r>
            <a:r>
              <a:rPr lang="en-US" sz="1800" dirty="0" err="1">
                <a:solidFill>
                  <a:srgbClr val="6B801F"/>
                </a:solidFill>
              </a:rPr>
              <a:t>obrazovanje</a:t>
            </a:r>
            <a:r>
              <a:rPr lang="en-US" sz="1800" dirty="0">
                <a:solidFill>
                  <a:srgbClr val="6B801F"/>
                </a:solidFill>
              </a:rPr>
              <a:t> </a:t>
            </a:r>
            <a:r>
              <a:rPr lang="en-US" sz="1800" dirty="0" err="1">
                <a:solidFill>
                  <a:srgbClr val="6B801F"/>
                </a:solidFill>
              </a:rPr>
              <a:t>posjetitelja</a:t>
            </a:r>
            <a:r>
              <a:rPr lang="en-US" sz="1800" dirty="0">
                <a:solidFill>
                  <a:srgbClr val="6B801F"/>
                </a:solidFill>
              </a:rPr>
              <a:t>.</a:t>
            </a:r>
          </a:p>
        </p:txBody>
      </p:sp>
      <p:pic>
        <p:nvPicPr>
          <p:cNvPr id="4" name="Picture 3" descr="A hot air balloon with a black background&#10;&#10;Description automatically generated">
            <a:extLst>
              <a:ext uri="{FF2B5EF4-FFF2-40B4-BE49-F238E27FC236}">
                <a16:creationId xmlns:a16="http://schemas.microsoft.com/office/drawing/2014/main" id="{72EA9315-2276-31B5-2284-63C3F6680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2167" y="-240631"/>
            <a:ext cx="6464969" cy="555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07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E8A79BB5-BEF4-EE32-C64D-0F16E203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410" y="567473"/>
            <a:ext cx="9063789" cy="1325563"/>
          </a:xfrm>
        </p:spPr>
        <p:txBody>
          <a:bodyPr wrap="square" anchor="ctr">
            <a:normAutofit/>
          </a:bodyPr>
          <a:lstStyle/>
          <a:p>
            <a:r>
              <a:rPr lang="en-US" b="1" dirty="0" err="1">
                <a:solidFill>
                  <a:srgbClr val="6B801F"/>
                </a:solidFill>
              </a:rPr>
              <a:t>Održivi</a:t>
            </a:r>
            <a:r>
              <a:rPr lang="en-US" b="1" dirty="0">
                <a:solidFill>
                  <a:srgbClr val="6B801F"/>
                </a:solidFill>
              </a:rPr>
              <a:t> </a:t>
            </a:r>
            <a:r>
              <a:rPr lang="en-US" b="1" dirty="0" err="1">
                <a:solidFill>
                  <a:srgbClr val="6B801F"/>
                </a:solidFill>
              </a:rPr>
              <a:t>turizam</a:t>
            </a:r>
            <a:r>
              <a:rPr lang="en-US" b="1" dirty="0">
                <a:solidFill>
                  <a:srgbClr val="6B801F"/>
                </a:solidFill>
              </a:rPr>
              <a:t> </a:t>
            </a:r>
            <a:r>
              <a:rPr lang="en-US" b="1" dirty="0" err="1">
                <a:solidFill>
                  <a:srgbClr val="6B801F"/>
                </a:solidFill>
              </a:rPr>
              <a:t>i</a:t>
            </a:r>
            <a:br>
              <a:rPr lang="en-US" b="1" dirty="0">
                <a:solidFill>
                  <a:srgbClr val="6B801F"/>
                </a:solidFill>
              </a:rPr>
            </a:br>
            <a:r>
              <a:rPr lang="en-US" b="1" dirty="0" err="1">
                <a:solidFill>
                  <a:srgbClr val="6B801F"/>
                </a:solidFill>
              </a:rPr>
              <a:t>održiva</a:t>
            </a:r>
            <a:r>
              <a:rPr lang="en-US" b="1" dirty="0">
                <a:solidFill>
                  <a:srgbClr val="6B801F"/>
                </a:solidFill>
              </a:rPr>
              <a:t> </a:t>
            </a:r>
            <a:r>
              <a:rPr lang="en-US" b="1" dirty="0" err="1">
                <a:solidFill>
                  <a:srgbClr val="6B801F"/>
                </a:solidFill>
              </a:rPr>
              <a:t>mobilnost</a:t>
            </a:r>
            <a:endParaRPr lang="it-IT" b="1" dirty="0">
              <a:solidFill>
                <a:srgbClr val="6B801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12C585-FC5C-4C66-C9BD-25D2AC86BE9B}"/>
              </a:ext>
            </a:extLst>
          </p:cNvPr>
          <p:cNvSpPr txBox="1"/>
          <p:nvPr/>
        </p:nvSpPr>
        <p:spPr>
          <a:xfrm>
            <a:off x="537410" y="1982966"/>
            <a:ext cx="8261683" cy="1527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Koncept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održivog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turizma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čvrsto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je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povezan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konceptom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održive</a:t>
            </a:r>
            <a:r>
              <a:rPr lang="en-US" sz="1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mobilnosti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Dva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važna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pitanja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oslanjanje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turizma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fosilna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goriva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utjecaj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turizma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klimatske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promjene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jer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emisije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</a:t>
            </a:r>
            <a:r>
              <a:rPr lang="en-US" sz="1800" baseline="-25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turizmu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proizlaze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</p:txBody>
      </p:sp>
      <p:pic>
        <p:nvPicPr>
          <p:cNvPr id="6" name="Picture 5" descr="A person riding a bike on a hill&#10;&#10;Description automatically generated">
            <a:extLst>
              <a:ext uri="{FF2B5EF4-FFF2-40B4-BE49-F238E27FC236}">
                <a16:creationId xmlns:a16="http://schemas.microsoft.com/office/drawing/2014/main" id="{F5A355B6-8F88-1FDA-0AFC-4FF43C4AC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7072" y="1779955"/>
            <a:ext cx="3976610" cy="5078045"/>
          </a:xfrm>
          <a:prstGeom prst="rect">
            <a:avLst/>
          </a:prstGeom>
        </p:spPr>
      </p:pic>
      <p:pic>
        <p:nvPicPr>
          <p:cNvPr id="7" name="Picture 6" descr="A hot air balloon with a black background&#10;&#10;Description automatically generated">
            <a:extLst>
              <a:ext uri="{FF2B5EF4-FFF2-40B4-BE49-F238E27FC236}">
                <a16:creationId xmlns:a16="http://schemas.microsoft.com/office/drawing/2014/main" id="{D9691965-522F-EC29-BC3C-9A11834CB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8670" y="95688"/>
            <a:ext cx="3304675" cy="28405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696560-BE1F-6C66-5BA4-C67ECCDA3340}"/>
              </a:ext>
            </a:extLst>
          </p:cNvPr>
          <p:cNvSpPr txBox="1"/>
          <p:nvPr/>
        </p:nvSpPr>
        <p:spPr>
          <a:xfrm>
            <a:off x="537410" y="5224792"/>
            <a:ext cx="8512805" cy="1450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Agendi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2030 za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održivi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razvoj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cilj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8.9.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Održivih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razvojnih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ciljeva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(SDG) </a:t>
            </a:r>
            <a:r>
              <a:rPr lang="en-US" sz="18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teži</a:t>
            </a: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US" sz="1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"do 2030. </a:t>
            </a:r>
            <a:r>
              <a:rPr lang="en-US" sz="1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godine</a:t>
            </a:r>
            <a:r>
              <a:rPr lang="en-US" sz="1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osmisliti</a:t>
            </a:r>
            <a:r>
              <a:rPr lang="en-US" sz="1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1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provesti</a:t>
            </a:r>
            <a:r>
              <a:rPr lang="en-US" sz="1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politike</a:t>
            </a:r>
            <a:r>
              <a:rPr lang="en-US" sz="1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koje</a:t>
            </a:r>
            <a:r>
              <a:rPr lang="en-US" sz="1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promoviraju</a:t>
            </a:r>
            <a:r>
              <a:rPr lang="en-US" sz="1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održivi</a:t>
            </a:r>
            <a:r>
              <a:rPr lang="en-US" sz="1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turizam</a:t>
            </a:r>
            <a:r>
              <a:rPr lang="en-US" sz="1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koji </a:t>
            </a:r>
            <a:r>
              <a:rPr lang="en-US" sz="1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stvara</a:t>
            </a:r>
            <a:r>
              <a:rPr lang="en-US" sz="1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radna</a:t>
            </a:r>
            <a:r>
              <a:rPr lang="en-US" sz="1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mjesta</a:t>
            </a:r>
            <a:r>
              <a:rPr lang="en-US" sz="1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1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promovira</a:t>
            </a:r>
            <a:r>
              <a:rPr lang="en-US" sz="1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lokalnu</a:t>
            </a:r>
            <a:r>
              <a:rPr lang="en-US" sz="1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kulturu</a:t>
            </a:r>
            <a:r>
              <a:rPr lang="en-US" sz="1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1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proizvode</a:t>
            </a:r>
            <a:r>
              <a:rPr lang="en-US" sz="1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".</a:t>
            </a:r>
            <a:endParaRPr lang="it-IT" sz="1800" b="1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itolo 4">
            <a:extLst>
              <a:ext uri="{FF2B5EF4-FFF2-40B4-BE49-F238E27FC236}">
                <a16:creationId xmlns:a16="http://schemas.microsoft.com/office/drawing/2014/main" id="{BA2880CA-8F44-FF2A-8355-4C9F6CB3B5D7}"/>
              </a:ext>
            </a:extLst>
          </p:cNvPr>
          <p:cNvSpPr txBox="1">
            <a:spLocks/>
          </p:cNvSpPr>
          <p:nvPr/>
        </p:nvSpPr>
        <p:spPr>
          <a:xfrm>
            <a:off x="762000" y="3350955"/>
            <a:ext cx="147587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72%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ACFA1B-FD7C-4769-28FD-845A80ED61A3}"/>
              </a:ext>
            </a:extLst>
          </p:cNvPr>
          <p:cNvSpPr txBox="1"/>
          <p:nvPr/>
        </p:nvSpPr>
        <p:spPr>
          <a:xfrm>
            <a:off x="537410" y="4333060"/>
            <a:ext cx="1884948" cy="766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Aft>
                <a:spcPts val="600"/>
              </a:spcAft>
            </a:pPr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IZ PRIJEVOZA, OD ČEGA JE 55% ZRAKOPLOVSTVO</a:t>
            </a:r>
          </a:p>
        </p:txBody>
      </p:sp>
      <p:sp>
        <p:nvSpPr>
          <p:cNvPr id="12" name="Titolo 4">
            <a:extLst>
              <a:ext uri="{FF2B5EF4-FFF2-40B4-BE49-F238E27FC236}">
                <a16:creationId xmlns:a16="http://schemas.microsoft.com/office/drawing/2014/main" id="{D78C9920-A88B-B29B-3CB7-64FA7E53CB6A}"/>
              </a:ext>
            </a:extLst>
          </p:cNvPr>
          <p:cNvSpPr txBox="1">
            <a:spLocks/>
          </p:cNvSpPr>
          <p:nvPr/>
        </p:nvSpPr>
        <p:spPr>
          <a:xfrm>
            <a:off x="3007894" y="3350955"/>
            <a:ext cx="147587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24%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D03C35-08CB-44AC-4BAB-8DBD6713ADC0}"/>
              </a:ext>
            </a:extLst>
          </p:cNvPr>
          <p:cNvSpPr txBox="1"/>
          <p:nvPr/>
        </p:nvSpPr>
        <p:spPr>
          <a:xfrm>
            <a:off x="2783304" y="4333060"/>
            <a:ext cx="1812758" cy="536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Aft>
                <a:spcPts val="600"/>
              </a:spcAft>
            </a:pPr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IZ SMJEŠTAJA TURISTA</a:t>
            </a:r>
          </a:p>
        </p:txBody>
      </p:sp>
      <p:sp>
        <p:nvSpPr>
          <p:cNvPr id="14" name="Titolo 4">
            <a:extLst>
              <a:ext uri="{FF2B5EF4-FFF2-40B4-BE49-F238E27FC236}">
                <a16:creationId xmlns:a16="http://schemas.microsoft.com/office/drawing/2014/main" id="{117E9561-6B81-6775-1599-DF4745D04B33}"/>
              </a:ext>
            </a:extLst>
          </p:cNvPr>
          <p:cNvSpPr txBox="1">
            <a:spLocks/>
          </p:cNvSpPr>
          <p:nvPr/>
        </p:nvSpPr>
        <p:spPr>
          <a:xfrm>
            <a:off x="5069304" y="3350955"/>
            <a:ext cx="147587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b="1" dirty="0">
                <a:solidFill>
                  <a:schemeClr val="bg1"/>
                </a:solidFill>
              </a:rPr>
              <a:t>4%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14013B-3AB9-DB11-6BD4-4BA60B832F8C}"/>
              </a:ext>
            </a:extLst>
          </p:cNvPr>
          <p:cNvSpPr txBox="1"/>
          <p:nvPr/>
        </p:nvSpPr>
        <p:spPr>
          <a:xfrm>
            <a:off x="4884819" y="4333060"/>
            <a:ext cx="1812758" cy="536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Aft>
                <a:spcPts val="600"/>
              </a:spcAft>
            </a:pPr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IZ LOKALNIH AKTIVNOSTI</a:t>
            </a:r>
          </a:p>
        </p:txBody>
      </p:sp>
    </p:spTree>
    <p:extLst>
      <p:ext uri="{BB962C8B-B14F-4D97-AF65-F5344CB8AC3E}">
        <p14:creationId xmlns:p14="http://schemas.microsoft.com/office/powerpoint/2010/main" val="856693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E8A79BB5-BEF4-EE32-C64D-0F16E203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885" y="389189"/>
            <a:ext cx="9962148" cy="1325563"/>
          </a:xfrm>
        </p:spPr>
        <p:txBody>
          <a:bodyPr wrap="square" anchor="ctr">
            <a:normAutofit/>
          </a:bodyPr>
          <a:lstStyle/>
          <a:p>
            <a:pPr algn="ctr"/>
            <a:r>
              <a:rPr lang="en-US" b="1" dirty="0" err="1">
                <a:solidFill>
                  <a:srgbClr val="6B801F"/>
                </a:solidFill>
              </a:rPr>
              <a:t>Zašto</a:t>
            </a:r>
            <a:r>
              <a:rPr lang="en-US" b="1" dirty="0">
                <a:solidFill>
                  <a:srgbClr val="6B801F"/>
                </a:solidFill>
              </a:rPr>
              <a:t> </a:t>
            </a:r>
            <a:r>
              <a:rPr lang="en-US" b="1" dirty="0" err="1">
                <a:solidFill>
                  <a:srgbClr val="6B801F"/>
                </a:solidFill>
              </a:rPr>
              <a:t>održivi</a:t>
            </a:r>
            <a:r>
              <a:rPr lang="en-US" b="1" dirty="0">
                <a:solidFill>
                  <a:srgbClr val="6B801F"/>
                </a:solidFill>
              </a:rPr>
              <a:t> </a:t>
            </a:r>
            <a:r>
              <a:rPr lang="en-US" b="1" dirty="0" err="1">
                <a:solidFill>
                  <a:srgbClr val="6B801F"/>
                </a:solidFill>
              </a:rPr>
              <a:t>turizam</a:t>
            </a:r>
            <a:r>
              <a:rPr lang="en-US" b="1" dirty="0">
                <a:solidFill>
                  <a:srgbClr val="6B801F"/>
                </a:solidFill>
              </a:rPr>
              <a:t>?</a:t>
            </a:r>
            <a:endParaRPr lang="it-IT" b="1" dirty="0">
              <a:solidFill>
                <a:srgbClr val="6B801F"/>
              </a:solidFill>
            </a:endParaRPr>
          </a:p>
        </p:txBody>
      </p:sp>
      <p:pic>
        <p:nvPicPr>
          <p:cNvPr id="4" name="Picture 3" descr="A red and white play button&#10;&#10;Description automatically generated">
            <a:hlinkClick r:id="rId2" tooltip="DURATION: 1:30"/>
            <a:extLst>
              <a:ext uri="{FF2B5EF4-FFF2-40B4-BE49-F238E27FC236}">
                <a16:creationId xmlns:a16="http://schemas.microsoft.com/office/drawing/2014/main" id="{72AF07AC-9309-3BC7-FBBB-A3606D17CB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2280" y="2320174"/>
            <a:ext cx="4457358" cy="3138433"/>
          </a:xfrm>
          <a:prstGeom prst="rect">
            <a:avLst/>
          </a:prstGeom>
        </p:spPr>
      </p:pic>
      <p:sp>
        <p:nvSpPr>
          <p:cNvPr id="6" name="Titolo 4">
            <a:extLst>
              <a:ext uri="{FF2B5EF4-FFF2-40B4-BE49-F238E27FC236}">
                <a16:creationId xmlns:a16="http://schemas.microsoft.com/office/drawing/2014/main" id="{E0E324F3-4367-B132-32E5-D1B2A4A1C27B}"/>
              </a:ext>
            </a:extLst>
          </p:cNvPr>
          <p:cNvSpPr txBox="1">
            <a:spLocks/>
          </p:cNvSpPr>
          <p:nvPr/>
        </p:nvSpPr>
        <p:spPr>
          <a:xfrm>
            <a:off x="879885" y="5526171"/>
            <a:ext cx="9962148" cy="605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00" b="1" dirty="0">
                <a:solidFill>
                  <a:srgbClr val="6B801F"/>
                </a:solidFill>
              </a:rPr>
              <a:t>POKRENI KLIKOM</a:t>
            </a:r>
            <a:endParaRPr lang="it-IT" sz="1800" b="1" dirty="0">
              <a:solidFill>
                <a:srgbClr val="6B801F"/>
              </a:solidFill>
            </a:endParaRPr>
          </a:p>
        </p:txBody>
      </p:sp>
      <p:sp>
        <p:nvSpPr>
          <p:cNvPr id="7" name="Titolo 4">
            <a:extLst>
              <a:ext uri="{FF2B5EF4-FFF2-40B4-BE49-F238E27FC236}">
                <a16:creationId xmlns:a16="http://schemas.microsoft.com/office/drawing/2014/main" id="{EC7AEBD2-9D45-9D42-5F50-9C13AAA0564D}"/>
              </a:ext>
            </a:extLst>
          </p:cNvPr>
          <p:cNvSpPr txBox="1">
            <a:spLocks/>
          </p:cNvSpPr>
          <p:nvPr/>
        </p:nvSpPr>
        <p:spPr>
          <a:xfrm>
            <a:off x="879885" y="1680970"/>
            <a:ext cx="9962148" cy="605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00" b="1" dirty="0" err="1">
                <a:solidFill>
                  <a:srgbClr val="6B801F"/>
                </a:solidFill>
              </a:rPr>
              <a:t>Trajanje</a:t>
            </a:r>
            <a:r>
              <a:rPr lang="en-US" sz="1800" b="1" dirty="0">
                <a:solidFill>
                  <a:srgbClr val="6B801F"/>
                </a:solidFill>
              </a:rPr>
              <a:t>: 1:30</a:t>
            </a:r>
            <a:endParaRPr lang="it-IT" sz="1800" b="1" dirty="0">
              <a:solidFill>
                <a:srgbClr val="6B80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59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E8A79BB5-BEF4-EE32-C64D-0F16E203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410" y="342905"/>
            <a:ext cx="9063789" cy="471424"/>
          </a:xfrm>
        </p:spPr>
        <p:txBody>
          <a:bodyPr wrap="square" anchor="ctr">
            <a:normAutofit/>
          </a:bodyPr>
          <a:lstStyle/>
          <a:p>
            <a:r>
              <a:rPr lang="en-US" sz="2000" b="1" dirty="0">
                <a:solidFill>
                  <a:srgbClr val="6B801F"/>
                </a:solidFill>
              </a:rPr>
              <a:t>NAJBOLJA PRAKSA ODRŽIVOG TURIZMA 1</a:t>
            </a:r>
            <a:endParaRPr lang="it-IT" b="1" dirty="0">
              <a:solidFill>
                <a:srgbClr val="6B801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12C585-FC5C-4C66-C9BD-25D2AC86BE9B}"/>
              </a:ext>
            </a:extLst>
          </p:cNvPr>
          <p:cNvSpPr txBox="1"/>
          <p:nvPr/>
        </p:nvSpPr>
        <p:spPr>
          <a:xfrm>
            <a:off x="537409" y="2209936"/>
            <a:ext cx="11117181" cy="3830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5000"/>
              </a:lnSpc>
              <a:spcAft>
                <a:spcPts val="600"/>
              </a:spcAft>
              <a:buClr>
                <a:srgbClr val="6B801F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Nacionalnom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parku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Una u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Bosni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Hercegovini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osnovan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je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turistički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klaster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zbog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stvaranja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novih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turističkih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proizvoda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ekonomske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revitalizacije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285750" indent="-285750">
              <a:lnSpc>
                <a:spcPct val="125000"/>
              </a:lnSpc>
              <a:spcAft>
                <a:spcPts val="600"/>
              </a:spcAft>
              <a:buClr>
                <a:srgbClr val="6B801F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Park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obuhvaća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dolinu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rijeke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Une,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kanjon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padine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druge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prirodne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krajolike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285750" indent="-285750">
              <a:lnSpc>
                <a:spcPct val="125000"/>
              </a:lnSpc>
              <a:spcAft>
                <a:spcPts val="600"/>
              </a:spcAft>
              <a:buClr>
                <a:srgbClr val="6B801F"/>
              </a:buClr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Klaster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sastoji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od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lokalne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zajednice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pružatelja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turističkih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usluga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organizacija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civilnog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društva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sportskih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udruga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Osnovan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je u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sklopu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programa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WWF-a "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Zaštićena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područja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za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prirodu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ljude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", koji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financira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Švedska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razvojna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agencija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285750" indent="-285750">
              <a:lnSpc>
                <a:spcPct val="125000"/>
              </a:lnSpc>
              <a:spcAft>
                <a:spcPts val="600"/>
              </a:spcAft>
              <a:buClr>
                <a:srgbClr val="6B801F"/>
              </a:buClr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Članovi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rade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izgradnji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identiteta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odredišta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promoviranju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očuvanja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prirode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brendiranju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označavanju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standardizaciji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svojih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proizvoda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poslovanja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285750" indent="-285750">
              <a:lnSpc>
                <a:spcPct val="125000"/>
              </a:lnSpc>
              <a:spcAft>
                <a:spcPts val="600"/>
              </a:spcAft>
              <a:buClr>
                <a:srgbClr val="6B801F"/>
              </a:buClr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Specifične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aktivnosti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rafting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kajaking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rijeci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Uni s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dozvolama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koncesijama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za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lokalne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agencije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radi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smanjenja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utjecaja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rijeku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sedimente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novi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režim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ribolova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prema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načelu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“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uhvati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pusti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za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pozitivan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utjecaj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riblji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fond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očuvanje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autohtonih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vrsta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razvoj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prezentacija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pčelarstva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njihovih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proizvoda</a:t>
            </a: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posjetiteljima</a:t>
            </a:r>
            <a:endParaRPr lang="en-US" sz="1600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itolo 4">
            <a:extLst>
              <a:ext uri="{FF2B5EF4-FFF2-40B4-BE49-F238E27FC236}">
                <a16:creationId xmlns:a16="http://schemas.microsoft.com/office/drawing/2014/main" id="{5D75ADC9-C257-4D3D-CCC6-96654105F3C0}"/>
              </a:ext>
            </a:extLst>
          </p:cNvPr>
          <p:cNvSpPr txBox="1">
            <a:spLocks/>
          </p:cNvSpPr>
          <p:nvPr/>
        </p:nvSpPr>
        <p:spPr>
          <a:xfrm>
            <a:off x="537410" y="674896"/>
            <a:ext cx="9063789" cy="1631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dirty="0" err="1">
                <a:solidFill>
                  <a:srgbClr val="6B801F"/>
                </a:solidFill>
              </a:rPr>
              <a:t>Nacionalni</a:t>
            </a:r>
            <a:r>
              <a:rPr lang="en-US" b="1" dirty="0">
                <a:solidFill>
                  <a:srgbClr val="6B801F"/>
                </a:solidFill>
              </a:rPr>
              <a:t> park Una</a:t>
            </a:r>
            <a:br>
              <a:rPr lang="en-US" b="1" dirty="0">
                <a:solidFill>
                  <a:srgbClr val="6B801F"/>
                </a:solidFill>
              </a:rPr>
            </a:br>
            <a:r>
              <a:rPr lang="en-US" b="1" dirty="0">
                <a:solidFill>
                  <a:srgbClr val="6B801F"/>
                </a:solidFill>
              </a:rPr>
              <a:t>(Bosna </a:t>
            </a:r>
            <a:r>
              <a:rPr lang="en-US" b="1" dirty="0" err="1">
                <a:solidFill>
                  <a:srgbClr val="6B801F"/>
                </a:solidFill>
              </a:rPr>
              <a:t>i</a:t>
            </a:r>
            <a:r>
              <a:rPr lang="en-US" b="1" dirty="0">
                <a:solidFill>
                  <a:srgbClr val="6B801F"/>
                </a:solidFill>
              </a:rPr>
              <a:t> Hercegovina)</a:t>
            </a:r>
            <a:endParaRPr lang="it-IT" sz="8000" b="1" dirty="0">
              <a:solidFill>
                <a:srgbClr val="6B801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C7561B-1C5E-C03B-5A5B-4C8521BF577F}"/>
              </a:ext>
            </a:extLst>
          </p:cNvPr>
          <p:cNvSpPr txBox="1"/>
          <p:nvPr/>
        </p:nvSpPr>
        <p:spPr>
          <a:xfrm>
            <a:off x="834190" y="6367615"/>
            <a:ext cx="13635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6B801F"/>
              </a:buClr>
            </a:pPr>
            <a:r>
              <a:rPr lang="en-US" sz="1600" b="1" noProof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npuna.com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C7098F-BB35-EB78-45E7-97154C913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409" y="6416575"/>
            <a:ext cx="240633" cy="24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933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>
        <a:spAutoFit/>
      </a:bodyPr>
      <a:lstStyle>
        <a:defPPr algn="l">
          <a:lnSpc>
            <a:spcPct val="125000"/>
          </a:lnSpc>
          <a:defRPr sz="1600" dirty="0" smtClean="0">
            <a:solidFill>
              <a:srgbClr val="6B801F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2310</Words>
  <Application>Microsoft Macintosh PowerPoint</Application>
  <PresentationFormat>Widescreen</PresentationFormat>
  <Paragraphs>200</Paragraphs>
  <Slides>36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Calibri</vt:lpstr>
      <vt:lpstr>Open sans</vt:lpstr>
      <vt:lpstr>Arial</vt:lpstr>
      <vt:lpstr>Open sans</vt:lpstr>
      <vt:lpstr>Office-téma</vt:lpstr>
      <vt:lpstr>Office-téma</vt:lpstr>
      <vt:lpstr>PowerPoint Presentation</vt:lpstr>
      <vt:lpstr>PowerPoint Presentation</vt:lpstr>
      <vt:lpstr>PowerPoint Presentation</vt:lpstr>
      <vt:lpstr>Što je održivi turizam?</vt:lpstr>
      <vt:lpstr>Elementi održivog turizma</vt:lpstr>
      <vt:lpstr>Važne značajke  održivog turizma</vt:lpstr>
      <vt:lpstr>Održivi turizam i održiva mobilnost</vt:lpstr>
      <vt:lpstr>Zašto održivi turizam?</vt:lpstr>
      <vt:lpstr>NAJBOLJA PRAKSA ODRŽIVOG TURIZMA 1</vt:lpstr>
      <vt:lpstr>NAJBOLJA PRAKSA ODRŽIVOG TURIZMA 2</vt:lpstr>
      <vt:lpstr>NAJBOLJA PRAKSA ODRŽIVOG TURIZMA 3</vt:lpstr>
      <vt:lpstr>PowerPoint Presentation</vt:lpstr>
      <vt:lpstr>Što je ekoturizam?</vt:lpstr>
      <vt:lpstr>Principi ekoturizma (TIES)</vt:lpstr>
      <vt:lpstr>Principi ekoturizma (TIES)</vt:lpstr>
      <vt:lpstr>Principi ekoturizma (TIES)</vt:lpstr>
      <vt:lpstr>Principi ekoturizma (TIES)</vt:lpstr>
      <vt:lpstr>Principi ekoturizma (TIES)</vt:lpstr>
      <vt:lpstr>Principi ekoturizma (TIES)</vt:lpstr>
      <vt:lpstr>Principi ekoturizma (TIES)</vt:lpstr>
      <vt:lpstr>Što je ekoturizam i zašto bismo trebali biti ekoturisti?</vt:lpstr>
      <vt:lpstr>NAJBOLJA PRAKSA EKOTURISTIČKIH DESTINACIJA 1</vt:lpstr>
      <vt:lpstr>NAJBOLJA PRAKSA EKOTURISTIČKIH DESTINACIJA 2</vt:lpstr>
      <vt:lpstr>NAJBOLJA PRAKSA EKOTURISTIČKIH DESTINACIJA 3</vt:lpstr>
      <vt:lpstr>NAJBOLJA PRAKSA EKOTURISTIČKIH DESTINACIJA 4</vt:lpstr>
      <vt:lpstr>PowerPoint Presentation</vt:lpstr>
      <vt:lpstr>Što je ekokulturni turizam?</vt:lpstr>
      <vt:lpstr>Ključni aspekti ekokulturnog turizma</vt:lpstr>
      <vt:lpstr>Ključne razlike (1)</vt:lpstr>
      <vt:lpstr>Ključne razlike (2)</vt:lpstr>
      <vt:lpstr>Ključne razlike (3)</vt:lpstr>
      <vt:lpstr>PRIMJERI PRAKSI EKOKULTURNOG TURIZMA U EUROPI 1</vt:lpstr>
      <vt:lpstr>PRIMJERI PRAKSI EKOKULTURNOG TURIZMA U EUROPI 2</vt:lpstr>
      <vt:lpstr>PRIMJERI PRAKSI EKOKULTURNOG TURIZMA U EUROPI 3</vt:lpstr>
      <vt:lpstr>PRIMJERI PRAKSI EKOKULTURNOG TURIZMA U EUROPI 4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STEFAN Sustainable Tourism:  Eco-Friendly Actions Network</dc:title>
  <dc:creator>María Celeste Clarembaux</dc:creator>
  <cp:lastModifiedBy>Symbol d.o.o.</cp:lastModifiedBy>
  <cp:revision>13</cp:revision>
  <dcterms:created xsi:type="dcterms:W3CDTF">2022-02-04T15:29:17Z</dcterms:created>
  <dcterms:modified xsi:type="dcterms:W3CDTF">2024-05-27T12:03:38Z</dcterms:modified>
</cp:coreProperties>
</file>